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4"/>
  </p:notesMasterIdLst>
  <p:sldIdLst>
    <p:sldId id="256" r:id="rId2"/>
    <p:sldId id="257" r:id="rId3"/>
    <p:sldId id="258" r:id="rId4"/>
    <p:sldId id="269" r:id="rId5"/>
    <p:sldId id="260" r:id="rId6"/>
    <p:sldId id="261" r:id="rId7"/>
    <p:sldId id="262" r:id="rId8"/>
    <p:sldId id="264" r:id="rId9"/>
    <p:sldId id="265" r:id="rId10"/>
    <p:sldId id="266" r:id="rId11"/>
    <p:sldId id="270" r:id="rId12"/>
    <p:sldId id="267" r:id="rId13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4C6462A-54B2-45F6-9414-6F4C521FE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0106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C385EEDF-A2ED-455B-97F3-3CA037D2A0BD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9FE8DC-E9EE-4B47-A86A-94B5A4545A91}" type="slidenum">
              <a:rPr lang="en-US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9FE8DC-E9EE-4B47-A86A-94B5A4545A91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0CE3E0F9-AA11-45DF-95D0-699CA274C0D9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718074D9-9312-4561-A939-23E21FD94DF0}" type="slidenum">
              <a:rPr lang="en-US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0882AD17-310D-4EBC-9C27-D9543FE63E8E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0882AD17-310D-4EBC-9C27-D9543FE63E8E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C6C1567D-8F6C-411B-BCA3-7155374B7790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4188707C-D126-49C1-9985-C4590854B8B2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717C522C-16FE-407A-868B-95ED82928148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4849EC10-CD9E-4912-B873-1A37D8CC06A4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9E1673F8-CF93-42D6-9B8E-1AB98204D116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"/>
            <a:ext cx="9140825" cy="5137547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02544"/>
            <a:ext cx="7772400" cy="1440656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4686300"/>
            <a:ext cx="2133600" cy="3571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8681"/>
            <a:ext cx="2895600" cy="357188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91062"/>
            <a:ext cx="2133600" cy="3571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6F6ACA-245C-4097-B17B-941463BD6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32614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023A3-8458-4977-B03B-07C4BFA97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Three Crucifixions in Galatians</a:t>
            </a:r>
          </a:p>
        </p:txBody>
      </p:sp>
    </p:spTree>
    <p:extLst>
      <p:ext uri="{BB962C8B-B14F-4D97-AF65-F5344CB8AC3E}">
        <p14:creationId xmlns="" xmlns:p14="http://schemas.microsoft.com/office/powerpoint/2010/main" val="203476022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62C55-42FA-4953-9A2B-EAFCDFC47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Three Crucifixions in Galatians</a:t>
            </a:r>
          </a:p>
        </p:txBody>
      </p:sp>
    </p:spTree>
    <p:extLst>
      <p:ext uri="{BB962C8B-B14F-4D97-AF65-F5344CB8AC3E}">
        <p14:creationId xmlns="" xmlns:p14="http://schemas.microsoft.com/office/powerpoint/2010/main" val="211806510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E3C5F-C15D-412F-949C-88D0E8018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88122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A271E-BD37-4B90-8BB4-30839EA14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66573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5C50-8D52-4892-B554-9BCD43815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Three Crucifixions in Galatians</a:t>
            </a:r>
          </a:p>
        </p:txBody>
      </p:sp>
    </p:spTree>
    <p:extLst>
      <p:ext uri="{BB962C8B-B14F-4D97-AF65-F5344CB8AC3E}">
        <p14:creationId xmlns="" xmlns:p14="http://schemas.microsoft.com/office/powerpoint/2010/main" val="308785728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C8B59-88A6-433D-A840-4D7108BA6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Three Crucifixions in Galatians</a:t>
            </a:r>
          </a:p>
        </p:txBody>
      </p:sp>
    </p:spTree>
    <p:extLst>
      <p:ext uri="{BB962C8B-B14F-4D97-AF65-F5344CB8AC3E}">
        <p14:creationId xmlns="" xmlns:p14="http://schemas.microsoft.com/office/powerpoint/2010/main" val="191681773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EF4B8-A3D3-4986-82E7-E1C6D8698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Three Crucifixions in Galatians</a:t>
            </a:r>
          </a:p>
        </p:txBody>
      </p:sp>
    </p:spTree>
    <p:extLst>
      <p:ext uri="{BB962C8B-B14F-4D97-AF65-F5344CB8AC3E}">
        <p14:creationId xmlns="" xmlns:p14="http://schemas.microsoft.com/office/powerpoint/2010/main" val="46107525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9C168-A15A-4DA5-B9A8-6FB87C579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Three Crucifixions in Galatians</a:t>
            </a:r>
          </a:p>
        </p:txBody>
      </p:sp>
    </p:spTree>
    <p:extLst>
      <p:ext uri="{BB962C8B-B14F-4D97-AF65-F5344CB8AC3E}">
        <p14:creationId xmlns="" xmlns:p14="http://schemas.microsoft.com/office/powerpoint/2010/main" val="36043977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12854-AD86-4D07-81E3-EA7E086D0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Three Crucifixions in Galatians</a:t>
            </a:r>
          </a:p>
        </p:txBody>
      </p:sp>
    </p:spTree>
    <p:extLst>
      <p:ext uri="{BB962C8B-B14F-4D97-AF65-F5344CB8AC3E}">
        <p14:creationId xmlns="" xmlns:p14="http://schemas.microsoft.com/office/powerpoint/2010/main" val="417906905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E2DED-BE69-4404-AF9F-99F31E1CD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Three Crucifixions in Galatians</a:t>
            </a:r>
          </a:p>
        </p:txBody>
      </p:sp>
    </p:spTree>
    <p:extLst>
      <p:ext uri="{BB962C8B-B14F-4D97-AF65-F5344CB8AC3E}">
        <p14:creationId xmlns="" xmlns:p14="http://schemas.microsoft.com/office/powerpoint/2010/main" val="42335937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8681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C247A363-7677-4050-980A-E6C781CF4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1" y="1"/>
            <a:ext cx="9140825" cy="5137547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4686300"/>
            <a:ext cx="39624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0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0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2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 build="p">
        <p:tmplLst>
          <p:tmpl lvl="1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02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02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02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02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02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Things Crucified </a:t>
            </a:r>
            <a:r>
              <a:rPr lang="en-US" dirty="0" smtClean="0"/>
              <a:t>in Galatians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Crucified to the World and</a:t>
            </a:r>
            <a:br>
              <a:rPr lang="en-US" sz="4000" smtClean="0"/>
            </a:br>
            <a:r>
              <a:rPr lang="en-US" sz="4000" smtClean="0"/>
              <a:t>the World to Us?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Christ was viewed as cursed. 3:13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Willing to bear His reproach (Heb. 13:12-14) or does the world and its glory still have too much allure?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/>
              <a:t>Social standing affect choice of churches?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/>
              <a:t>Uncomfortable being associated with certain teachings?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Crucified to the World and</a:t>
            </a:r>
            <a:br>
              <a:rPr lang="en-US" sz="4000" smtClean="0"/>
            </a:br>
            <a:r>
              <a:rPr lang="en-US" sz="4000" smtClean="0"/>
              <a:t>the World to Us?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81149"/>
            <a:ext cx="8229600" cy="301347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Christ was viewed as cursed. 3:13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Willing to bear His reproach (Heb. 13:12-14) or does the world and its glory still have too much allure?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Don’t choose the praise of this world over the praise of God. John 12:42, 43</a:t>
            </a:r>
          </a:p>
        </p:txBody>
      </p:sp>
    </p:spTree>
    <p:extLst>
      <p:ext uri="{BB962C8B-B14F-4D97-AF65-F5344CB8AC3E}">
        <p14:creationId xmlns="" xmlns:p14="http://schemas.microsoft.com/office/powerpoint/2010/main" val="23904970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Conclusion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How will we respond to the One who loved Us and gave Himself for us?</a:t>
            </a:r>
          </a:p>
          <a:p>
            <a:pPr eaLnBrk="1" hangingPunct="1">
              <a:defRPr/>
            </a:pPr>
            <a:r>
              <a:rPr lang="en-US" sz="2800" dirty="0" smtClean="0"/>
              <a:t>Can we learn to put to death self, the flesh, and the world?</a:t>
            </a:r>
          </a:p>
          <a:p>
            <a:pPr eaLnBrk="1" hangingPunct="1">
              <a:defRPr/>
            </a:pPr>
            <a:r>
              <a:rPr lang="en-US" sz="2800" dirty="0" smtClean="0"/>
              <a:t>Will you come to Jesus today? Will His death for you touch your heart and lead you to salvation?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Crucifixion of Self. 2:20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00151"/>
            <a:ext cx="8534400" cy="339447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Self-preservation is a strong instinct.</a:t>
            </a:r>
          </a:p>
          <a:p>
            <a:pPr eaLnBrk="1" hangingPunct="1">
              <a:defRPr/>
            </a:pPr>
            <a:r>
              <a:rPr lang="en-US" sz="2800" dirty="0" smtClean="0"/>
              <a:t>Yet, the only way to preserve one’s self is to stop focusing on self. Luke 9:23, 24</a:t>
            </a:r>
          </a:p>
          <a:p>
            <a:pPr eaLnBrk="1" hangingPunct="1">
              <a:defRPr/>
            </a:pPr>
            <a:r>
              <a:rPr lang="en-US" sz="2800" dirty="0" smtClean="0"/>
              <a:t>The sacrifices are not too great.</a:t>
            </a:r>
          </a:p>
          <a:p>
            <a:pPr eaLnBrk="1" hangingPunct="1">
              <a:defRPr/>
            </a:pPr>
            <a:r>
              <a:rPr lang="en-US" sz="2800" dirty="0" smtClean="0"/>
              <a:t>“He is no fool who gives what he cannot keep to gain what he cannot lose.” Jim Elliot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Crucifixion of Self. 2:20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00150"/>
            <a:ext cx="8686800" cy="3600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Self-denial is essential. 1 Cor. 9:24-27</a:t>
            </a:r>
          </a:p>
          <a:p>
            <a:pPr eaLnBrk="1" hangingPunct="1">
              <a:defRPr/>
            </a:pPr>
            <a:r>
              <a:rPr lang="en-US" sz="2800" dirty="0" smtClean="0"/>
              <a:t>Encouraged to “indulge” ourselves, but self must not reign.</a:t>
            </a:r>
          </a:p>
          <a:p>
            <a:pPr eaLnBrk="1" hangingPunct="1">
              <a:defRPr/>
            </a:pPr>
            <a:r>
              <a:rPr lang="en-US" sz="2800" dirty="0"/>
              <a:t>I</a:t>
            </a:r>
            <a:r>
              <a:rPr lang="en-US" sz="2800" dirty="0" smtClean="0"/>
              <a:t>n the moral realm.</a:t>
            </a:r>
          </a:p>
          <a:p>
            <a:pPr eaLnBrk="1" hangingPunct="1">
              <a:defRPr/>
            </a:pPr>
            <a:r>
              <a:rPr lang="en-US" sz="2800" dirty="0"/>
              <a:t>I</a:t>
            </a:r>
            <a:r>
              <a:rPr lang="en-US" sz="2800" dirty="0" smtClean="0"/>
              <a:t>n financial matters.</a:t>
            </a:r>
          </a:p>
          <a:p>
            <a:pPr lvl="1" eaLnBrk="1" hangingPunct="1">
              <a:defRPr/>
            </a:pPr>
            <a:r>
              <a:rPr lang="en-US" sz="2600" dirty="0" smtClean="0"/>
              <a:t>Self-indulgence may create too much debt.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Crucifixion of Self. 2:20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23950"/>
            <a:ext cx="8686800" cy="36766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Self-denial is essential. 1 Cor. 9:24-27</a:t>
            </a:r>
          </a:p>
          <a:p>
            <a:pPr eaLnBrk="1" hangingPunct="1">
              <a:defRPr/>
            </a:pPr>
            <a:r>
              <a:rPr lang="en-US" sz="2800" dirty="0" smtClean="0"/>
              <a:t>In financial matters.</a:t>
            </a:r>
          </a:p>
          <a:p>
            <a:pPr lvl="1" eaLnBrk="1" hangingPunct="1">
              <a:defRPr/>
            </a:pPr>
            <a:r>
              <a:rPr lang="en-US" sz="2600" dirty="0" smtClean="0"/>
              <a:t>Self-indulgence may create too much debt.</a:t>
            </a:r>
          </a:p>
          <a:p>
            <a:pPr lvl="1" eaLnBrk="1" hangingPunct="1">
              <a:defRPr/>
            </a:pPr>
            <a:r>
              <a:rPr lang="en-US" sz="2600" dirty="0" smtClean="0"/>
              <a:t>May resort to stealing or shady deals. Eph. 4:28</a:t>
            </a:r>
          </a:p>
          <a:p>
            <a:pPr lvl="1" eaLnBrk="1" hangingPunct="1">
              <a:defRPr/>
            </a:pPr>
            <a:r>
              <a:rPr lang="en-US" sz="2600" dirty="0" smtClean="0"/>
              <a:t>Fail to share with others. Eph. 4:28; Gal. 6:10</a:t>
            </a:r>
          </a:p>
          <a:p>
            <a:pPr eaLnBrk="1" hangingPunct="1">
              <a:defRPr/>
            </a:pPr>
            <a:r>
              <a:rPr lang="en-US" sz="2800" dirty="0"/>
              <a:t>Self-denial in relationships.</a:t>
            </a:r>
          </a:p>
          <a:p>
            <a:pPr lvl="1" eaLnBrk="1" hangingPunct="1">
              <a:defRPr/>
            </a:pPr>
            <a:r>
              <a:rPr lang="en-US" sz="2600" dirty="0"/>
              <a:t>Husband-wife. Eph. </a:t>
            </a:r>
            <a:r>
              <a:rPr lang="en-US" sz="2600" dirty="0" smtClean="0"/>
              <a:t>5:21-29</a:t>
            </a:r>
            <a:endParaRPr lang="en-US" sz="2600" dirty="0"/>
          </a:p>
        </p:txBody>
      </p:sp>
    </p:spTree>
    <p:extLst>
      <p:ext uri="{BB962C8B-B14F-4D97-AF65-F5344CB8AC3E}">
        <p14:creationId xmlns="" xmlns:p14="http://schemas.microsoft.com/office/powerpoint/2010/main" val="544915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Crucifixion of Self. 2:20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458200" cy="3581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Self-denial is important. 1 Cor. 9:24-27</a:t>
            </a:r>
          </a:p>
          <a:p>
            <a:pPr eaLnBrk="1" hangingPunct="1">
              <a:defRPr/>
            </a:pPr>
            <a:r>
              <a:rPr lang="en-US" sz="2800" dirty="0" smtClean="0"/>
              <a:t>Self-denial in relationships.</a:t>
            </a:r>
          </a:p>
          <a:p>
            <a:pPr lvl="1" eaLnBrk="1" hangingPunct="1">
              <a:defRPr/>
            </a:pPr>
            <a:r>
              <a:rPr lang="en-US" sz="2600" dirty="0" smtClean="0"/>
              <a:t>Husband-wife. Eph. 5:21-29</a:t>
            </a:r>
          </a:p>
          <a:p>
            <a:pPr lvl="1" eaLnBrk="1" hangingPunct="1">
              <a:defRPr/>
            </a:pPr>
            <a:r>
              <a:rPr lang="en-US" sz="2600" dirty="0" smtClean="0"/>
              <a:t>Relationships in general. Eph. 4:1-3; Phil. 2:1-4</a:t>
            </a:r>
          </a:p>
          <a:p>
            <a:pPr lvl="1" eaLnBrk="1" hangingPunct="1">
              <a:defRPr/>
            </a:pPr>
            <a:r>
              <a:rPr lang="en-US" sz="2600" dirty="0" smtClean="0"/>
              <a:t>Source of trouble in Corinth. 1 Cor. 3:1-4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Keys to Crucifixion of Self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23950"/>
            <a:ext cx="8610600" cy="347067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No choice in the matter. Luke 9:23, 24</a:t>
            </a:r>
          </a:p>
          <a:p>
            <a:pPr eaLnBrk="1" hangingPunct="1">
              <a:defRPr/>
            </a:pPr>
            <a:r>
              <a:rPr lang="en-US" sz="2800" dirty="0" smtClean="0"/>
              <a:t>The love of Christ. Gal. 2:20</a:t>
            </a:r>
          </a:p>
          <a:p>
            <a:pPr lvl="1" eaLnBrk="1" hangingPunct="1">
              <a:defRPr/>
            </a:pPr>
            <a:r>
              <a:rPr lang="en-US" sz="2600" dirty="0" smtClean="0"/>
              <a:t>Paul, like all men, was a sinner.</a:t>
            </a:r>
          </a:p>
          <a:p>
            <a:pPr lvl="1" eaLnBrk="1" hangingPunct="1">
              <a:defRPr/>
            </a:pPr>
            <a:r>
              <a:rPr lang="en-US" sz="2600" dirty="0" smtClean="0"/>
              <a:t>Christ’s love had given him life and he was determined to live that life for Christ.</a:t>
            </a:r>
          </a:p>
          <a:p>
            <a:pPr lvl="1" eaLnBrk="1" hangingPunct="1">
              <a:defRPr/>
            </a:pPr>
            <a:r>
              <a:rPr lang="en-US" sz="2600" dirty="0" smtClean="0"/>
              <a:t>It will compel us. 2 Cor. 5:14, 15</a:t>
            </a:r>
          </a:p>
          <a:p>
            <a:pPr lvl="1" eaLnBrk="1" hangingPunct="1">
              <a:defRPr/>
            </a:pPr>
            <a:r>
              <a:rPr lang="en-US" sz="2600" dirty="0" smtClean="0"/>
              <a:t>Use the Lord’s Supper properly. 1 Cor. 11:27-30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3335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Crucifixion of the Flesh. 5:24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47750"/>
            <a:ext cx="8229600" cy="354687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Liberty is not license to sin. 5:13-15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flesh can keep one from the kingdom of God. 5:19-21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Have we crucified the flesh or merely restrained it? Col. 3:5-7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Sexual sins. 5:19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Crucifixion of the Flesh. 5:24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Have we crucified the flesh or merely sought to restrained? Col. 3:5-7</a:t>
            </a:r>
          </a:p>
          <a:p>
            <a:pPr eaLnBrk="1" hangingPunct="1">
              <a:defRPr/>
            </a:pPr>
            <a:r>
              <a:rPr lang="en-US" sz="2800" dirty="0" smtClean="0"/>
              <a:t>Sexual sins. 5:19</a:t>
            </a:r>
          </a:p>
          <a:p>
            <a:pPr eaLnBrk="1" hangingPunct="1">
              <a:defRPr/>
            </a:pPr>
            <a:r>
              <a:rPr lang="en-US" sz="2800" dirty="0" smtClean="0"/>
              <a:t>The hate family. 5:20, 21</a:t>
            </a:r>
          </a:p>
          <a:p>
            <a:pPr lvl="1" eaLnBrk="1" hangingPunct="1">
              <a:defRPr/>
            </a:pPr>
            <a:r>
              <a:rPr lang="en-US" sz="2600" dirty="0" smtClean="0"/>
              <a:t>Selfish ambitions, jealousies, envy, etc.?</a:t>
            </a:r>
          </a:p>
          <a:p>
            <a:pPr eaLnBrk="1" hangingPunct="1">
              <a:defRPr/>
            </a:pPr>
            <a:r>
              <a:rPr lang="en-US" sz="2800" dirty="0" smtClean="0"/>
              <a:t>Drunkenness and revelries. 5:21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Crucifixion of the World. 6:14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False teachers did not “misunderstand.” 6:12, 13</a:t>
            </a:r>
          </a:p>
          <a:p>
            <a:pPr eaLnBrk="1" hangingPunct="1">
              <a:defRPr/>
            </a:pPr>
            <a:r>
              <a:rPr lang="en-US" sz="2800" dirty="0" smtClean="0"/>
              <a:t>Sought to avoid persecution and obtain earthly glory.</a:t>
            </a:r>
          </a:p>
          <a:p>
            <a:pPr eaLnBrk="1" hangingPunct="1">
              <a:defRPr/>
            </a:pPr>
            <a:r>
              <a:rPr lang="en-US" sz="2800" dirty="0" smtClean="0"/>
              <a:t>The world and its praise were as good as dead to Paul.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230</TotalTime>
  <Words>568</Words>
  <Application>Microsoft Office PowerPoint</Application>
  <PresentationFormat>On-screen Show (16:9)</PresentationFormat>
  <Paragraphs>73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Stream</vt:lpstr>
      <vt:lpstr>Things Crucified in Galatians</vt:lpstr>
      <vt:lpstr>Crucifixion of Self. 2:20</vt:lpstr>
      <vt:lpstr>Crucifixion of Self. 2:20</vt:lpstr>
      <vt:lpstr>Crucifixion of Self. 2:20</vt:lpstr>
      <vt:lpstr>Crucifixion of Self. 2:20</vt:lpstr>
      <vt:lpstr>Keys to Crucifixion of Self</vt:lpstr>
      <vt:lpstr>Crucifixion of the Flesh. 5:24</vt:lpstr>
      <vt:lpstr>Crucifixion of the Flesh. 5:24</vt:lpstr>
      <vt:lpstr>Crucifixion of the World. 6:14</vt:lpstr>
      <vt:lpstr>Crucified to the World and the World to Us?</vt:lpstr>
      <vt:lpstr>Crucified to the World and the World to Us?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Crucifixions in Galatians</dc:title>
  <dc:creator>John R. Gibson</dc:creator>
  <cp:lastModifiedBy>pepperrd</cp:lastModifiedBy>
  <cp:revision>12</cp:revision>
  <dcterms:created xsi:type="dcterms:W3CDTF">2006-10-21T21:15:17Z</dcterms:created>
  <dcterms:modified xsi:type="dcterms:W3CDTF">2012-12-16T15:00:50Z</dcterms:modified>
</cp:coreProperties>
</file>