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2" y="4213330"/>
            <a:ext cx="7382935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762743"/>
            <a:ext cx="7179733" cy="362373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1" y="757238"/>
            <a:ext cx="7179733" cy="362373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2" y="526552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926299" y="491424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346201"/>
            <a:ext cx="5723468" cy="137106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2802467"/>
            <a:ext cx="5712179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4018194"/>
            <a:ext cx="1213821" cy="273844"/>
          </a:xfrm>
        </p:spPr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5" y="4018194"/>
            <a:ext cx="5034845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1" y="4018194"/>
            <a:ext cx="554023" cy="273844"/>
          </a:xfrm>
        </p:spPr>
        <p:txBody>
          <a:bodyPr/>
          <a:lstStyle>
            <a:lvl1pPr algn="ctr">
              <a:defRPr/>
            </a:lvl1pPr>
          </a:lstStyle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694268"/>
            <a:ext cx="1430867" cy="35729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2" y="829735"/>
            <a:ext cx="5178779" cy="330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1679573"/>
            <a:ext cx="6254044" cy="1021556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8" y="2794001"/>
            <a:ext cx="6231467" cy="98213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1591055"/>
            <a:ext cx="3200400" cy="27020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1589485"/>
            <a:ext cx="3200400" cy="2703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0" y="1591734"/>
            <a:ext cx="2939521" cy="615156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1591733"/>
            <a:ext cx="2944368" cy="61722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208276"/>
            <a:ext cx="3227832" cy="2084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208610"/>
            <a:ext cx="3227832" cy="2084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8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3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7" y="452628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5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9" y="432054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20465"/>
            <a:ext cx="567831" cy="425873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1515032"/>
            <a:ext cx="3064827" cy="112727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863245"/>
            <a:ext cx="3020792" cy="346911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6" y="2717811"/>
            <a:ext cx="3048891" cy="15753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9" y="4414254"/>
            <a:ext cx="1213821" cy="273844"/>
          </a:xfrm>
        </p:spPr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5" y="4371946"/>
            <a:ext cx="3522607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4" y="4422721"/>
            <a:ext cx="554023" cy="273844"/>
          </a:xfrm>
        </p:spPr>
        <p:txBody>
          <a:bodyPr/>
          <a:lstStyle/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8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5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9" y="431827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3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9" y="452940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20465"/>
            <a:ext cx="567831" cy="425873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1515618"/>
            <a:ext cx="3063240" cy="1124712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6" y="905454"/>
            <a:ext cx="2913863" cy="340455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2715768"/>
            <a:ext cx="3044952" cy="15773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7" y="4416553"/>
            <a:ext cx="1213821" cy="273844"/>
          </a:xfrm>
        </p:spPr>
        <p:txBody>
          <a:bodyPr/>
          <a:lstStyle/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70" y="4373278"/>
            <a:ext cx="331904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0" y="4425020"/>
            <a:ext cx="554023" cy="273844"/>
          </a:xfrm>
        </p:spPr>
        <p:txBody>
          <a:bodyPr/>
          <a:lstStyle/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1" y="4551997"/>
            <a:ext cx="792099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431483"/>
            <a:ext cx="7696200" cy="428625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432054"/>
            <a:ext cx="7696200" cy="428625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2" y="204818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85945" y="152756"/>
            <a:ext cx="425196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6523" y="514350"/>
            <a:ext cx="6965245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657" y="1352551"/>
            <a:ext cx="7478143" cy="29397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9" y="4356864"/>
            <a:ext cx="1213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B6F079B-E279-4D3D-8225-F13076C0DE8E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4356864"/>
            <a:ext cx="55401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3" y="4356864"/>
            <a:ext cx="5540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CDF0F1B-ACA7-445B-BB04-A31DF5A97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Ephesian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Acts 20:17-38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24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Taking Heed</a:t>
            </a:r>
            <a:r>
              <a:rPr lang="en-US" sz="3200" dirty="0" smtClean="0"/>
              <a:t>: Danger Is Ever-Present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57" y="1352550"/>
            <a:ext cx="7478143" cy="3200399"/>
          </a:xfrm>
        </p:spPr>
        <p:txBody>
          <a:bodyPr>
            <a:normAutofit/>
          </a:bodyPr>
          <a:lstStyle/>
          <a:p>
            <a:r>
              <a:rPr lang="en-US" dirty="0" smtClean="0"/>
              <a:t>Savage wolves. 20:29</a:t>
            </a:r>
          </a:p>
          <a:p>
            <a:r>
              <a:rPr lang="en-US" dirty="0" smtClean="0"/>
              <a:t>Many NT warnings.</a:t>
            </a:r>
          </a:p>
          <a:p>
            <a:r>
              <a:rPr lang="en-US" dirty="0" smtClean="0"/>
              <a:t>How can the threats be met?</a:t>
            </a:r>
          </a:p>
          <a:p>
            <a:pPr lvl="1"/>
            <a:r>
              <a:rPr lang="en-US" dirty="0" smtClean="0"/>
              <a:t>Good elders should lead the way.</a:t>
            </a:r>
          </a:p>
          <a:p>
            <a:pPr lvl="1"/>
            <a:r>
              <a:rPr lang="en-US" dirty="0" smtClean="0"/>
              <a:t>But all must be involved. 1 John 4:1</a:t>
            </a:r>
          </a:p>
          <a:p>
            <a:pPr lvl="1"/>
            <a:r>
              <a:rPr lang="en-US" dirty="0" smtClean="0"/>
              <a:t>Knowledge is vital. Titus 1:9-11</a:t>
            </a:r>
          </a:p>
          <a:p>
            <a:pPr lvl="1"/>
            <a:r>
              <a:rPr lang="en-US" dirty="0" smtClean="0"/>
              <a:t>Must have courage. Titus 3:10,11; Rom. 16:17,18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71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Power of God’s Word. 20:32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zealous are we for the word of God?</a:t>
            </a:r>
          </a:p>
          <a:p>
            <a:pPr lvl="1"/>
            <a:r>
              <a:rPr lang="en-US" dirty="0" smtClean="0"/>
              <a:t>Demand lessons filled with Bible content?</a:t>
            </a:r>
          </a:p>
          <a:p>
            <a:r>
              <a:rPr lang="en-US" dirty="0" smtClean="0"/>
              <a:t>Bible study?</a:t>
            </a:r>
          </a:p>
          <a:p>
            <a:r>
              <a:rPr lang="en-US" dirty="0" smtClean="0"/>
              <a:t>Do we have that thirst for knowledge? 1 Pet. 2:2,3; Psalm 119:97,103</a:t>
            </a:r>
          </a:p>
          <a:p>
            <a:r>
              <a:rPr lang="en-US" dirty="0" smtClean="0"/>
              <a:t>Let’s grow in grace and knowledge. 2 Pet. 3:17,18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56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 for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unselfish in dealings with others. 20:33-38</a:t>
            </a:r>
          </a:p>
          <a:p>
            <a:r>
              <a:rPr lang="en-US" dirty="0" smtClean="0"/>
              <a:t>Have care and concern for one another.</a:t>
            </a:r>
          </a:p>
          <a:p>
            <a:r>
              <a:rPr lang="en-US" dirty="0" smtClean="0"/>
              <a:t>Know the blessedness of giving.</a:t>
            </a:r>
          </a:p>
          <a:p>
            <a:r>
              <a:rPr lang="en-US" dirty="0" smtClean="0"/>
              <a:t>Vital for leaders.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23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church is made up of those washed in the blood.</a:t>
            </a:r>
          </a:p>
          <a:p>
            <a:r>
              <a:rPr lang="en-US" dirty="0" smtClean="0"/>
              <a:t>Are you one of those?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84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Elders: God’s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14:21-23; Titus 1:5</a:t>
            </a:r>
          </a:p>
          <a:p>
            <a:r>
              <a:rPr lang="en-US" dirty="0" smtClean="0"/>
              <a:t>Lack of an eldership should not be seen as a good thing.</a:t>
            </a:r>
          </a:p>
          <a:p>
            <a:r>
              <a:rPr lang="en-US" dirty="0" smtClean="0"/>
              <a:t>Men, work toward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81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Elders: Always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20:17; 11:30; 14:23; 15:4; Titus 1:5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Diminishes threat of apostasy?</a:t>
            </a:r>
          </a:p>
          <a:p>
            <a:pPr lvl="1"/>
            <a:r>
              <a:rPr lang="en-US" dirty="0" smtClean="0"/>
              <a:t>Two heads are better than one?</a:t>
            </a:r>
          </a:p>
          <a:p>
            <a:pPr lvl="1"/>
            <a:r>
              <a:rPr lang="en-US" dirty="0" smtClean="0"/>
              <a:t>??</a:t>
            </a:r>
          </a:p>
          <a:p>
            <a:r>
              <a:rPr lang="en-US" dirty="0" smtClean="0"/>
              <a:t>Stick to the pattern.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57" y="1352550"/>
            <a:ext cx="7478143" cy="3124199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Bishop</a:t>
            </a:r>
            <a:r>
              <a:rPr lang="en-US" dirty="0" smtClean="0"/>
              <a:t> and </a:t>
            </a:r>
            <a:r>
              <a:rPr lang="en-US" i="1" dirty="0" smtClean="0"/>
              <a:t>elder</a:t>
            </a:r>
            <a:r>
              <a:rPr lang="en-US" dirty="0" smtClean="0"/>
              <a:t> are two names for the same group of men. Acts 20:17,28; Titus 1:5-7</a:t>
            </a:r>
          </a:p>
          <a:p>
            <a:r>
              <a:rPr lang="en-US" i="1" dirty="0" smtClean="0"/>
              <a:t>Pastor</a:t>
            </a:r>
            <a:r>
              <a:rPr lang="en-US" dirty="0" smtClean="0"/>
              <a:t> only in Eph. 4:11, but Gr. </a:t>
            </a:r>
            <a:r>
              <a:rPr lang="en-US" i="1" dirty="0" err="1" smtClean="0"/>
              <a:t>poimen</a:t>
            </a:r>
            <a:r>
              <a:rPr lang="en-US" dirty="0" smtClean="0"/>
              <a:t> used 18 times and translated </a:t>
            </a:r>
            <a:r>
              <a:rPr lang="en-US" i="1" dirty="0" smtClean="0"/>
              <a:t>shepherd</a:t>
            </a:r>
            <a:r>
              <a:rPr lang="en-US" dirty="0" smtClean="0"/>
              <a:t> the other 17 times.</a:t>
            </a:r>
          </a:p>
          <a:p>
            <a:pPr lvl="1"/>
            <a:r>
              <a:rPr lang="en-US" dirty="0" smtClean="0"/>
              <a:t>Who are the shepherds/pastors? Acts 20:28; 1 Pet. 5:1-4</a:t>
            </a:r>
          </a:p>
          <a:p>
            <a:r>
              <a:rPr lang="en-US" dirty="0" smtClean="0"/>
              <a:t>Wrong to distinguish between elders, bishops, and pastors.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5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57" y="1352550"/>
            <a:ext cx="7478143" cy="3124199"/>
          </a:xfrm>
        </p:spPr>
        <p:txBody>
          <a:bodyPr>
            <a:normAutofit/>
          </a:bodyPr>
          <a:lstStyle/>
          <a:p>
            <a:r>
              <a:rPr lang="en-US" dirty="0" smtClean="0"/>
              <a:t>Wrong to distinguish between elders, bishops, and pastors.</a:t>
            </a:r>
          </a:p>
          <a:p>
            <a:r>
              <a:rPr lang="en-US" dirty="0" smtClean="0"/>
              <a:t>Helps us understand the work and qualifications.</a:t>
            </a:r>
          </a:p>
          <a:p>
            <a:pPr lvl="1"/>
            <a:r>
              <a:rPr lang="en-US" dirty="0" smtClean="0"/>
              <a:t>Elders: maturity and experience.</a:t>
            </a:r>
          </a:p>
          <a:p>
            <a:pPr lvl="1"/>
            <a:r>
              <a:rPr lang="en-US" dirty="0" smtClean="0"/>
              <a:t>Overseer/bishop: one who can lead, take oversight.</a:t>
            </a:r>
          </a:p>
          <a:p>
            <a:pPr lvl="1"/>
            <a:r>
              <a:rPr lang="en-US" dirty="0" smtClean="0"/>
              <a:t>Shepherd/pastor: one willing and able to direct, protect, and care for a flock.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019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Elders: Restricted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authorized to oversee anything larger than a local church. 20:28; 1 Peter 5:1-4</a:t>
            </a:r>
          </a:p>
          <a:p>
            <a:r>
              <a:rPr lang="en-US" dirty="0" smtClean="0"/>
              <a:t>Not empire builders.</a:t>
            </a:r>
          </a:p>
          <a:p>
            <a:r>
              <a:rPr lang="en-US" dirty="0" smtClean="0"/>
              <a:t>Must want to serve this church and help it come to maturity.</a:t>
            </a:r>
          </a:p>
          <a:p>
            <a:r>
              <a:rPr lang="en-US" dirty="0" smtClean="0"/>
              <a:t>Their oversight is for the benefit of the church.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84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Taking Heed to the Flock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57" y="1352550"/>
            <a:ext cx="7478143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The Holy Spirit made them overseers.</a:t>
            </a:r>
          </a:p>
          <a:p>
            <a:pPr lvl="1"/>
            <a:r>
              <a:rPr lang="en-US" dirty="0" smtClean="0"/>
              <a:t>Revealed the qualifications. 1 Timothy 3:1-7</a:t>
            </a:r>
          </a:p>
          <a:p>
            <a:pPr lvl="1"/>
            <a:r>
              <a:rPr lang="en-US" dirty="0" smtClean="0"/>
              <a:t>Guided them to qualifying. Galatians 5:22-25</a:t>
            </a:r>
          </a:p>
          <a:p>
            <a:r>
              <a:rPr lang="en-US" dirty="0" smtClean="0"/>
              <a:t>Lessons:</a:t>
            </a:r>
          </a:p>
          <a:p>
            <a:pPr lvl="1"/>
            <a:r>
              <a:rPr lang="en-US" dirty="0" smtClean="0"/>
              <a:t>God’s plan. </a:t>
            </a:r>
          </a:p>
          <a:p>
            <a:pPr lvl="1"/>
            <a:r>
              <a:rPr lang="en-US" dirty="0" smtClean="0"/>
              <a:t>Not attained by ambition, but by God’s guidance.</a:t>
            </a:r>
          </a:p>
          <a:p>
            <a:pPr lvl="1"/>
            <a:r>
              <a:rPr lang="en-US" dirty="0" smtClean="0"/>
              <a:t>Elders who do not perform their tasks will answer for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436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4350"/>
            <a:ext cx="7239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Taking Heed: Importance of the Church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57" y="1352550"/>
            <a:ext cx="7478143" cy="3276599"/>
          </a:xfrm>
        </p:spPr>
        <p:txBody>
          <a:bodyPr>
            <a:normAutofit/>
          </a:bodyPr>
          <a:lstStyle/>
          <a:p>
            <a:r>
              <a:rPr lang="en-US" dirty="0" smtClean="0"/>
              <a:t>Bought with blood. 20:28</a:t>
            </a:r>
          </a:p>
          <a:p>
            <a:r>
              <a:rPr lang="en-US" dirty="0" smtClean="0"/>
              <a:t>The church is people—people washed in the blood of the Lamb.</a:t>
            </a:r>
          </a:p>
          <a:p>
            <a:r>
              <a:rPr lang="en-US" dirty="0" smtClean="0"/>
              <a:t>See the cost of this body. 1 Peter 1:18,19</a:t>
            </a:r>
          </a:p>
          <a:p>
            <a:r>
              <a:rPr lang="en-US" dirty="0" smtClean="0"/>
              <a:t>The work of God; one for whom Christ died. Rom. 14:15,20</a:t>
            </a:r>
          </a:p>
          <a:p>
            <a:r>
              <a:rPr lang="en-US" dirty="0" smtClean="0"/>
              <a:t>See this church as Paul wanted the elders to see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18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Taking Heed</a:t>
            </a:r>
            <a:r>
              <a:rPr lang="en-US" sz="3200" dirty="0" smtClean="0"/>
              <a:t>: Danger Is Ever-Present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57" y="1352550"/>
            <a:ext cx="7478143" cy="3200399"/>
          </a:xfrm>
        </p:spPr>
        <p:txBody>
          <a:bodyPr>
            <a:normAutofit/>
          </a:bodyPr>
          <a:lstStyle/>
          <a:p>
            <a:r>
              <a:rPr lang="en-US" dirty="0" smtClean="0"/>
              <a:t>Savage wolves. 20:29</a:t>
            </a:r>
          </a:p>
          <a:p>
            <a:r>
              <a:rPr lang="en-US" dirty="0" smtClean="0"/>
              <a:t>Can happen within an eldership. 20:30</a:t>
            </a:r>
          </a:p>
          <a:p>
            <a:r>
              <a:rPr lang="en-US" dirty="0" smtClean="0"/>
              <a:t>Many NT warnings.</a:t>
            </a:r>
          </a:p>
          <a:p>
            <a:r>
              <a:rPr lang="en-US" dirty="0" smtClean="0"/>
              <a:t>Don’t be naïve.</a:t>
            </a:r>
          </a:p>
          <a:p>
            <a:r>
              <a:rPr lang="en-US" dirty="0" smtClean="0"/>
              <a:t>How can the threats be met?</a:t>
            </a:r>
          </a:p>
          <a:p>
            <a:pPr lvl="1"/>
            <a:r>
              <a:rPr lang="en-US" dirty="0" smtClean="0"/>
              <a:t>Good elders should lead the way.</a:t>
            </a:r>
          </a:p>
          <a:p>
            <a:pPr lvl="1"/>
            <a:r>
              <a:rPr lang="en-US" dirty="0" smtClean="0"/>
              <a:t>But all must be involved. 1 John 4:1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6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</TotalTime>
  <Words>549</Words>
  <Application>Microsoft Office PowerPoint</Application>
  <PresentationFormat>On-screen Show (16:9)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The Ephesian Elders</vt:lpstr>
      <vt:lpstr>Elders: God’s Plan</vt:lpstr>
      <vt:lpstr>Elders: Always Plural</vt:lpstr>
      <vt:lpstr>Different Names</vt:lpstr>
      <vt:lpstr>Different Names</vt:lpstr>
      <vt:lpstr>Elders: Restricted Oversight</vt:lpstr>
      <vt:lpstr>Taking Heed to the Flock</vt:lpstr>
      <vt:lpstr>Taking Heed: Importance of the Church</vt:lpstr>
      <vt:lpstr>Taking Heed: Danger Is Ever-Present</vt:lpstr>
      <vt:lpstr>Taking Heed: Danger Is Ever-Present</vt:lpstr>
      <vt:lpstr>The Power of God’s Word. 20:32</vt:lpstr>
      <vt:lpstr>Concern for Others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Ephesian Elders</dc:title>
  <dc:creator>John</dc:creator>
  <cp:lastModifiedBy>pepperrd</cp:lastModifiedBy>
  <cp:revision>8</cp:revision>
  <dcterms:created xsi:type="dcterms:W3CDTF">2012-12-09T19:53:29Z</dcterms:created>
  <dcterms:modified xsi:type="dcterms:W3CDTF">2012-12-09T22:25:43Z</dcterms:modified>
</cp:coreProperties>
</file>