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395" r:id="rId4"/>
    <p:sldId id="399" r:id="rId5"/>
    <p:sldId id="376" r:id="rId6"/>
    <p:sldId id="374" r:id="rId7"/>
    <p:sldId id="396" r:id="rId8"/>
    <p:sldId id="375" r:id="rId9"/>
    <p:sldId id="373" r:id="rId10"/>
    <p:sldId id="369" r:id="rId11"/>
    <p:sldId id="378" r:id="rId12"/>
    <p:sldId id="379" r:id="rId13"/>
    <p:sldId id="380" r:id="rId14"/>
    <p:sldId id="377" r:id="rId15"/>
    <p:sldId id="381" r:id="rId16"/>
    <p:sldId id="382" r:id="rId17"/>
    <p:sldId id="383" r:id="rId18"/>
    <p:sldId id="384" r:id="rId19"/>
    <p:sldId id="385" r:id="rId20"/>
    <p:sldId id="398" r:id="rId21"/>
    <p:sldId id="394" r:id="rId22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4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t>1/23/2013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t>1/23/2013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atholic_Churc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rtullian.org/articles/greenslade_prae/greenslade_prae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smtClean="0"/>
              <a:t>“Convicting </a:t>
            </a:r>
            <a:r>
              <a:rPr lang="en-US" sz="7200" i="1" dirty="0" smtClean="0"/>
              <a:t>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Helping Saints Prepare to Answer and Persuade Those in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Authority of Catholicism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“The </a:t>
            </a:r>
            <a:r>
              <a:rPr lang="en-US" sz="2400" b="0" dirty="0"/>
              <a:t>Catholic hierarchy is </a:t>
            </a:r>
            <a:r>
              <a:rPr lang="en-US" sz="2400" dirty="0"/>
              <a:t>led by the </a:t>
            </a:r>
            <a:r>
              <a:rPr lang="en-US" sz="2400" u="sng" dirty="0"/>
              <a:t>Pope</a:t>
            </a:r>
            <a:r>
              <a:rPr lang="en-US" sz="2400" dirty="0"/>
              <a:t> </a:t>
            </a:r>
            <a:r>
              <a:rPr lang="en-US" sz="2400" b="0" dirty="0"/>
              <a:t>and includes </a:t>
            </a:r>
            <a:r>
              <a:rPr lang="en-US" sz="2400" dirty="0"/>
              <a:t>cardinals</a:t>
            </a:r>
            <a:r>
              <a:rPr lang="en-US" sz="2400" b="0" dirty="0"/>
              <a:t>, </a:t>
            </a:r>
            <a:r>
              <a:rPr lang="en-US" sz="2400" dirty="0"/>
              <a:t>patriarchs</a:t>
            </a:r>
            <a:r>
              <a:rPr lang="en-US" sz="2400" b="0" dirty="0"/>
              <a:t> and </a:t>
            </a:r>
            <a:r>
              <a:rPr lang="en-US" sz="2400" dirty="0"/>
              <a:t>diocesan bishops</a:t>
            </a:r>
            <a:r>
              <a:rPr lang="en-US" sz="2400" b="0" dirty="0"/>
              <a:t>. The Church teaches that </a:t>
            </a:r>
            <a:r>
              <a:rPr lang="en-US" sz="2400" dirty="0"/>
              <a:t>it is the one true Church founded by Jesus </a:t>
            </a:r>
            <a:r>
              <a:rPr lang="en-US" sz="2400" dirty="0" smtClean="0"/>
              <a:t>Christ</a:t>
            </a:r>
            <a:r>
              <a:rPr lang="en-US" sz="2400" b="0" dirty="0" smtClean="0"/>
              <a:t>, that </a:t>
            </a:r>
            <a:r>
              <a:rPr lang="en-US" sz="2400" dirty="0"/>
              <a:t>its bishops are the </a:t>
            </a:r>
            <a:r>
              <a:rPr lang="en-US" sz="2400" u="sng" dirty="0"/>
              <a:t>successors of Christ's apostles</a:t>
            </a:r>
            <a:r>
              <a:rPr lang="en-US" sz="2400" b="0" dirty="0"/>
              <a:t> and that </a:t>
            </a:r>
            <a:r>
              <a:rPr lang="en-US" sz="2400" dirty="0"/>
              <a:t>the Pope is the </a:t>
            </a:r>
            <a:r>
              <a:rPr lang="en-US" sz="2400" u="sng" dirty="0"/>
              <a:t>sole successor</a:t>
            </a:r>
            <a:r>
              <a:rPr lang="en-US" sz="2400" dirty="0"/>
              <a:t> to </a:t>
            </a:r>
            <a:r>
              <a:rPr lang="en-US" sz="2400" u="sng" dirty="0"/>
              <a:t>Saint Peter</a:t>
            </a:r>
            <a:r>
              <a:rPr lang="en-US" sz="2400" dirty="0"/>
              <a:t> who has </a:t>
            </a:r>
            <a:r>
              <a:rPr lang="en-US" sz="2400" u="sng" dirty="0"/>
              <a:t>apostolic </a:t>
            </a:r>
            <a:r>
              <a:rPr lang="en-US" sz="2400" u="sng" dirty="0" smtClean="0"/>
              <a:t>primacy</a:t>
            </a:r>
            <a:r>
              <a:rPr lang="en-US" sz="2400" b="0" dirty="0" smtClean="0"/>
              <a:t>.”</a:t>
            </a:r>
          </a:p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hlinkClick r:id="rId2"/>
              </a:rPr>
              <a:t>http://</a:t>
            </a:r>
            <a:r>
              <a:rPr lang="en-US" sz="1800" b="0" dirty="0" smtClean="0">
                <a:hlinkClick r:id="rId2"/>
              </a:rPr>
              <a:t>en.wikipedia.org/wiki/Catholic_Church</a:t>
            </a:r>
            <a:endParaRPr lang="en-US" sz="1800" b="0" dirty="0" smtClean="0"/>
          </a:p>
          <a:p>
            <a:pPr algn="r">
              <a:spcBef>
                <a:spcPts val="300"/>
              </a:spcBef>
              <a:spcAft>
                <a:spcPts val="300"/>
              </a:spcAft>
            </a:pPr>
            <a:endParaRPr lang="en-US" sz="1800" b="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Holy Scripture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Sacred Tradition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Living Magisterium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350502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 smtClean="0"/>
              <a:t>Versus: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Sola Scriptura</a:t>
            </a:r>
          </a:p>
          <a:p>
            <a:pPr algn="ctr"/>
            <a:r>
              <a:rPr lang="en-US" sz="2400" b="1" i="1" dirty="0" smtClean="0">
                <a:solidFill>
                  <a:schemeClr val="tx2"/>
                </a:solidFill>
              </a:rPr>
              <a:t>“</a:t>
            </a:r>
            <a:r>
              <a:rPr lang="en-US" sz="2400" b="1" dirty="0" smtClean="0">
                <a:solidFill>
                  <a:schemeClr val="tx2"/>
                </a:solidFill>
              </a:rPr>
              <a:t>Bible Alone”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9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Of Their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Papacy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“Adoration” of Mary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Clergy vs. Laity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Celibacy of Priests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Mass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Transubstantiation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Sacraments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Purgatory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Mortal vs. Venial Sin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Auricular Confession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Penance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Indulgences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Statues, Relics, and Images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Original Sin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Infant Baptism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Holy Orders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2"/>
                </a:solidFill>
              </a:rPr>
              <a:t>Political Power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2"/>
                </a:solidFill>
              </a:rPr>
              <a:t>Civil Superiority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2"/>
                </a:solidFill>
              </a:rPr>
              <a:t>Joining Church &amp; State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2"/>
                </a:solidFill>
              </a:rPr>
              <a:t>Church Control of All Schools</a:t>
            </a:r>
            <a:endParaRPr lang="en-US" sz="2400" b="0" i="1" dirty="0">
              <a:solidFill>
                <a:schemeClr val="tx2"/>
              </a:solidFill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i="1" dirty="0" smtClean="0">
                <a:solidFill>
                  <a:schemeClr val="tx2"/>
                </a:solidFill>
              </a:rPr>
              <a:t>Mental Reservation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2"/>
                </a:solidFill>
              </a:rPr>
              <a:t>Inquisition</a:t>
            </a:r>
            <a:endParaRPr lang="en-US" sz="2400" i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Syllabus Of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80 Errors</a:t>
            </a:r>
            <a:r>
              <a:rPr lang="en-US" sz="2400" b="0" dirty="0" smtClean="0"/>
              <a:t> – Published in 1864 by Pope Pius IX, 1870 by Cardinals.</a:t>
            </a:r>
          </a:p>
          <a:p>
            <a:pPr marL="460375" indent="-460375"/>
            <a:r>
              <a:rPr lang="en-US" sz="2400" b="0" dirty="0" smtClean="0"/>
              <a:t>15. (It is not true that) “Every </a:t>
            </a:r>
            <a:r>
              <a:rPr lang="en-US" sz="2400" dirty="0" smtClean="0"/>
              <a:t>man is free to embrace </a:t>
            </a:r>
            <a:r>
              <a:rPr lang="en-US" sz="2400" b="0" dirty="0" smtClean="0"/>
              <a:t>and profess that which he, led by the light of reason, </a:t>
            </a:r>
            <a:r>
              <a:rPr lang="en-US" sz="2400" dirty="0" smtClean="0"/>
              <a:t>things to be true religion</a:t>
            </a:r>
            <a:r>
              <a:rPr lang="en-US" sz="2400" b="0" dirty="0" smtClean="0"/>
              <a:t>.”</a:t>
            </a:r>
          </a:p>
          <a:p>
            <a:pPr marL="460375" indent="-460375"/>
            <a:r>
              <a:rPr lang="en-US" sz="2400" b="0" dirty="0" smtClean="0"/>
              <a:t>24. (It is not true that) “The Church does not </a:t>
            </a:r>
            <a:r>
              <a:rPr lang="en-US" sz="2400" dirty="0" smtClean="0"/>
              <a:t>have the power of using force</a:t>
            </a:r>
            <a:r>
              <a:rPr lang="en-US" sz="2400" b="0" dirty="0" smtClean="0"/>
              <a:t>, nor does it have any </a:t>
            </a:r>
            <a:r>
              <a:rPr lang="en-US" sz="2400" dirty="0" smtClean="0"/>
              <a:t>temporal power, direct or indirect</a:t>
            </a:r>
            <a:r>
              <a:rPr lang="en-US" sz="2400" b="0" dirty="0" smtClean="0"/>
              <a:t>.”</a:t>
            </a:r>
          </a:p>
          <a:p>
            <a:pPr marL="460375" indent="-460375"/>
            <a:r>
              <a:rPr lang="en-US" sz="2400" b="0" dirty="0" smtClean="0"/>
              <a:t>37. (It is not true that) “National </a:t>
            </a:r>
            <a:r>
              <a:rPr lang="en-US" sz="2400" dirty="0" smtClean="0"/>
              <a:t>churches can be established </a:t>
            </a:r>
            <a:r>
              <a:rPr lang="en-US" sz="2400" b="0" dirty="0" smtClean="0"/>
              <a:t>which are </a:t>
            </a:r>
            <a:r>
              <a:rPr lang="en-US" sz="2400" dirty="0" smtClean="0"/>
              <a:t>exempt and completely separated from the authority of the Roman Pontiff</a:t>
            </a:r>
            <a:r>
              <a:rPr lang="en-US" sz="2400" b="0" dirty="0" smtClean="0"/>
              <a:t>.”</a:t>
            </a:r>
          </a:p>
          <a:p>
            <a:pPr marL="460375" indent="-460375"/>
            <a:r>
              <a:rPr lang="en-US" sz="2400" b="0" dirty="0" smtClean="0"/>
              <a:t>42. (It is not true that) “In a conflict between the laws of both powers, </a:t>
            </a:r>
            <a:r>
              <a:rPr lang="en-US" sz="2400" dirty="0" smtClean="0"/>
              <a:t>the civil law prevails</a:t>
            </a:r>
            <a:r>
              <a:rPr lang="en-US" sz="2400" b="0" dirty="0" smtClean="0"/>
              <a:t>.”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7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Syllabus Of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80 Errors</a:t>
            </a:r>
            <a:r>
              <a:rPr lang="en-US" sz="2400" b="0" dirty="0" smtClean="0"/>
              <a:t> – Published in 1864 by Pope Pius IX, 1870 by Cardinals.</a:t>
            </a:r>
          </a:p>
          <a:p>
            <a:pPr marL="460375" indent="-460375"/>
            <a:r>
              <a:rPr lang="en-US" sz="2400" b="0" dirty="0" smtClean="0"/>
              <a:t>54. Kings and Princes are not only not exempt from the jurisdiction of the Church, but are subordinate to the Church in litigated questions of jurisdiction.</a:t>
            </a:r>
          </a:p>
          <a:p>
            <a:pPr marL="460375" indent="-460375"/>
            <a:r>
              <a:rPr lang="en-US" sz="2400" b="0" dirty="0" smtClean="0"/>
              <a:t>55. The church ought to be in union with the State, and the State with the Church.</a:t>
            </a:r>
          </a:p>
          <a:p>
            <a:pPr marL="460375" indent="-460375"/>
            <a:r>
              <a:rPr lang="en-US" sz="2400" b="0" dirty="0" smtClean="0"/>
              <a:t>57. Philosophical principles, moral science, and civil laws may and must be made to bend to Divine and Ecclesiastical authority.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8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“Axe Laid to the Root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0" dirty="0" smtClean="0"/>
              <a:t>“Give </a:t>
            </a:r>
            <a:r>
              <a:rPr lang="en-US" sz="3200" b="0" dirty="0"/>
              <a:t>me six hours to chop down a tree and I will </a:t>
            </a:r>
            <a:r>
              <a:rPr lang="en-US" sz="3200" dirty="0"/>
              <a:t>spend the first four </a:t>
            </a:r>
            <a:r>
              <a:rPr lang="en-US" sz="3200" u="sng" dirty="0"/>
              <a:t>sharpening the axe</a:t>
            </a:r>
            <a:r>
              <a:rPr lang="en-US" sz="3200" b="0" dirty="0" smtClean="0"/>
              <a:t>.” – </a:t>
            </a:r>
            <a:r>
              <a:rPr lang="en-US" sz="3200" b="0" i="1" dirty="0" smtClean="0"/>
              <a:t>Abraham Lincoln</a:t>
            </a:r>
            <a:endParaRPr lang="en-US" sz="3200" b="0" dirty="0"/>
          </a:p>
          <a:p>
            <a:pPr algn="ctr"/>
            <a:r>
              <a:rPr lang="en-US" sz="3200" b="0" i="1" dirty="0" smtClean="0"/>
              <a:t>“If </a:t>
            </a:r>
            <a:r>
              <a:rPr lang="en-US" sz="3200" b="0" i="1" dirty="0"/>
              <a:t>the ax is dull, And one does not </a:t>
            </a:r>
            <a:r>
              <a:rPr lang="en-US" sz="3200" i="1" dirty="0"/>
              <a:t>sharpen the edge</a:t>
            </a:r>
            <a:r>
              <a:rPr lang="en-US" sz="3200" b="0" i="1" dirty="0"/>
              <a:t>, Then he must use more strength; But </a:t>
            </a:r>
            <a:r>
              <a:rPr lang="en-US" sz="3200" i="1" u="sng" dirty="0"/>
              <a:t>wisdom brings success</a:t>
            </a:r>
            <a:r>
              <a:rPr lang="en-US" sz="3200" b="0" i="1" dirty="0" smtClean="0"/>
              <a:t>.”</a:t>
            </a:r>
            <a:r>
              <a:rPr lang="en-US" sz="3200" b="0" dirty="0" smtClean="0"/>
              <a:t> </a:t>
            </a:r>
            <a:br>
              <a:rPr lang="en-US" sz="3200" b="0" dirty="0" smtClean="0"/>
            </a:br>
            <a:r>
              <a:rPr lang="en-US" sz="3200" b="0" dirty="0" smtClean="0"/>
              <a:t>(</a:t>
            </a:r>
            <a:r>
              <a:rPr lang="en-US" sz="3200" dirty="0">
                <a:solidFill>
                  <a:schemeClr val="tx2"/>
                </a:solidFill>
              </a:rPr>
              <a:t>Ecclesiastes </a:t>
            </a:r>
            <a:r>
              <a:rPr lang="en-US" sz="3200" dirty="0" smtClean="0">
                <a:solidFill>
                  <a:schemeClr val="tx2"/>
                </a:solidFill>
              </a:rPr>
              <a:t>10:10</a:t>
            </a:r>
            <a:r>
              <a:rPr lang="en-US" sz="3200" b="0" dirty="0" smtClean="0"/>
              <a:t>)</a:t>
            </a:r>
          </a:p>
          <a:p>
            <a:pPr algn="r"/>
            <a:r>
              <a:rPr lang="en-US" sz="2400" dirty="0" smtClean="0">
                <a:solidFill>
                  <a:schemeClr val="tx2"/>
                </a:solidFill>
              </a:rPr>
              <a:t>Luke 3:9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i="1" dirty="0" smtClean="0"/>
              <a:t>The Pope</a:t>
            </a:r>
            <a:endParaRPr lang="en-US" sz="96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Flawed Standard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Pope’s Title Biblical?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0375" indent="-460375">
              <a:buFont typeface="+mj-lt"/>
              <a:buAutoNum type="arabicPeriod"/>
            </a:pPr>
            <a:r>
              <a:rPr lang="en-US" sz="2400" b="0" dirty="0" smtClean="0"/>
              <a:t>Is </a:t>
            </a:r>
            <a:r>
              <a:rPr lang="en-US" sz="2400" b="0" dirty="0"/>
              <a:t>there anything wrong with the Pope’s title of </a:t>
            </a:r>
            <a:r>
              <a:rPr lang="en-US" sz="2400" b="0" i="1" dirty="0"/>
              <a:t>Papa</a:t>
            </a:r>
            <a:r>
              <a:rPr lang="en-US" sz="2400" b="0" dirty="0"/>
              <a:t>, or “Father”? </a:t>
            </a:r>
            <a:endParaRPr lang="en-US" sz="2400" b="0" dirty="0" smtClean="0"/>
          </a:p>
          <a:p>
            <a:r>
              <a:rPr lang="en-US" sz="2400" b="0" i="1" dirty="0" smtClean="0"/>
              <a:t>“But </a:t>
            </a:r>
            <a:r>
              <a:rPr lang="en-US" sz="2400" b="0" i="1" dirty="0"/>
              <a:t>you, </a:t>
            </a:r>
            <a:r>
              <a:rPr lang="en-US" sz="2400" i="1" dirty="0"/>
              <a:t>do not be </a:t>
            </a:r>
            <a:r>
              <a:rPr lang="en-US" sz="2400" i="1" dirty="0" smtClean="0"/>
              <a:t>called ‘Rabbi’</a:t>
            </a:r>
            <a:r>
              <a:rPr lang="en-US" sz="2400" b="0" i="1" dirty="0" smtClean="0"/>
              <a:t>; </a:t>
            </a:r>
            <a:r>
              <a:rPr lang="en-US" sz="2400" b="0" i="1" dirty="0"/>
              <a:t>for One is your Teacher, the Christ, and you are all </a:t>
            </a:r>
            <a:r>
              <a:rPr lang="en-US" sz="2400" b="0" i="1" dirty="0" smtClean="0"/>
              <a:t>brethren. </a:t>
            </a:r>
            <a:r>
              <a:rPr lang="en-US" sz="2400" i="1" dirty="0" smtClean="0"/>
              <a:t>Do </a:t>
            </a:r>
            <a:r>
              <a:rPr lang="en-US" sz="2400" i="1" dirty="0"/>
              <a:t>not call anyone on earth your </a:t>
            </a:r>
            <a:r>
              <a:rPr lang="en-US" sz="2400" i="1" u="sng" dirty="0"/>
              <a:t>father</a:t>
            </a:r>
            <a:r>
              <a:rPr lang="en-US" sz="2400" b="0" i="1" dirty="0"/>
              <a:t>; for One is your Father, He who is in </a:t>
            </a:r>
            <a:r>
              <a:rPr lang="en-US" sz="2400" b="0" i="1" dirty="0" smtClean="0"/>
              <a:t>heaven. And </a:t>
            </a:r>
            <a:r>
              <a:rPr lang="en-US" sz="2400" i="1" dirty="0"/>
              <a:t>do not be called teachers</a:t>
            </a:r>
            <a:r>
              <a:rPr lang="en-US" sz="2400" b="0" i="1" dirty="0"/>
              <a:t>; for One is your Teacher, the </a:t>
            </a:r>
            <a:r>
              <a:rPr lang="en-US" sz="2400" b="0" i="1" dirty="0" smtClean="0"/>
              <a:t>Christ. But </a:t>
            </a:r>
            <a:r>
              <a:rPr lang="en-US" sz="2400" b="0" i="1" dirty="0"/>
              <a:t>he who is greatest among you shall be your servant</a:t>
            </a:r>
            <a:r>
              <a:rPr lang="en-US" sz="2400" b="0" i="1" dirty="0" smtClean="0"/>
              <a:t>.”</a:t>
            </a:r>
            <a:r>
              <a:rPr lang="en-US" sz="2400" b="0" dirty="0" smtClean="0"/>
              <a:t>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Matthew </a:t>
            </a:r>
            <a:r>
              <a:rPr lang="en-US" sz="2400" dirty="0" smtClean="0">
                <a:solidFill>
                  <a:schemeClr val="tx2"/>
                </a:solidFill>
              </a:rPr>
              <a:t>23:8-11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r>
              <a:rPr lang="en-US" sz="2400" b="0" i="1" dirty="0"/>
              <a:t>He sent redemption unto his people: he hath commanded his covenant for ever: </a:t>
            </a:r>
            <a:r>
              <a:rPr lang="en-US" sz="2400" i="1" u="sng" dirty="0"/>
              <a:t>holy</a:t>
            </a:r>
            <a:r>
              <a:rPr lang="en-US" sz="2400" i="1" dirty="0"/>
              <a:t> and </a:t>
            </a:r>
            <a:r>
              <a:rPr lang="en-US" sz="2400" i="1" u="sng" dirty="0"/>
              <a:t>reverend</a:t>
            </a:r>
            <a:r>
              <a:rPr lang="en-US" sz="2400" i="1" dirty="0"/>
              <a:t> is his </a:t>
            </a:r>
            <a:r>
              <a:rPr lang="en-US" sz="2400" i="1" dirty="0" smtClean="0"/>
              <a:t>name</a:t>
            </a:r>
            <a:r>
              <a:rPr lang="en-US" sz="2400" b="0" i="1" dirty="0" smtClean="0"/>
              <a:t>.  </a:t>
            </a:r>
            <a:r>
              <a:rPr lang="en-US" sz="2400" b="0" i="1" dirty="0"/>
              <a:t>The </a:t>
            </a:r>
            <a:r>
              <a:rPr lang="en-US" sz="2400" i="1" dirty="0"/>
              <a:t>fear of the LORD</a:t>
            </a:r>
            <a:r>
              <a:rPr lang="en-US" sz="2400" b="0" i="1" dirty="0"/>
              <a:t> is the beginning of </a:t>
            </a:r>
            <a:r>
              <a:rPr lang="en-US" sz="2400" b="0" i="1" dirty="0" smtClean="0"/>
              <a:t>wisdom … </a:t>
            </a:r>
            <a:r>
              <a:rPr lang="en-US" sz="2400" b="0" dirty="0"/>
              <a:t>(</a:t>
            </a:r>
            <a:r>
              <a:rPr lang="en-US" sz="2400" dirty="0">
                <a:solidFill>
                  <a:schemeClr val="tx2"/>
                </a:solidFill>
              </a:rPr>
              <a:t>Psalm 111:9-10 </a:t>
            </a:r>
            <a:r>
              <a:rPr lang="en-US" sz="2400" b="0" dirty="0"/>
              <a:t>KJV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“What About Timothy And Paul?”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 Timothy 1:2, 18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“To Timothy, a </a:t>
            </a:r>
            <a:r>
              <a:rPr lang="en-US" sz="2400" i="1" dirty="0" smtClean="0"/>
              <a:t>true son </a:t>
            </a:r>
            <a:r>
              <a:rPr lang="en-US" sz="2400" b="0" i="1" dirty="0" smtClean="0"/>
              <a:t>in the faith … This charge I commit to you, </a:t>
            </a:r>
            <a:r>
              <a:rPr lang="en-US" sz="2400" i="1" dirty="0" smtClean="0"/>
              <a:t>son</a:t>
            </a:r>
            <a:r>
              <a:rPr lang="en-US" sz="2400" b="0" i="1" dirty="0" smtClean="0"/>
              <a:t> Timothy, …”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Titus 1:4 </a:t>
            </a:r>
            <a:r>
              <a:rPr lang="en-US" sz="2400" b="0" dirty="0" smtClean="0"/>
              <a:t>– </a:t>
            </a:r>
            <a:r>
              <a:rPr lang="en-US" sz="2400" b="0" i="1" dirty="0" smtClean="0"/>
              <a:t>“To Titus, a true </a:t>
            </a:r>
            <a:r>
              <a:rPr lang="en-US" sz="2400" i="1" dirty="0" smtClean="0"/>
              <a:t>son</a:t>
            </a:r>
            <a:r>
              <a:rPr lang="en-US" sz="2400" b="0" i="1" dirty="0" smtClean="0"/>
              <a:t> in our common faith …”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Philemon 10</a:t>
            </a:r>
            <a:r>
              <a:rPr lang="en-US" sz="2400" b="0" dirty="0" smtClean="0"/>
              <a:t> – </a:t>
            </a:r>
            <a:r>
              <a:rPr lang="en-US" sz="2400" b="0" i="1" dirty="0" smtClean="0"/>
              <a:t>“for </a:t>
            </a:r>
            <a:r>
              <a:rPr lang="en-US" sz="2400" i="1" dirty="0" smtClean="0"/>
              <a:t>my son </a:t>
            </a:r>
            <a:r>
              <a:rPr lang="en-US" sz="2400" i="1" dirty="0" err="1" smtClean="0"/>
              <a:t>Onesimus</a:t>
            </a:r>
            <a:r>
              <a:rPr lang="en-US" sz="2400" b="0" i="1" dirty="0" smtClean="0"/>
              <a:t>, whom </a:t>
            </a:r>
            <a:r>
              <a:rPr lang="en-US" sz="2400" i="1" dirty="0" smtClean="0"/>
              <a:t>I have begotten</a:t>
            </a:r>
            <a:r>
              <a:rPr lang="en-US" sz="2400" b="0" i="1" dirty="0" smtClean="0"/>
              <a:t> …”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Personal “begetting” and “raising” in the faith – not given to complete strangers, because of their office.</a:t>
            </a:r>
          </a:p>
          <a:p>
            <a:r>
              <a:rPr lang="en-US" sz="2400" b="0" i="1" dirty="0" smtClean="0"/>
              <a:t>“But </a:t>
            </a:r>
            <a:r>
              <a:rPr lang="en-US" sz="2400" b="0" i="1" dirty="0"/>
              <a:t>you know his proven character, that </a:t>
            </a:r>
            <a:r>
              <a:rPr lang="en-US" sz="2400" i="1" u="sng" dirty="0"/>
              <a:t>as</a:t>
            </a:r>
            <a:r>
              <a:rPr lang="en-US" sz="2400" i="1" dirty="0"/>
              <a:t> a </a:t>
            </a:r>
            <a:r>
              <a:rPr lang="en-US" sz="2400" i="1" u="sng" dirty="0"/>
              <a:t>son</a:t>
            </a:r>
            <a:r>
              <a:rPr lang="en-US" sz="2400" i="1" dirty="0"/>
              <a:t> with </a:t>
            </a:r>
            <a:r>
              <a:rPr lang="en-US" sz="2400" i="1" u="sng" dirty="0"/>
              <a:t>his father</a:t>
            </a:r>
            <a:r>
              <a:rPr lang="en-US" sz="2400" i="1" dirty="0"/>
              <a:t> he served with me </a:t>
            </a:r>
            <a:r>
              <a:rPr lang="en-US" sz="2400" b="0" i="1" dirty="0"/>
              <a:t>in the gospel</a:t>
            </a:r>
            <a:r>
              <a:rPr lang="en-US" sz="2400" b="0" i="1" dirty="0" smtClean="0"/>
              <a:t>.” </a:t>
            </a:r>
            <a:r>
              <a:rPr lang="en-US" sz="2400" b="0" i="1" dirty="0"/>
              <a:t>(</a:t>
            </a:r>
            <a:r>
              <a:rPr lang="en-US" sz="2400" dirty="0">
                <a:solidFill>
                  <a:schemeClr val="tx2"/>
                </a:solidFill>
              </a:rPr>
              <a:t>Philippians </a:t>
            </a:r>
            <a:r>
              <a:rPr lang="en-US" sz="2400" dirty="0" smtClean="0">
                <a:solidFill>
                  <a:schemeClr val="tx2"/>
                </a:solidFill>
              </a:rPr>
              <a:t>2:22</a:t>
            </a:r>
            <a:r>
              <a:rPr lang="en-US" sz="2400" b="0" dirty="0" smtClean="0"/>
              <a:t>) … </a:t>
            </a:r>
            <a:r>
              <a:rPr lang="en-US" sz="2400" i="1" dirty="0" smtClean="0">
                <a:solidFill>
                  <a:schemeClr val="tx2"/>
                </a:solidFill>
              </a:rPr>
              <a:t>Metaphor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for their close relationship – not title!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Bible Qualifications For Pope?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n-US" sz="2400" b="0" dirty="0"/>
              <a:t>Where are the qualifications for a pope given in Scripture?  How does this compare with other officers of the church</a:t>
            </a:r>
            <a:r>
              <a:rPr lang="en-US" sz="2400" b="0" dirty="0" smtClean="0"/>
              <a:t>?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i="1" u="sng" dirty="0" smtClean="0"/>
              <a:t>None!</a:t>
            </a:r>
            <a:r>
              <a:rPr lang="en-US" sz="2400" b="0" dirty="0" smtClean="0"/>
              <a:t>  Where are “cardinals”, “doctors”, “patriarchs”, etc.?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“And </a:t>
            </a:r>
            <a:r>
              <a:rPr lang="en-US" sz="2400" i="1" dirty="0"/>
              <a:t>He Himself gave some to be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1</a:t>
            </a:r>
            <a:r>
              <a:rPr lang="en-US" sz="2400" i="1" dirty="0" smtClean="0"/>
              <a:t>apostles</a:t>
            </a:r>
            <a:r>
              <a:rPr lang="en-US" sz="2400" i="1" dirty="0"/>
              <a:t>, some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i="1" dirty="0" smtClean="0"/>
              <a:t>prophets</a:t>
            </a:r>
            <a:r>
              <a:rPr lang="en-US" sz="2400" i="1" dirty="0"/>
              <a:t>, some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3</a:t>
            </a:r>
            <a:r>
              <a:rPr lang="en-US" sz="2400" i="1" dirty="0" smtClean="0"/>
              <a:t>evangelists</a:t>
            </a:r>
            <a:r>
              <a:rPr lang="en-US" sz="2400" i="1" dirty="0"/>
              <a:t>, and some </a:t>
            </a:r>
            <a:r>
              <a:rPr lang="en-US" sz="2400" i="1" baseline="30000" dirty="0" smtClean="0">
                <a:solidFill>
                  <a:schemeClr val="tx2"/>
                </a:solidFill>
              </a:rPr>
              <a:t>4</a:t>
            </a:r>
            <a:r>
              <a:rPr lang="en-US" sz="2400" i="1" dirty="0" smtClean="0"/>
              <a:t>pastors </a:t>
            </a:r>
            <a:r>
              <a:rPr lang="en-US" sz="2400" i="1" dirty="0"/>
              <a:t>and teachers</a:t>
            </a:r>
            <a:r>
              <a:rPr lang="en-US" sz="2400" b="0" i="1" dirty="0" smtClean="0"/>
              <a:t>, </a:t>
            </a:r>
            <a:r>
              <a:rPr lang="en-US" sz="2400" b="0" i="1" dirty="0"/>
              <a:t>for the equipping of the saints for the work of ministry, for the edifying of the body of </a:t>
            </a:r>
            <a:r>
              <a:rPr lang="en-US" sz="2400" b="0" i="1" dirty="0" smtClean="0"/>
              <a:t>Christ …”</a:t>
            </a:r>
            <a:r>
              <a:rPr lang="en-US" sz="2400" dirty="0"/>
              <a:t> </a:t>
            </a:r>
            <a:r>
              <a:rPr lang="en-US" sz="2400" b="0" dirty="0" smtClean="0"/>
              <a:t>(</a:t>
            </a:r>
            <a:r>
              <a:rPr lang="en-US" sz="2400" dirty="0">
                <a:solidFill>
                  <a:schemeClr val="tx2"/>
                </a:solidFill>
              </a:rPr>
              <a:t>Ephesians </a:t>
            </a:r>
            <a:r>
              <a:rPr lang="en-US" sz="2400" dirty="0" smtClean="0">
                <a:solidFill>
                  <a:schemeClr val="tx2"/>
                </a:solidFill>
              </a:rPr>
              <a:t>4:11-12</a:t>
            </a:r>
            <a:r>
              <a:rPr lang="en-US" sz="2400" b="0" dirty="0" smtClean="0"/>
              <a:t>; see: </a:t>
            </a:r>
            <a:r>
              <a:rPr lang="en-US" sz="2400" dirty="0" smtClean="0">
                <a:solidFill>
                  <a:schemeClr val="tx2"/>
                </a:solidFill>
              </a:rPr>
              <a:t>Acts 20:17, 28; I Peter 5:1-5</a:t>
            </a:r>
            <a:r>
              <a:rPr lang="en-US" sz="2400" b="0" dirty="0" smtClean="0"/>
              <a:t>)</a:t>
            </a:r>
            <a:endParaRPr lang="en-US" sz="24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“A bishop then </a:t>
            </a:r>
            <a:r>
              <a:rPr lang="en-US" sz="2400" i="1" dirty="0" smtClean="0"/>
              <a:t>must be </a:t>
            </a:r>
            <a:r>
              <a:rPr lang="en-US" sz="2400" b="0" i="1" dirty="0" smtClean="0"/>
              <a:t>… Likewise deacons </a:t>
            </a:r>
            <a:r>
              <a:rPr lang="en-US" sz="2400" i="1" dirty="0" smtClean="0"/>
              <a:t>must be </a:t>
            </a:r>
            <a:r>
              <a:rPr lang="en-US" sz="2400" b="0" i="1" dirty="0" smtClean="0"/>
              <a:t>…”</a:t>
            </a:r>
            <a:r>
              <a:rPr lang="en-US" sz="2400" b="0" dirty="0" smtClean="0"/>
              <a:t> (</a:t>
            </a:r>
            <a:r>
              <a:rPr lang="en-US" sz="2400" dirty="0" smtClean="0">
                <a:solidFill>
                  <a:schemeClr val="tx2"/>
                </a:solidFill>
              </a:rPr>
              <a:t>I Timothy 3:1-13; Titus 1:7-9</a:t>
            </a:r>
            <a:r>
              <a:rPr lang="en-US" sz="2400" b="0" dirty="0" smtClean="0"/>
              <a:t>)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5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Peter the First Pope?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“The Lord made Simon alone, whom he named Peter, the ‘rock’ of his Church.  He gave him the keys of his Church and instituted him shepherd of the whole flock” (</a:t>
            </a:r>
            <a:r>
              <a:rPr lang="en-US" sz="2400" b="0" i="1" dirty="0" smtClean="0"/>
              <a:t>The Catechism of the Catholic Church</a:t>
            </a:r>
            <a:r>
              <a:rPr lang="en-US" sz="2400" b="0" dirty="0" smtClean="0"/>
              <a:t>, 233)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3"/>
            </a:pPr>
            <a:r>
              <a:rPr lang="en-US" sz="2400" b="0" dirty="0" smtClean="0"/>
              <a:t>Catholics </a:t>
            </a:r>
            <a:r>
              <a:rPr lang="en-US" sz="2400" b="0" dirty="0"/>
              <a:t>look to Peter as their first pope.  </a:t>
            </a:r>
            <a:r>
              <a:rPr lang="en-US" sz="2400" dirty="0"/>
              <a:t>According to the Bible</a:t>
            </a:r>
            <a:r>
              <a:rPr lang="en-US" sz="2400" b="0" dirty="0"/>
              <a:t>, why does he </a:t>
            </a:r>
            <a:r>
              <a:rPr lang="en-US" sz="2400" i="1" dirty="0"/>
              <a:t>not</a:t>
            </a:r>
            <a:r>
              <a:rPr lang="en-US" sz="2400" b="0" dirty="0"/>
              <a:t> meet their qualifications of a being a pope</a:t>
            </a:r>
            <a:r>
              <a:rPr lang="en-US" sz="2400" b="0" dirty="0" smtClean="0"/>
              <a:t>?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Matthew 18:18</a:t>
            </a:r>
            <a:r>
              <a:rPr lang="en-US" sz="2400" b="0" dirty="0" smtClean="0"/>
              <a:t> – Other apostles could also bind &amp; loose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Matthew 19:28</a:t>
            </a:r>
            <a:r>
              <a:rPr lang="en-US" sz="2400" b="0" dirty="0" smtClean="0"/>
              <a:t> – The apostles ruled on </a:t>
            </a:r>
            <a:r>
              <a:rPr lang="en-US" sz="2400" b="0" i="1" dirty="0" smtClean="0"/>
              <a:t>“twelve thrones”</a:t>
            </a:r>
            <a:r>
              <a:rPr lang="en-US" sz="2400" b="0" dirty="0" smtClean="0"/>
              <a:t> – not 1 and 11.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 Peter 1:1; 5:1 </a:t>
            </a:r>
            <a:r>
              <a:rPr lang="en-US" sz="2400" b="0" dirty="0" smtClean="0"/>
              <a:t>- Only an </a:t>
            </a:r>
            <a:r>
              <a:rPr lang="en-US" sz="2400" b="0" i="1" dirty="0" smtClean="0"/>
              <a:t>“apostle”</a:t>
            </a:r>
            <a:r>
              <a:rPr lang="en-US" sz="2400" b="0" dirty="0" smtClean="0"/>
              <a:t> and </a:t>
            </a:r>
            <a:r>
              <a:rPr lang="en-US" sz="2400" b="0" i="1" dirty="0" smtClean="0"/>
              <a:t>“fellow elder”</a:t>
            </a: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2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600" i="1" dirty="0" smtClean="0"/>
              <a:t>Catholicism</a:t>
            </a:r>
            <a:endParaRPr lang="en-US" sz="7600" i="1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anchor="ctr" anchorCtr="1">
            <a:normAutofit/>
          </a:bodyPr>
          <a:lstStyle/>
          <a:p>
            <a:pPr algn="ctr">
              <a:buFontTx/>
              <a:buNone/>
            </a:pPr>
            <a:r>
              <a:rPr lang="en-US" sz="4400" b="1" dirty="0" smtClean="0"/>
              <a:t>Section #2</a:t>
            </a:r>
            <a:endParaRPr lang="en-US" sz="44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D1CB12-4225-4340-AB85-BE6AFAD79D9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 Peter the First Pope?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 Peter 2:25; 5:4</a:t>
            </a:r>
            <a:r>
              <a:rPr lang="en-US" sz="2400" b="0" dirty="0" smtClean="0"/>
              <a:t> – Jesus the only</a:t>
            </a:r>
            <a:r>
              <a:rPr lang="en-US" sz="2400" b="0" i="1" dirty="0" smtClean="0"/>
              <a:t> “Chief Shepherd”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Matthew 8:14; I Corinthians 9:5 </a:t>
            </a:r>
            <a:r>
              <a:rPr lang="en-US" sz="2400" b="0" dirty="0" smtClean="0"/>
              <a:t>– Married after G. C.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Acts 10:25-26</a:t>
            </a:r>
            <a:r>
              <a:rPr lang="en-US" sz="2400" b="0" dirty="0" smtClean="0"/>
              <a:t> – Refused worship as </a:t>
            </a:r>
            <a:r>
              <a:rPr lang="en-US" sz="2400" b="0" i="1" dirty="0" smtClean="0"/>
              <a:t>“</a:t>
            </a:r>
            <a:r>
              <a:rPr lang="en-US" sz="2400" i="1" dirty="0" smtClean="0"/>
              <a:t>also</a:t>
            </a:r>
            <a:r>
              <a:rPr lang="en-US" sz="2400" b="0" i="1" dirty="0" smtClean="0"/>
              <a:t> a man”</a:t>
            </a:r>
            <a:endParaRPr lang="en-US" sz="2400" b="0" dirty="0" smtClean="0"/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Acts 11 </a:t>
            </a:r>
            <a:r>
              <a:rPr lang="en-US" sz="2400" b="0" dirty="0" smtClean="0"/>
              <a:t>– Required witnesses and “called on the carpet”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Acts 15</a:t>
            </a:r>
            <a:r>
              <a:rPr lang="en-US" sz="2400" b="0" dirty="0" smtClean="0"/>
              <a:t> – Witness not final speaker or presiding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Galatians 2:11-14 </a:t>
            </a:r>
            <a:r>
              <a:rPr lang="en-US" sz="2400" b="0" dirty="0" smtClean="0"/>
              <a:t>– Paul </a:t>
            </a:r>
            <a:r>
              <a:rPr lang="en-US" sz="2400" b="0" i="1" dirty="0" smtClean="0"/>
              <a:t>“withstood Peter to the face”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II Corinthians 11:5; 12:11</a:t>
            </a:r>
            <a:r>
              <a:rPr lang="en-US" sz="2400" b="0" dirty="0" smtClean="0"/>
              <a:t> – Paul was not less than any other apostle.</a:t>
            </a:r>
          </a:p>
          <a:p>
            <a:pPr marL="346075" indent="-346075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Paul dominates over Peter in most of Acts and Epistles of 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b="0" dirty="0" smtClean="0"/>
              <a:t>Operates upon a flawed standard: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200" i="1" dirty="0" smtClean="0"/>
              <a:t>The Living Magisterium </a:t>
            </a:r>
            <a:r>
              <a:rPr lang="en-US" sz="2200" dirty="0" smtClean="0"/>
              <a:t>– Modern arbiters of truth with apostolic succession.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200" i="1" dirty="0" smtClean="0"/>
              <a:t>Unimportance of Scripture </a:t>
            </a:r>
            <a:r>
              <a:rPr lang="en-US" sz="2200" dirty="0" smtClean="0"/>
              <a:t>– Bible is merely recordings of the first installment of the “Magisterium”, the apostles.  The current Magisterium is best at interpreting the old Magisterium. …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b="0" dirty="0" smtClean="0"/>
              <a:t>Numerous Errors from Flawed Standard. …</a:t>
            </a:r>
            <a:endParaRPr lang="en-US" sz="2200" b="0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b="0" i="1" dirty="0" smtClean="0"/>
              <a:t>“Lay axe to the root …” </a:t>
            </a:r>
            <a:r>
              <a:rPr lang="en-US" sz="2200" b="0" dirty="0" smtClean="0"/>
              <a:t>– Confront the Flawed standard.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b="0" dirty="0" smtClean="0"/>
              <a:t>Papacy is most visible and powerful office in Catholicism …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b="0" dirty="0" smtClean="0"/>
              <a:t>… also the most contrary to Scripture!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b="0" dirty="0"/>
              <a:t>Gibson, John. </a:t>
            </a:r>
            <a:r>
              <a:rPr lang="en-US" sz="2400" i="1" dirty="0"/>
              <a:t>Denominational and Cult </a:t>
            </a:r>
            <a:r>
              <a:rPr lang="en-US" sz="2400" i="1" dirty="0" smtClean="0"/>
              <a:t>Error</a:t>
            </a:r>
            <a:r>
              <a:rPr lang="en-US" sz="2400" b="0" dirty="0" smtClean="0"/>
              <a:t>.  Pepper Road Church of Christ. Unpublished. 2012.</a:t>
            </a:r>
            <a:endParaRPr lang="en-US" sz="2400" b="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0" dirty="0" err="1" smtClean="0"/>
              <a:t>Harkrider</a:t>
            </a:r>
            <a:r>
              <a:rPr lang="en-US" sz="2400" b="0" dirty="0"/>
              <a:t>, </a:t>
            </a:r>
            <a:r>
              <a:rPr lang="en-US" sz="2400" b="0" dirty="0" smtClean="0"/>
              <a:t>Robert. </a:t>
            </a:r>
            <a:r>
              <a:rPr lang="en-US" sz="2400" i="1" dirty="0"/>
              <a:t>Basic Bible </a:t>
            </a:r>
            <a:r>
              <a:rPr lang="en-US" sz="2400" i="1" dirty="0" smtClean="0"/>
              <a:t>Doctrine</a:t>
            </a:r>
            <a:r>
              <a:rPr lang="en-US" sz="2400" b="0" dirty="0"/>
              <a:t>.</a:t>
            </a:r>
            <a:r>
              <a:rPr lang="en-US" sz="2400" b="0" dirty="0" smtClean="0"/>
              <a:t> Book 4, Lesson 6. </a:t>
            </a:r>
            <a:r>
              <a:rPr lang="en-US" sz="2400" b="0" dirty="0"/>
              <a:t>Impressive Image </a:t>
            </a:r>
            <a:r>
              <a:rPr lang="en-US" sz="2400" b="0" dirty="0" smtClean="0"/>
              <a:t>Production. </a:t>
            </a:r>
            <a:r>
              <a:rPr lang="en-US" sz="2400" b="0" dirty="0"/>
              <a:t>Russellville, </a:t>
            </a:r>
            <a:r>
              <a:rPr lang="en-US" sz="2400" b="0" dirty="0" smtClean="0"/>
              <a:t>Alabama. </a:t>
            </a:r>
            <a:r>
              <a:rPr lang="en-US" sz="2400" b="0" dirty="0"/>
              <a:t>1987</a:t>
            </a:r>
            <a:r>
              <a:rPr lang="en-US" sz="2400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err="1" smtClean="0"/>
              <a:t>Litmer</a:t>
            </a:r>
            <a:r>
              <a:rPr lang="en-US" sz="2400" b="0" dirty="0" smtClean="0"/>
              <a:t>, Greg. </a:t>
            </a:r>
            <a:r>
              <a:rPr lang="en-US" sz="2400" i="1" dirty="0" smtClean="0"/>
              <a:t>Catholicism Under the Microscope.</a:t>
            </a:r>
            <a:r>
              <a:rPr lang="en-US" sz="2400" b="0" dirty="0" smtClean="0"/>
              <a:t> Guardian of Truth Foundation, Bowling Green, KY. 2009.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Lambert., O. C., </a:t>
            </a:r>
            <a:r>
              <a:rPr lang="en-US" sz="2400" dirty="0" smtClean="0"/>
              <a:t>Catholicism Against Itself</a:t>
            </a:r>
            <a:r>
              <a:rPr lang="en-US" sz="2400" b="0" dirty="0" smtClean="0"/>
              <a:t>. Star Bible Publications, Inc. Ft. Worth, Texas. 1963, 2001.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Wallace, Foy E., Jr.  </a:t>
            </a:r>
            <a:r>
              <a:rPr lang="en-US" sz="2400" i="1" dirty="0" smtClean="0"/>
              <a:t>Bulwarks of the Faith, vol. 1</a:t>
            </a:r>
            <a:r>
              <a:rPr lang="en-US" sz="2400" b="0" dirty="0" smtClean="0"/>
              <a:t>.  Foy E. Wallace Jr., Publications. Oklahoma City. 1951.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Study Catholicism?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Local Application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Typical of Religions Whose Authority Is Rooted in Living Institution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Sleeping Giant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6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Catholic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“</a:t>
            </a:r>
            <a:r>
              <a:rPr lang="en-US" sz="2400" dirty="0" smtClean="0"/>
              <a:t>Catholic</a:t>
            </a:r>
            <a:r>
              <a:rPr lang="en-US" sz="2400" b="0" dirty="0" smtClean="0"/>
              <a:t>” – Greek, </a:t>
            </a:r>
            <a:r>
              <a:rPr lang="en-US" sz="2400" b="0" i="1" dirty="0" err="1" smtClean="0"/>
              <a:t>katholikos</a:t>
            </a:r>
            <a:r>
              <a:rPr lang="en-US" sz="2400" b="0" dirty="0" smtClean="0"/>
              <a:t>, meaning “universal”.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Membership</a:t>
            </a:r>
            <a:r>
              <a:rPr lang="en-US" sz="2400" b="0" dirty="0" smtClean="0"/>
              <a:t> – 1.147 billion worldwide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Headquarters</a:t>
            </a:r>
            <a:r>
              <a:rPr lang="en-US" sz="2400" b="0" dirty="0" smtClean="0"/>
              <a:t> – Vatican City, a sovereign city-state within Rome, ruled by the Pope, the Bishop of Rome.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Organization</a:t>
            </a:r>
            <a:r>
              <a:rPr lang="en-US" sz="2400" b="0" dirty="0" smtClean="0"/>
              <a:t>: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i="1" dirty="0" smtClean="0"/>
              <a:t>Pope</a:t>
            </a:r>
            <a:r>
              <a:rPr lang="en-US" sz="2400" dirty="0" smtClean="0"/>
              <a:t> – Bishop of Rome, Father (</a:t>
            </a:r>
            <a:r>
              <a:rPr lang="en-US" sz="2400" i="1" dirty="0" smtClean="0"/>
              <a:t>papa</a:t>
            </a:r>
            <a:r>
              <a:rPr lang="en-US" sz="2400" dirty="0" smtClean="0"/>
              <a:t>) over church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b="0" i="1" dirty="0" smtClean="0"/>
              <a:t>College of Cardinals </a:t>
            </a:r>
            <a:r>
              <a:rPr lang="en-US" sz="2400" b="0" dirty="0" smtClean="0"/>
              <a:t>– Elevated bishops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i="1" dirty="0" smtClean="0"/>
              <a:t>Roman Curia </a:t>
            </a:r>
            <a:r>
              <a:rPr lang="en-US" sz="2400" dirty="0" smtClean="0"/>
              <a:t>– Various operational councils.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i="1" dirty="0" smtClean="0"/>
              <a:t>Dioceses</a:t>
            </a:r>
            <a:r>
              <a:rPr lang="en-US" sz="2400" dirty="0" smtClean="0"/>
              <a:t> – Large geography ruled by a bishop.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400" i="1" dirty="0" smtClean="0"/>
              <a:t>Parish</a:t>
            </a:r>
            <a:r>
              <a:rPr lang="en-US" sz="2400" dirty="0" smtClean="0"/>
              <a:t> – Local church ruled by a priest or deacon.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</a:pPr>
            <a:endParaRPr lang="en-US" sz="2400" b="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400" b="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Of the Catholic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Ca. AD 112 </a:t>
            </a:r>
            <a:r>
              <a:rPr lang="en-US" sz="2400" b="0" dirty="0" smtClean="0"/>
              <a:t>– Ignatius argues for a single bishop over the church and its elders – without arguing it was of “divine institution” (New Bible Dictionary, p.158, #1)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Bishops in large churches influenced smaller churches.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By AD 251 </a:t>
            </a:r>
            <a:r>
              <a:rPr lang="en-US" sz="2400" b="0" dirty="0" smtClean="0"/>
              <a:t>– Cyprian taught bishops were the successors to the apostles.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By AD 451</a:t>
            </a:r>
            <a:r>
              <a:rPr lang="en-US" sz="2400" b="0" dirty="0" smtClean="0"/>
              <a:t> – Bishops of Jerusalem, Rome, Antioch, Constantinople, and Alexandria = 5 “patriarchs”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Ca. AD 606 </a:t>
            </a:r>
            <a:r>
              <a:rPr lang="en-US" sz="2400" b="0" dirty="0" smtClean="0"/>
              <a:t>– Roman bishop, Boniface III, given title of “Universal Bishop” </a:t>
            </a:r>
            <a:r>
              <a:rPr lang="en-US" sz="2400" b="0" dirty="0"/>
              <a:t>by Byzantine </a:t>
            </a:r>
            <a:r>
              <a:rPr lang="en-US" sz="2400" b="0" dirty="0" smtClean="0"/>
              <a:t>Emperor </a:t>
            </a:r>
            <a:r>
              <a:rPr lang="en-US" sz="2400" b="0" dirty="0" err="1" smtClean="0"/>
              <a:t>Phocas</a:t>
            </a:r>
            <a:r>
              <a:rPr lang="en-US" sz="2400" b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6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Of the Catholic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“Besides</a:t>
            </a:r>
            <a:r>
              <a:rPr lang="en-US" sz="2400" b="0" dirty="0"/>
              <a:t>, arguments about </a:t>
            </a:r>
            <a:r>
              <a:rPr lang="en-US" sz="2400" b="0" dirty="0" smtClean="0"/>
              <a:t>Scripture </a:t>
            </a:r>
            <a:r>
              <a:rPr lang="en-US" sz="2400" dirty="0" smtClean="0"/>
              <a:t>achieve </a:t>
            </a:r>
            <a:r>
              <a:rPr lang="en-US" sz="2400" dirty="0"/>
              <a:t>nothing</a:t>
            </a:r>
            <a:r>
              <a:rPr lang="en-US" sz="2400" b="0" dirty="0"/>
              <a:t> but a stomach-ache or a headache</a:t>
            </a:r>
            <a:r>
              <a:rPr lang="en-US" sz="2400" b="0" dirty="0" smtClean="0"/>
              <a:t>.” (Tertullian, p.42; </a:t>
            </a:r>
            <a:r>
              <a:rPr lang="en-US" sz="2400" b="0" dirty="0" err="1" smtClean="0"/>
              <a:t>para</a:t>
            </a:r>
            <a:r>
              <a:rPr lang="en-US" sz="2400" b="0" dirty="0" smtClean="0"/>
              <a:t>. 16)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“And </a:t>
            </a:r>
            <a:r>
              <a:rPr lang="en-US" sz="2400" b="0" dirty="0"/>
              <a:t>I shall prescribe now that what they preached (that </a:t>
            </a:r>
            <a:r>
              <a:rPr lang="en-US" sz="2400" b="0" dirty="0" smtClean="0"/>
              <a:t>is, what </a:t>
            </a:r>
            <a:r>
              <a:rPr lang="en-US" sz="2400" b="0" dirty="0"/>
              <a:t>Christ revealed to them) should </a:t>
            </a:r>
            <a:r>
              <a:rPr lang="en-US" sz="2400" dirty="0"/>
              <a:t>be proved only </a:t>
            </a:r>
            <a:r>
              <a:rPr lang="en-US" sz="2400" dirty="0" smtClean="0"/>
              <a:t>through the </a:t>
            </a:r>
            <a:r>
              <a:rPr lang="en-US" sz="2400" dirty="0"/>
              <a:t>identical churches which the apostles themselves </a:t>
            </a:r>
            <a:r>
              <a:rPr lang="en-US" sz="2400" dirty="0" smtClean="0"/>
              <a:t>established </a:t>
            </a:r>
            <a:r>
              <a:rPr lang="en-US" sz="2400" b="0" dirty="0" smtClean="0"/>
              <a:t>by </a:t>
            </a:r>
            <a:r>
              <a:rPr lang="en-US" sz="2400" b="0" dirty="0"/>
              <a:t>preaching to them both </a:t>
            </a:r>
            <a:r>
              <a:rPr lang="en-US" sz="2400" b="0" i="1" dirty="0"/>
              <a:t>viva voce</a:t>
            </a:r>
            <a:r>
              <a:rPr lang="en-US" sz="2400" b="0" dirty="0"/>
              <a:t>, as one says, and </a:t>
            </a:r>
            <a:r>
              <a:rPr lang="en-US" sz="2400" b="0" dirty="0" smtClean="0"/>
              <a:t>afterwards by </a:t>
            </a:r>
            <a:r>
              <a:rPr lang="en-US" sz="2400" b="0" dirty="0"/>
              <a:t>letters. If this is so, it follows that </a:t>
            </a:r>
            <a:r>
              <a:rPr lang="en-US" sz="2400" dirty="0"/>
              <a:t>all doctrine which is </a:t>
            </a:r>
            <a:r>
              <a:rPr lang="en-US" sz="2400" dirty="0" smtClean="0"/>
              <a:t>in agreement </a:t>
            </a:r>
            <a:r>
              <a:rPr lang="en-US" sz="2400" dirty="0"/>
              <a:t>with those apostolic churches, </a:t>
            </a:r>
            <a:r>
              <a:rPr lang="en-US" sz="2400" dirty="0" smtClean="0"/>
              <a:t>.. </a:t>
            </a:r>
            <a:r>
              <a:rPr lang="en-US" sz="2400" dirty="0"/>
              <a:t>is to be deemed true </a:t>
            </a:r>
            <a:r>
              <a:rPr lang="en-US" sz="2400" b="0" dirty="0"/>
              <a:t>on the ground </a:t>
            </a:r>
            <a:r>
              <a:rPr lang="en-US" sz="2400" b="0" dirty="0" smtClean="0"/>
              <a:t>that it </a:t>
            </a:r>
            <a:r>
              <a:rPr lang="en-US" sz="2400" b="0" dirty="0"/>
              <a:t>indubitably preserves what the churches received from </a:t>
            </a:r>
            <a:r>
              <a:rPr lang="en-US" sz="2400" b="0" dirty="0" smtClean="0"/>
              <a:t>the apostles</a:t>
            </a:r>
            <a:r>
              <a:rPr lang="en-US" sz="2400" b="0" dirty="0"/>
              <a:t>, the apostles from Christ, and Christ from </a:t>
            </a:r>
            <a:r>
              <a:rPr lang="en-US" sz="2400" b="0" dirty="0" smtClean="0"/>
              <a:t>God.” </a:t>
            </a:r>
            <a:r>
              <a:rPr lang="en-US" sz="2400" b="0" i="1" dirty="0" smtClean="0"/>
              <a:t>… next page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 of the Catholic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400" b="0" dirty="0" smtClean="0"/>
              <a:t>“… It follows</a:t>
            </a:r>
            <a:r>
              <a:rPr lang="en-US" sz="2400" b="0" dirty="0"/>
              <a:t>, on the other hand, that </a:t>
            </a:r>
            <a:r>
              <a:rPr lang="en-US" sz="2400" dirty="0"/>
              <a:t>all doctrine which smacks </a:t>
            </a:r>
            <a:r>
              <a:rPr lang="en-US" sz="2400" dirty="0" smtClean="0"/>
              <a:t>of anything </a:t>
            </a:r>
            <a:r>
              <a:rPr lang="en-US" sz="2400" dirty="0"/>
              <a:t>contrary to the truth </a:t>
            </a:r>
            <a:r>
              <a:rPr lang="en-US" sz="2400" u="sng" dirty="0"/>
              <a:t>of the churches</a:t>
            </a:r>
            <a:r>
              <a:rPr lang="en-US" sz="2400" dirty="0"/>
              <a:t> </a:t>
            </a:r>
            <a:r>
              <a:rPr lang="en-US" sz="2400" b="0" dirty="0"/>
              <a:t>and </a:t>
            </a:r>
            <a:r>
              <a:rPr lang="en-US" sz="2400" b="0" dirty="0" smtClean="0"/>
              <a:t>apostles of </a:t>
            </a:r>
            <a:r>
              <a:rPr lang="en-US" sz="2400" b="0" dirty="0"/>
              <a:t>Christ and God must be condemned out of hand as </a:t>
            </a:r>
            <a:r>
              <a:rPr lang="en-US" sz="2400" b="0" dirty="0" smtClean="0"/>
              <a:t>originating </a:t>
            </a:r>
            <a:r>
              <a:rPr lang="en-US" sz="2400" b="0" dirty="0"/>
              <a:t>in falsehood</a:t>
            </a:r>
            <a:r>
              <a:rPr lang="en-US" sz="2400" b="0" dirty="0" smtClean="0"/>
              <a:t>. … </a:t>
            </a:r>
            <a:r>
              <a:rPr lang="en-US" sz="2400" dirty="0" smtClean="0"/>
              <a:t>We </a:t>
            </a:r>
            <a:r>
              <a:rPr lang="en-US" sz="2400" dirty="0"/>
              <a:t>are in communion with </a:t>
            </a:r>
            <a:r>
              <a:rPr lang="en-US" sz="2400" dirty="0" smtClean="0"/>
              <a:t>the apostolic </a:t>
            </a:r>
            <a:r>
              <a:rPr lang="en-US" sz="2400" dirty="0"/>
              <a:t>churches.</a:t>
            </a:r>
            <a:r>
              <a:rPr lang="en-US" sz="2400" b="0" dirty="0"/>
              <a:t> That is not true of any other </a:t>
            </a:r>
            <a:r>
              <a:rPr lang="en-US" sz="2400" b="0" dirty="0" smtClean="0"/>
              <a:t>doctrine. </a:t>
            </a:r>
            <a:r>
              <a:rPr lang="en-US" sz="2400" dirty="0" smtClean="0"/>
              <a:t>This is </a:t>
            </a:r>
            <a:r>
              <a:rPr lang="en-US" sz="2400" u="sng" dirty="0"/>
              <a:t>evidence</a:t>
            </a:r>
            <a:r>
              <a:rPr lang="en-US" sz="2400" dirty="0"/>
              <a:t> of truth</a:t>
            </a:r>
            <a:r>
              <a:rPr lang="en-US" sz="2400" dirty="0" smtClean="0"/>
              <a:t>.</a:t>
            </a:r>
            <a:r>
              <a:rPr lang="en-US" sz="2400" b="0" dirty="0" smtClean="0"/>
              <a:t> (Tertullian, p.44, </a:t>
            </a:r>
            <a:r>
              <a:rPr lang="en-US" sz="2400" b="0" dirty="0" err="1" smtClean="0"/>
              <a:t>para</a:t>
            </a:r>
            <a:r>
              <a:rPr lang="en-US" sz="2400" b="0" dirty="0" smtClean="0"/>
              <a:t>. 21)</a:t>
            </a:r>
          </a:p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en-US" sz="1800" b="0" dirty="0"/>
              <a:t>Early Latin Theology, Library of Christian Classics </a:t>
            </a:r>
            <a:r>
              <a:rPr lang="en-US" sz="1800" b="0" dirty="0" smtClean="0"/>
              <a:t>V </a:t>
            </a:r>
            <a:r>
              <a:rPr lang="en-US" sz="1800" b="0" dirty="0"/>
              <a:t>(1956), pp. </a:t>
            </a:r>
            <a:r>
              <a:rPr lang="en-US" sz="1800" b="0" dirty="0" smtClean="0"/>
              <a:t>19-64</a:t>
            </a:r>
          </a:p>
          <a:p>
            <a:pPr algn="r">
              <a:spcBef>
                <a:spcPts val="300"/>
              </a:spcBef>
              <a:spcAft>
                <a:spcPts val="300"/>
              </a:spcAft>
            </a:pPr>
            <a:r>
              <a:rPr lang="en-US" sz="1800" b="0" dirty="0">
                <a:hlinkClick r:id="rId2"/>
              </a:rPr>
              <a:t>http://</a:t>
            </a:r>
            <a:r>
              <a:rPr lang="en-US" sz="1800" b="0" dirty="0" smtClean="0">
                <a:hlinkClick r:id="rId2"/>
              </a:rPr>
              <a:t>www.tertullian.org/articles/greenslade_prae/greenslade_prae.htm</a:t>
            </a:r>
            <a:endParaRPr lang="en-US" sz="1800" b="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endParaRPr lang="en-US" sz="2400" b="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b="0" dirty="0" smtClean="0"/>
              <a:t>Apostolic succession – The “Living Magisterium”</a:t>
            </a:r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0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i="1" dirty="0" smtClean="0"/>
              <a:t>A Flawed Standard</a:t>
            </a:r>
            <a:endParaRPr lang="en-US" sz="9600" i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Catholicism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4045</TotalTime>
  <Words>1751</Words>
  <Application>Microsoft Office PowerPoint</Application>
  <PresentationFormat>On-screen Show (16:9)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“Convicting Those Who Contradict”</vt:lpstr>
      <vt:lpstr>Catholicism</vt:lpstr>
      <vt:lpstr>References</vt:lpstr>
      <vt:lpstr>Why Study Catholicism?</vt:lpstr>
      <vt:lpstr>What Is the Catholic Church?</vt:lpstr>
      <vt:lpstr>Root Of the Catholic Church?</vt:lpstr>
      <vt:lpstr>Root Of the Catholic Church?</vt:lpstr>
      <vt:lpstr>Root of the Catholic Church</vt:lpstr>
      <vt:lpstr>A Flawed Standard</vt:lpstr>
      <vt:lpstr>The Authority of Catholicism</vt:lpstr>
      <vt:lpstr>Results Of Their Standard</vt:lpstr>
      <vt:lpstr>Syllabus Of Errors?</vt:lpstr>
      <vt:lpstr>Syllabus Of Errors?</vt:lpstr>
      <vt:lpstr>“Axe Laid to the Root …”</vt:lpstr>
      <vt:lpstr>The Pope</vt:lpstr>
      <vt:lpstr>Is The Pope’s Title Biblical?</vt:lpstr>
      <vt:lpstr>“What About Timothy And Paul?”</vt:lpstr>
      <vt:lpstr>Bible Qualifications For Pope?</vt:lpstr>
      <vt:lpstr>Was Peter the First Pope?</vt:lpstr>
      <vt:lpstr>Was Peter the First Pope?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C. Trevor Bowen</dc:creator>
  <cp:lastModifiedBy>C. Trevor Bowen</cp:lastModifiedBy>
  <cp:revision>558</cp:revision>
  <cp:lastPrinted>2013-01-24T00:05:07Z</cp:lastPrinted>
  <dcterms:created xsi:type="dcterms:W3CDTF">2006-08-16T00:00:00Z</dcterms:created>
  <dcterms:modified xsi:type="dcterms:W3CDTF">2013-01-24T04:46:54Z</dcterms:modified>
</cp:coreProperties>
</file>