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87468"/>
            <a:ext cx="7315200" cy="194626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74898"/>
            <a:ext cx="7315200" cy="85847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4CA4-CB0D-4070-B727-F063F98AD83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1F5A53-6C00-4521-B968-58539E96C1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4CA4-CB0D-4070-B727-F063F98AD83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5A53-6C00-4521-B968-58539E96C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1" y="1370032"/>
            <a:ext cx="1492499" cy="33633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370032"/>
            <a:ext cx="5241476" cy="33633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4CA4-CB0D-4070-B727-F063F98AD83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5A53-6C00-4521-B968-58539E96C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1950"/>
            <a:ext cx="8153400" cy="8655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28751"/>
            <a:ext cx="8229600" cy="33032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4CA4-CB0D-4070-B727-F063F98AD83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5A53-6C00-4521-B968-58539E96C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3179"/>
            <a:ext cx="7315200" cy="970194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898823"/>
            <a:ext cx="7315200" cy="8238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4CA4-CB0D-4070-B727-F063F98AD83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5A53-6C00-4521-B968-58539E96C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4CA4-CB0D-4070-B727-F063F98AD83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5A53-6C00-4521-B968-58539E96C1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057400"/>
            <a:ext cx="3566160" cy="26951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057401"/>
            <a:ext cx="3566160" cy="26967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057400"/>
            <a:ext cx="3364992" cy="46634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057400"/>
            <a:ext cx="3362062" cy="46634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4CA4-CB0D-4070-B727-F063F98AD83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5A53-6C00-4521-B968-58539E96C1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2537460"/>
            <a:ext cx="3566160" cy="2215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2537460"/>
            <a:ext cx="3566160" cy="2215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4CA4-CB0D-4070-B727-F063F98AD83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5A53-6C00-4521-B968-58539E96C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4CA4-CB0D-4070-B727-F063F98AD83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5A53-6C00-4521-B968-58539E96C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69022"/>
            <a:ext cx="2950936" cy="162976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370032"/>
            <a:ext cx="4207848" cy="3357461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45822"/>
            <a:ext cx="2950936" cy="1684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4CA4-CB0D-4070-B727-F063F98AD83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5A53-6C00-4521-B968-58539E96C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2953512" cy="1632204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14500"/>
            <a:ext cx="4038600" cy="25146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44952"/>
            <a:ext cx="2953512" cy="16870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4CA4-CB0D-4070-B727-F063F98AD83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5A53-6C00-4521-B968-58539E96C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430355"/>
            <a:ext cx="86236" cy="4292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430355"/>
            <a:ext cx="576072" cy="4292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77375"/>
            <a:ext cx="7315200" cy="2654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411597"/>
            <a:ext cx="1189132" cy="2234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C8E4CA4-CB0D-4070-B727-F063F98AD83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6" y="411598"/>
            <a:ext cx="941203" cy="226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E1F5A53-6C00-4521-B968-58539E96C1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9" y="641968"/>
            <a:ext cx="2246489" cy="22592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95350"/>
            <a:ext cx="7315200" cy="1946269"/>
          </a:xfrm>
        </p:spPr>
        <p:txBody>
          <a:bodyPr/>
          <a:lstStyle/>
          <a:p>
            <a:r>
              <a:rPr lang="en-US" dirty="0" smtClean="0"/>
              <a:t>Fleeing Sexual Immorality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28950"/>
            <a:ext cx="7315200" cy="85847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Avoid Fornication and Adultery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66652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Things We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28750"/>
            <a:ext cx="8229600" cy="3505199"/>
          </a:xfrm>
        </p:spPr>
        <p:txBody>
          <a:bodyPr>
            <a:normAutofit/>
          </a:bodyPr>
          <a:lstStyle/>
          <a:p>
            <a:r>
              <a:rPr lang="en-US" dirty="0" smtClean="0"/>
              <a:t>Know the high cost of adultery. </a:t>
            </a:r>
          </a:p>
          <a:p>
            <a:r>
              <a:rPr lang="en-US" dirty="0" smtClean="0"/>
              <a:t>Don’t fall for flattery. Prov. 6:24; 7:21</a:t>
            </a:r>
          </a:p>
          <a:p>
            <a:r>
              <a:rPr lang="en-US" dirty="0" smtClean="0"/>
              <a:t>Establish and respect boundaries. Prov. 5:8; 7:6-8</a:t>
            </a:r>
          </a:p>
          <a:p>
            <a:r>
              <a:rPr lang="en-US" dirty="0" smtClean="0"/>
              <a:t>Strengthen your marriage. </a:t>
            </a:r>
          </a:p>
          <a:p>
            <a:pPr lvl="1"/>
            <a:r>
              <a:rPr lang="en-US" dirty="0" smtClean="0"/>
              <a:t>Eph. 5; 1 Cor. 7:2-5; Prov. 5:15-20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670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 as saints should. Eph. 3:3-5</a:t>
            </a:r>
          </a:p>
          <a:p>
            <a:r>
              <a:rPr lang="en-US" dirty="0" smtClean="0"/>
              <a:t>Flee sexual immorality. 1 Cor. 6:18</a:t>
            </a:r>
          </a:p>
          <a:p>
            <a:r>
              <a:rPr lang="en-US" dirty="0" smtClean="0"/>
              <a:t>Know that these sins can be forgiven.        1 Cor. 6:9-11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89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Premarital Sex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70% by age 19.</a:t>
            </a:r>
          </a:p>
          <a:p>
            <a:r>
              <a:rPr lang="en-US" dirty="0" smtClean="0"/>
              <a:t>Approximately 30% of babies born outside marriage.</a:t>
            </a:r>
          </a:p>
          <a:p>
            <a:r>
              <a:rPr lang="en-US" dirty="0" smtClean="0"/>
              <a:t>STDs are rampant.</a:t>
            </a:r>
          </a:p>
          <a:p>
            <a:r>
              <a:rPr lang="en-US" dirty="0" smtClean="0"/>
              <a:t>It is sin!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608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Heb. 13:4; 1 Cor. 6:9, 10</a:t>
            </a:r>
          </a:p>
          <a:p>
            <a:r>
              <a:rPr lang="en-US" dirty="0" smtClean="0"/>
              <a:t>It’s not the “normal, natural thing to do.” </a:t>
            </a:r>
          </a:p>
          <a:p>
            <a:r>
              <a:rPr lang="en-US" dirty="0" smtClean="0"/>
              <a:t>Are you committed to fleeing? Do you really want to escape?</a:t>
            </a:r>
          </a:p>
          <a:p>
            <a:r>
              <a:rPr lang="en-US" dirty="0" smtClean="0"/>
              <a:t>Be like Joseph. Gen. 39:6-13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398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28750"/>
            <a:ext cx="8229600" cy="3581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“Unlawful sexual intercourse with the spouse of another.” Heb. 13:4</a:t>
            </a:r>
          </a:p>
          <a:p>
            <a:pPr lvl="1"/>
            <a:r>
              <a:rPr lang="en-US" dirty="0" smtClean="0"/>
              <a:t>Special usage in Matt. 5:32; 19:9; et al.</a:t>
            </a:r>
          </a:p>
          <a:p>
            <a:r>
              <a:rPr lang="en-US" dirty="0" smtClean="0"/>
              <a:t>A widespread problem in America. </a:t>
            </a:r>
          </a:p>
          <a:p>
            <a:pPr lvl="1"/>
            <a:r>
              <a:rPr lang="en-US" dirty="0" smtClean="0"/>
              <a:t>Perhaps half of all marriages.</a:t>
            </a:r>
          </a:p>
          <a:p>
            <a:pPr lvl="1"/>
            <a:r>
              <a:rPr lang="en-US" dirty="0" smtClean="0"/>
              <a:t>1/3 of men and 1/4 of women.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791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3351"/>
            <a:ext cx="8153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Adultery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71550"/>
            <a:ext cx="8229600" cy="4038599"/>
          </a:xfrm>
        </p:spPr>
        <p:txBody>
          <a:bodyPr>
            <a:normAutofit/>
          </a:bodyPr>
          <a:lstStyle/>
          <a:p>
            <a:r>
              <a:rPr lang="en-US" dirty="0" smtClean="0"/>
              <a:t>A widespread problem in America. </a:t>
            </a:r>
          </a:p>
          <a:p>
            <a:pPr lvl="1"/>
            <a:r>
              <a:rPr lang="en-US" dirty="0" smtClean="0"/>
              <a:t>Perhaps half of all marriages.</a:t>
            </a:r>
          </a:p>
          <a:p>
            <a:pPr lvl="1"/>
            <a:r>
              <a:rPr lang="en-US" dirty="0" smtClean="0"/>
              <a:t>1/3 of men and 1/4 of women.</a:t>
            </a:r>
          </a:p>
          <a:p>
            <a:pPr lvl="1"/>
            <a:r>
              <a:rPr lang="en-US" dirty="0" smtClean="0"/>
              <a:t>40% of Americans do not find it morally unacceptable.</a:t>
            </a:r>
          </a:p>
          <a:p>
            <a:pPr lvl="1"/>
            <a:r>
              <a:rPr lang="en-US" i="1" dirty="0" smtClean="0"/>
              <a:t>Christianity Today</a:t>
            </a:r>
            <a:r>
              <a:rPr lang="en-US" dirty="0" smtClean="0"/>
              <a:t>: 45% admitted to inappropriate behavior and 23% to adultery.</a:t>
            </a:r>
          </a:p>
          <a:p>
            <a:pPr lvl="1"/>
            <a:r>
              <a:rPr lang="en-US" dirty="0" smtClean="0"/>
              <a:t>A major contributor to divorce and poverty.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913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Bible and Adultery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condemnation of sexual immorality (fornication) condemns adultery. 1 Cor. 5:1; 6:18; et al</a:t>
            </a:r>
          </a:p>
          <a:p>
            <a:r>
              <a:rPr lang="en-US" dirty="0" smtClean="0"/>
              <a:t>Specified in 1 Cor. 6:9, 10; Heb. 13:4</a:t>
            </a:r>
          </a:p>
          <a:p>
            <a:r>
              <a:rPr lang="en-US" dirty="0" smtClean="0"/>
              <a:t>One allowable cause for divorce. Matt. 5:32; 19:9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441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Adultery Occurs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Kelly </a:t>
            </a:r>
            <a:r>
              <a:rPr lang="en-US" dirty="0" err="1" smtClean="0"/>
              <a:t>Bonewell</a:t>
            </a:r>
            <a:r>
              <a:rPr lang="en-US" dirty="0" smtClean="0"/>
              <a:t>, psychologist:</a:t>
            </a:r>
          </a:p>
          <a:p>
            <a:pPr lvl="1"/>
            <a:r>
              <a:rPr lang="en-US" dirty="0" smtClean="0"/>
              <a:t>Men are looking for a new, better, different sexual experience.</a:t>
            </a:r>
          </a:p>
          <a:p>
            <a:pPr lvl="1"/>
            <a:r>
              <a:rPr lang="en-US" dirty="0" smtClean="0"/>
              <a:t>Women are seeking friendship and an emotional attachment.</a:t>
            </a:r>
          </a:p>
          <a:p>
            <a:pPr lvl="1"/>
            <a:r>
              <a:rPr lang="en-US" dirty="0" smtClean="0"/>
              <a:t>For both, it’s all about self. Luke 9:23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65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3351"/>
            <a:ext cx="8153400" cy="762000"/>
          </a:xfrm>
        </p:spPr>
        <p:txBody>
          <a:bodyPr/>
          <a:lstStyle/>
          <a:p>
            <a:r>
              <a:rPr lang="en-US" dirty="0" smtClean="0"/>
              <a:t>Why Adultery Occurs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5350"/>
            <a:ext cx="8229600" cy="41147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Kelly </a:t>
            </a:r>
            <a:r>
              <a:rPr lang="en-US" dirty="0" err="1" smtClean="0"/>
              <a:t>Bonewell</a:t>
            </a:r>
            <a:r>
              <a:rPr lang="en-US" dirty="0" smtClean="0"/>
              <a:t>: some “just fall into an affair.”</a:t>
            </a:r>
          </a:p>
          <a:p>
            <a:pPr lvl="1"/>
            <a:r>
              <a:rPr lang="en-US" i="1" dirty="0"/>
              <a:t>She began hav­ing per­sonal con­ver­sa­tions with him on the same floor that they worked.</a:t>
            </a:r>
            <a:endParaRPr lang="en-US" sz="2400" dirty="0"/>
          </a:p>
          <a:p>
            <a:pPr lvl="1"/>
            <a:r>
              <a:rPr lang="en-US" i="1" dirty="0"/>
              <a:t>The </a:t>
            </a:r>
            <a:r>
              <a:rPr lang="en-US" i="1" dirty="0" smtClean="0"/>
              <a:t>con­ver­sa­tions </a:t>
            </a:r>
            <a:r>
              <a:rPr lang="en-US" i="1" dirty="0"/>
              <a:t>moved to hav­ing lunch reg­u­larly at the hospital.</a:t>
            </a:r>
            <a:endParaRPr lang="en-US" sz="2400" dirty="0"/>
          </a:p>
          <a:p>
            <a:pPr lvl="1"/>
            <a:r>
              <a:rPr lang="en-US" i="1" dirty="0"/>
              <a:t>Even­tu­ally, they began to meet for lunch or cof­fee off-site. More and more, a sex­ual theme cov­ered their conversation.</a:t>
            </a:r>
            <a:endParaRPr lang="en-US" sz="2400" dirty="0"/>
          </a:p>
          <a:p>
            <a:pPr lvl="1"/>
            <a:r>
              <a:rPr lang="en-US" i="1" dirty="0"/>
              <a:t>She ulti­mately ended up at his apart­ment con­tin­u­ing these “conversations</a:t>
            </a:r>
            <a:r>
              <a:rPr lang="en-US" i="1" dirty="0" smtClean="0"/>
              <a:t>.”</a:t>
            </a:r>
          </a:p>
          <a:p>
            <a:pPr lvl="1"/>
            <a:r>
              <a:rPr lang="en-US" dirty="0" smtClean="0"/>
              <a:t>Recognize the danger.</a:t>
            </a:r>
          </a:p>
        </p:txBody>
      </p:sp>
    </p:spTree>
    <p:extLst>
      <p:ext uri="{BB962C8B-B14F-4D97-AF65-F5344CB8AC3E}">
        <p14:creationId xmlns:p14="http://schemas.microsoft.com/office/powerpoint/2010/main" xmlns="" val="423493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Things We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28750"/>
            <a:ext cx="8229600" cy="3505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Know the high cost of adultery. </a:t>
            </a:r>
          </a:p>
          <a:p>
            <a:pPr lvl="1"/>
            <a:r>
              <a:rPr lang="en-US" dirty="0" smtClean="0"/>
              <a:t>1Cor. 6:9, 10; Mark 9:47, 48</a:t>
            </a:r>
          </a:p>
          <a:p>
            <a:pPr lvl="1"/>
            <a:r>
              <a:rPr lang="en-US" dirty="0" smtClean="0"/>
              <a:t>Marriage, children, job, financial, etc. Prov. 5:10-14; 6:25-35</a:t>
            </a:r>
          </a:p>
          <a:p>
            <a:r>
              <a:rPr lang="en-US" dirty="0" smtClean="0"/>
              <a:t>Don’t fall for flattery. Prov. 6:24; 7:21</a:t>
            </a:r>
          </a:p>
          <a:p>
            <a:r>
              <a:rPr lang="en-US" dirty="0" smtClean="0"/>
              <a:t>Establish and respect boundaries. Prov. 5:8; 7:6-8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115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124</TotalTime>
  <Words>478</Words>
  <Application>Microsoft Office PowerPoint</Application>
  <PresentationFormat>On-screen Show (16:9)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Perspective</vt:lpstr>
      <vt:lpstr>Fleeing Sexual Immorality</vt:lpstr>
      <vt:lpstr>Premarital Sex</vt:lpstr>
      <vt:lpstr>Sin</vt:lpstr>
      <vt:lpstr>Adultery</vt:lpstr>
      <vt:lpstr>Adultery</vt:lpstr>
      <vt:lpstr>The Bible and Adultery</vt:lpstr>
      <vt:lpstr>Why Adultery Occurs</vt:lpstr>
      <vt:lpstr>Why Adultery Occurs</vt:lpstr>
      <vt:lpstr>Four Things We Need to Know</vt:lpstr>
      <vt:lpstr>Four Things We Need to Know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Fleeing Sexual Immorality</dc:title>
  <dc:creator>John</dc:creator>
  <cp:lastModifiedBy>pepperrd</cp:lastModifiedBy>
  <cp:revision>8</cp:revision>
  <dcterms:created xsi:type="dcterms:W3CDTF">2013-01-20T00:58:55Z</dcterms:created>
  <dcterms:modified xsi:type="dcterms:W3CDTF">2013-01-20T14:36:35Z</dcterms:modified>
</cp:coreProperties>
</file>