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2" autoAdjust="0"/>
  </p:normalViewPr>
  <p:slideViewPr>
    <p:cSldViewPr>
      <p:cViewPr varScale="1">
        <p:scale>
          <a:sx n="109" d="100"/>
          <a:sy n="109" d="100"/>
        </p:scale>
        <p:origin x="-20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C0A3F-44AB-4DF6-B75E-C14E49638748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A313-40E0-41A0-909A-83FA553E256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C0A3F-44AB-4DF6-B75E-C14E49638748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A313-40E0-41A0-909A-83FA553E2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C0A3F-44AB-4DF6-B75E-C14E49638748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A313-40E0-41A0-909A-83FA553E2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C0A3F-44AB-4DF6-B75E-C14E49638748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A313-40E0-41A0-909A-83FA553E2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C0A3F-44AB-4DF6-B75E-C14E49638748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A313-40E0-41A0-909A-83FA553E256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C0A3F-44AB-4DF6-B75E-C14E49638748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A313-40E0-41A0-909A-83FA553E2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C0A3F-44AB-4DF6-B75E-C14E49638748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A313-40E0-41A0-909A-83FA553E256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C0A3F-44AB-4DF6-B75E-C14E49638748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A313-40E0-41A0-909A-83FA553E2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C0A3F-44AB-4DF6-B75E-C14E49638748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A313-40E0-41A0-909A-83FA553E2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C0A3F-44AB-4DF6-B75E-C14E49638748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A313-40E0-41A0-909A-83FA553E256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C0A3F-44AB-4DF6-B75E-C14E49638748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A313-40E0-41A0-909A-83FA553E2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3FC0A3F-44AB-4DF6-B75E-C14E49638748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387A313-40E0-41A0-909A-83FA553E2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Lessons from Isaiah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743200"/>
            <a:ext cx="7772400" cy="899778"/>
          </a:xfrm>
        </p:spPr>
        <p:txBody>
          <a:bodyPr/>
          <a:lstStyle/>
          <a:p>
            <a:pPr algn="r"/>
            <a:r>
              <a:rPr lang="en-US" dirty="0" smtClean="0"/>
              <a:t>Chapters 1-5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568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worship can be vain. 1:10-15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was not in the worship itself.</a:t>
            </a:r>
          </a:p>
          <a:p>
            <a:r>
              <a:rPr lang="en-US" dirty="0" smtClean="0"/>
              <a:t>The problem was their lives.</a:t>
            </a:r>
          </a:p>
          <a:p>
            <a:pPr lvl="1"/>
            <a:r>
              <a:rPr lang="en-US" dirty="0" smtClean="0"/>
              <a:t>1:2-4. They were a rebellious people.</a:t>
            </a:r>
            <a:endParaRPr lang="en-US" dirty="0"/>
          </a:p>
          <a:p>
            <a:r>
              <a:rPr lang="en-US" dirty="0" smtClean="0"/>
              <a:t>Can my worship be vain?</a:t>
            </a:r>
          </a:p>
          <a:p>
            <a:pPr lvl="1"/>
            <a:r>
              <a:rPr lang="en-US" dirty="0" smtClean="0"/>
              <a:t>Matthew 15:7-9</a:t>
            </a:r>
          </a:p>
          <a:p>
            <a:pPr lvl="1"/>
            <a:r>
              <a:rPr lang="en-US" dirty="0" smtClean="0"/>
              <a:t>James 1:26</a:t>
            </a:r>
            <a:endParaRPr lang="en-US" dirty="0"/>
          </a:p>
          <a:p>
            <a:r>
              <a:rPr lang="en-US" dirty="0" smtClean="0"/>
              <a:t>What is the answer?</a:t>
            </a:r>
          </a:p>
          <a:p>
            <a:pPr lvl="1"/>
            <a:r>
              <a:rPr lang="en-US" dirty="0" smtClean="0"/>
              <a:t>Isaiah 1:16,17 </a:t>
            </a:r>
          </a:p>
          <a:p>
            <a:pPr lvl="1"/>
            <a:r>
              <a:rPr lang="en-US" dirty="0" smtClean="0"/>
              <a:t>Learn to do good.</a:t>
            </a:r>
          </a:p>
        </p:txBody>
      </p:sp>
    </p:spTree>
    <p:extLst>
      <p:ext uri="{BB962C8B-B14F-4D97-AF65-F5344CB8AC3E}">
        <p14:creationId xmlns:p14="http://schemas.microsoft.com/office/powerpoint/2010/main" xmlns="" val="259079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Nature of the citizens. 2:1-4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essence is to point to the Church.</a:t>
            </a:r>
          </a:p>
          <a:p>
            <a:pPr lvl="1"/>
            <a:r>
              <a:rPr lang="en-US" dirty="0" smtClean="0"/>
              <a:t>Fulfilled at Pentecost in Acts 2.</a:t>
            </a:r>
          </a:p>
          <a:p>
            <a:r>
              <a:rPr lang="en-US" dirty="0" smtClean="0"/>
              <a:t>The citizens are evangelistic. V. 3</a:t>
            </a:r>
          </a:p>
          <a:p>
            <a:pPr lvl="1"/>
            <a:r>
              <a:rPr lang="en-US" dirty="0" smtClean="0"/>
              <a:t>Intended for 1</a:t>
            </a:r>
            <a:r>
              <a:rPr lang="en-US" baseline="30000" dirty="0" smtClean="0"/>
              <a:t>st</a:t>
            </a:r>
            <a:r>
              <a:rPr lang="en-US" dirty="0" smtClean="0"/>
              <a:t> century Christians.</a:t>
            </a:r>
          </a:p>
          <a:p>
            <a:pPr lvl="1"/>
            <a:r>
              <a:rPr lang="en-US" dirty="0" smtClean="0"/>
              <a:t>Our commission. Matthew 28:19,20</a:t>
            </a:r>
          </a:p>
          <a:p>
            <a:r>
              <a:rPr lang="en-US" dirty="0" smtClean="0"/>
              <a:t>The citizens are peaceful people. V. 4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century saints set a beautiful example. Acts 2:44-47</a:t>
            </a:r>
          </a:p>
          <a:p>
            <a:pPr lvl="1"/>
            <a:r>
              <a:rPr lang="en-US" dirty="0" smtClean="0"/>
              <a:t>Is Ephesians 4:1-6 our goal?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325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Folly of a self-reliant attitude. 3:1-3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800"/>
          </a:xfrm>
        </p:spPr>
        <p:txBody>
          <a:bodyPr/>
          <a:lstStyle/>
          <a:p>
            <a:r>
              <a:rPr lang="en-US" dirty="0" smtClean="0"/>
              <a:t>Judah had trusted in themselves, and consequentially, left God out of the picture.</a:t>
            </a:r>
          </a:p>
          <a:p>
            <a:pPr lvl="1"/>
            <a:r>
              <a:rPr lang="en-US" sz="2200" dirty="0" smtClean="0"/>
              <a:t>Vs. 1-3.</a:t>
            </a:r>
          </a:p>
          <a:p>
            <a:r>
              <a:rPr lang="en-US" dirty="0" smtClean="0"/>
              <a:t>Attitude extended to the women. 3:16-26</a:t>
            </a:r>
          </a:p>
          <a:p>
            <a:pPr lvl="1"/>
            <a:r>
              <a:rPr lang="en-US" sz="2200" dirty="0" smtClean="0"/>
              <a:t>Their arrogance could be seen in daily activities. V. 16</a:t>
            </a:r>
          </a:p>
          <a:p>
            <a:r>
              <a:rPr lang="en-US" dirty="0" smtClean="0"/>
              <a:t>We are not exempt from this attitude.</a:t>
            </a:r>
          </a:p>
          <a:p>
            <a:pPr lvl="1"/>
            <a:r>
              <a:rPr lang="en-US" sz="2200" dirty="0" smtClean="0"/>
              <a:t>Often, this sin is manifested in a tangible way.</a:t>
            </a:r>
          </a:p>
          <a:p>
            <a:pPr lvl="2"/>
            <a:r>
              <a:rPr lang="en-US" sz="2000" dirty="0" smtClean="0"/>
              <a:t>The lack of prayer, or our pride in prayer. Luke 18:9-14</a:t>
            </a:r>
          </a:p>
          <a:p>
            <a:pPr lvl="2"/>
            <a:r>
              <a:rPr lang="en-US" sz="2000" dirty="0" smtClean="0"/>
              <a:t>The use of money. Luke 12:16-21; 1 Timothy 6:17-19</a:t>
            </a:r>
          </a:p>
        </p:txBody>
      </p:sp>
    </p:spTree>
    <p:extLst>
      <p:ext uri="{BB962C8B-B14F-4D97-AF65-F5344CB8AC3E}">
        <p14:creationId xmlns:p14="http://schemas.microsoft.com/office/powerpoint/2010/main" xmlns="" val="196516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 has ugly consequences. 4:1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Isaiah 4:1 is linked to the calamity at the end of chapter 3.</a:t>
            </a:r>
          </a:p>
          <a:p>
            <a:r>
              <a:rPr lang="en-US" dirty="0" smtClean="0"/>
              <a:t>This verse shows how low sin leaves us.</a:t>
            </a:r>
          </a:p>
          <a:p>
            <a:pPr lvl="1"/>
            <a:r>
              <a:rPr lang="en-US" sz="2200" dirty="0" smtClean="0"/>
              <a:t>Desperate.</a:t>
            </a:r>
          </a:p>
          <a:p>
            <a:r>
              <a:rPr lang="en-US" dirty="0" smtClean="0"/>
              <a:t>Exemplified by the Prodigal Son. Luke 15:11-17</a:t>
            </a:r>
          </a:p>
          <a:p>
            <a:r>
              <a:rPr lang="en-US" dirty="0" err="1" smtClean="0"/>
              <a:t>Achan</a:t>
            </a:r>
            <a:r>
              <a:rPr lang="en-US" dirty="0" smtClean="0"/>
              <a:t>. Joshua 8</a:t>
            </a:r>
          </a:p>
          <a:p>
            <a:r>
              <a:rPr lang="en-US" dirty="0" smtClean="0"/>
              <a:t>Adam and Eve. Genesis 3</a:t>
            </a:r>
          </a:p>
          <a:p>
            <a:r>
              <a:rPr lang="en-US" dirty="0" smtClean="0"/>
              <a:t>Death is the ultimate consequence.</a:t>
            </a:r>
          </a:p>
          <a:p>
            <a:pPr lvl="1"/>
            <a:r>
              <a:rPr lang="en-US" sz="2200" dirty="0" smtClean="0"/>
              <a:t>Romans 6:23</a:t>
            </a:r>
          </a:p>
          <a:p>
            <a:pPr lvl="1"/>
            <a:r>
              <a:rPr lang="en-US" sz="2200" dirty="0" smtClean="0"/>
              <a:t>James 1:14, 15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550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Investments and expectations. 5:1-7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 heavily invests in vineyard.</a:t>
            </a:r>
          </a:p>
          <a:p>
            <a:pPr lvl="1"/>
            <a:r>
              <a:rPr lang="en-US" dirty="0" smtClean="0"/>
              <a:t>Vs. 1,2</a:t>
            </a:r>
          </a:p>
          <a:p>
            <a:r>
              <a:rPr lang="en-US" dirty="0" smtClean="0"/>
              <a:t>Man expects a return from his vineyard.</a:t>
            </a:r>
          </a:p>
          <a:p>
            <a:pPr lvl="1"/>
            <a:r>
              <a:rPr lang="en-US" dirty="0" smtClean="0"/>
              <a:t>Vineyard brings forth wild grapes.</a:t>
            </a:r>
          </a:p>
          <a:p>
            <a:pPr lvl="1"/>
            <a:r>
              <a:rPr lang="en-US" dirty="0" smtClean="0"/>
              <a:t>Sense of disappointment. V. 4</a:t>
            </a:r>
          </a:p>
          <a:p>
            <a:pPr lvl="1"/>
            <a:r>
              <a:rPr lang="en-US" dirty="0" smtClean="0"/>
              <a:t>Vs. 5, 6 are the result of not bearing good grapes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God has invested in us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6053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Investments and expectations. 5:1-7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 heavily invests in vineyard.</a:t>
            </a:r>
          </a:p>
          <a:p>
            <a:r>
              <a:rPr lang="en-US" dirty="0" smtClean="0"/>
              <a:t>Man </a:t>
            </a:r>
            <a:r>
              <a:rPr lang="en-US" dirty="0" smtClean="0"/>
              <a:t>expects a return from his vineyard.</a:t>
            </a:r>
          </a:p>
          <a:p>
            <a:r>
              <a:rPr lang="en-US" dirty="0" smtClean="0"/>
              <a:t>God </a:t>
            </a:r>
            <a:r>
              <a:rPr lang="en-US" dirty="0" smtClean="0"/>
              <a:t>has invested in us.</a:t>
            </a:r>
          </a:p>
          <a:p>
            <a:pPr lvl="1"/>
            <a:r>
              <a:rPr lang="en-US" dirty="0" smtClean="0"/>
              <a:t>Trace Bible history.</a:t>
            </a:r>
          </a:p>
          <a:p>
            <a:pPr lvl="1"/>
            <a:r>
              <a:rPr lang="en-US" dirty="0" smtClean="0"/>
              <a:t>Romans 8:32</a:t>
            </a:r>
          </a:p>
          <a:p>
            <a:r>
              <a:rPr lang="en-US" dirty="0" smtClean="0"/>
              <a:t>God has high expectations of us.</a:t>
            </a:r>
          </a:p>
          <a:p>
            <a:pPr lvl="1"/>
            <a:r>
              <a:rPr lang="en-US" dirty="0" smtClean="0"/>
              <a:t>Matthew 5:13-16</a:t>
            </a:r>
          </a:p>
          <a:p>
            <a:pPr lvl="1"/>
            <a:r>
              <a:rPr lang="en-US" dirty="0" smtClean="0"/>
              <a:t>Result of not meeting expectations. V.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053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is willing to save. Isaiah 59:1</a:t>
            </a:r>
          </a:p>
          <a:p>
            <a:r>
              <a:rPr lang="en-US" dirty="0" smtClean="0"/>
              <a:t>Our sin stands as a barrier to salvation. V. 2</a:t>
            </a:r>
          </a:p>
          <a:p>
            <a:r>
              <a:rPr lang="en-US" dirty="0" smtClean="0"/>
              <a:t>There is hope! Isaiah 1:18, 19</a:t>
            </a:r>
          </a:p>
          <a:p>
            <a:r>
              <a:rPr lang="en-US" dirty="0" smtClean="0"/>
              <a:t>You can also reject His offer. V. 20</a:t>
            </a:r>
          </a:p>
          <a:p>
            <a:r>
              <a:rPr lang="en-US" dirty="0" smtClean="0"/>
              <a:t>We encourage you to accept His invitation.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397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183</TotalTime>
  <Words>425</Words>
  <Application>Microsoft Office PowerPoint</Application>
  <PresentationFormat>On-screen Show (16:9)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Lessons from Isaiah</vt:lpstr>
      <vt:lpstr>Our worship can be vain. 1:10-15</vt:lpstr>
      <vt:lpstr>Nature of the citizens. 2:1-4</vt:lpstr>
      <vt:lpstr>Folly of a self-reliant attitude. 3:1-3</vt:lpstr>
      <vt:lpstr>Sin has ugly consequences. 4:1</vt:lpstr>
      <vt:lpstr>Investments and expectations. 5:1-7</vt:lpstr>
      <vt:lpstr>Investments and expectations. 5:1-7</vt:lpstr>
      <vt:lpstr>Conclusion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Isaiah</dc:title>
  <dc:creator>munozisaac08</dc:creator>
  <cp:lastModifiedBy>pepperrd</cp:lastModifiedBy>
  <cp:revision>25</cp:revision>
  <dcterms:created xsi:type="dcterms:W3CDTF">2013-01-13T02:26:04Z</dcterms:created>
  <dcterms:modified xsi:type="dcterms:W3CDTF">2013-01-13T22:08:41Z</dcterms:modified>
</cp:coreProperties>
</file>