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397" r:id="rId2"/>
    <p:sldId id="381" r:id="rId3"/>
    <p:sldId id="396" r:id="rId4"/>
    <p:sldId id="398" r:id="rId5"/>
    <p:sldId id="523" r:id="rId6"/>
    <p:sldId id="430" r:id="rId7"/>
    <p:sldId id="514" r:id="rId8"/>
    <p:sldId id="504" r:id="rId9"/>
    <p:sldId id="513" r:id="rId10"/>
    <p:sldId id="533" r:id="rId11"/>
    <p:sldId id="534" r:id="rId12"/>
    <p:sldId id="535" r:id="rId13"/>
    <p:sldId id="443" r:id="rId14"/>
    <p:sldId id="515" r:id="rId15"/>
    <p:sldId id="518" r:id="rId16"/>
    <p:sldId id="516" r:id="rId17"/>
    <p:sldId id="520" r:id="rId18"/>
    <p:sldId id="521" r:id="rId19"/>
    <p:sldId id="519" r:id="rId20"/>
    <p:sldId id="517" r:id="rId21"/>
    <p:sldId id="444" r:id="rId22"/>
    <p:sldId id="522" r:id="rId23"/>
    <p:sldId id="525" r:id="rId24"/>
    <p:sldId id="524" r:id="rId25"/>
    <p:sldId id="529" r:id="rId26"/>
    <p:sldId id="527" r:id="rId27"/>
    <p:sldId id="531" r:id="rId28"/>
    <p:sldId id="526" r:id="rId29"/>
    <p:sldId id="530" r:id="rId30"/>
    <p:sldId id="528" r:id="rId31"/>
    <p:sldId id="532" r:id="rId32"/>
    <p:sldId id="395" r:id="rId33"/>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5" d="100"/>
          <a:sy n="95" d="100"/>
        </p:scale>
        <p:origin x="-726"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t>2/3/2013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t>2/3/2013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2/3/2013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2/3/2013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God’s Sovereignty</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dirty="0" smtClean="0"/>
              <a:t>God is indeed Sovereign:</a:t>
            </a:r>
          </a:p>
          <a:p>
            <a:pPr marL="684213" lvl="1" indent="-331788">
              <a:spcBef>
                <a:spcPts val="200"/>
              </a:spcBef>
              <a:spcAft>
                <a:spcPts val="200"/>
              </a:spcAft>
            </a:pPr>
            <a:r>
              <a:rPr lang="en-US" sz="2400" dirty="0"/>
              <a:t>Without teacher (</a:t>
            </a:r>
            <a:r>
              <a:rPr lang="en-US" sz="2400" b="1" dirty="0">
                <a:solidFill>
                  <a:schemeClr val="tx2"/>
                </a:solidFill>
              </a:rPr>
              <a:t>Isaiah 40:13-14</a:t>
            </a:r>
            <a:r>
              <a:rPr lang="en-US" sz="2400" dirty="0"/>
              <a:t>)</a:t>
            </a:r>
          </a:p>
          <a:p>
            <a:pPr marL="684213" lvl="1" indent="-331788">
              <a:spcBef>
                <a:spcPts val="200"/>
              </a:spcBef>
              <a:spcAft>
                <a:spcPts val="200"/>
              </a:spcAft>
            </a:pPr>
            <a:r>
              <a:rPr lang="en-US" sz="2400" dirty="0" smtClean="0"/>
              <a:t>Cannot </a:t>
            </a:r>
            <a:r>
              <a:rPr lang="en-US" sz="2400" dirty="0"/>
              <a:t>be resisted, stopped, or reversed (</a:t>
            </a:r>
            <a:r>
              <a:rPr lang="en-US" sz="2400" b="1" dirty="0" smtClean="0">
                <a:solidFill>
                  <a:schemeClr val="tx2"/>
                </a:solidFill>
              </a:rPr>
              <a:t>Is. </a:t>
            </a:r>
            <a:r>
              <a:rPr lang="en-US" sz="2400" b="1" dirty="0">
                <a:solidFill>
                  <a:schemeClr val="tx2"/>
                </a:solidFill>
              </a:rPr>
              <a:t>43:13</a:t>
            </a:r>
            <a:r>
              <a:rPr lang="en-US" sz="2400" dirty="0"/>
              <a:t>)</a:t>
            </a:r>
          </a:p>
          <a:p>
            <a:pPr marL="684213" lvl="1" indent="-331788">
              <a:spcBef>
                <a:spcPts val="200"/>
              </a:spcBef>
              <a:spcAft>
                <a:spcPts val="200"/>
              </a:spcAft>
            </a:pPr>
            <a:r>
              <a:rPr lang="en-US" sz="2400" dirty="0" smtClean="0"/>
              <a:t>Just </a:t>
            </a:r>
            <a:r>
              <a:rPr lang="en-US" sz="2400" dirty="0"/>
              <a:t>rule over creation (</a:t>
            </a:r>
            <a:r>
              <a:rPr lang="en-US" sz="2400" b="1" dirty="0">
                <a:solidFill>
                  <a:schemeClr val="tx2"/>
                </a:solidFill>
              </a:rPr>
              <a:t>Isaiah 45:9-10</a:t>
            </a:r>
            <a:r>
              <a:rPr lang="en-US" sz="2400" dirty="0"/>
              <a:t>)</a:t>
            </a:r>
          </a:p>
          <a:p>
            <a:pPr marL="684213" lvl="1" indent="-331788">
              <a:spcBef>
                <a:spcPts val="200"/>
              </a:spcBef>
              <a:spcAft>
                <a:spcPts val="200"/>
              </a:spcAft>
            </a:pPr>
            <a:r>
              <a:rPr lang="en-US" sz="2400" dirty="0" smtClean="0"/>
              <a:t>Eternal, transcends time (</a:t>
            </a:r>
            <a:r>
              <a:rPr lang="en-US" sz="2400" b="1" dirty="0" smtClean="0">
                <a:solidFill>
                  <a:schemeClr val="tx2"/>
                </a:solidFill>
              </a:rPr>
              <a:t>Isaiah 43:13</a:t>
            </a:r>
            <a:r>
              <a:rPr lang="en-US" sz="24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91664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Never Willed Sin</a:t>
            </a:r>
            <a:endParaRPr lang="en-US" dirty="0"/>
          </a:p>
        </p:txBody>
      </p:sp>
      <p:sp>
        <p:nvSpPr>
          <p:cNvPr id="3" name="Content Placeholder 2"/>
          <p:cNvSpPr>
            <a:spLocks noGrp="1"/>
          </p:cNvSpPr>
          <p:nvPr>
            <p:ph idx="1"/>
          </p:nvPr>
        </p:nvSpPr>
        <p:spPr/>
        <p:txBody>
          <a:bodyPr>
            <a:normAutofit/>
          </a:bodyPr>
          <a:lstStyle/>
          <a:p>
            <a:r>
              <a:rPr lang="en-US" sz="2400" b="0" i="1" dirty="0" smtClean="0"/>
              <a:t>“For </a:t>
            </a:r>
            <a:r>
              <a:rPr lang="en-US" sz="2400" b="0" i="1" dirty="0"/>
              <a:t>the </a:t>
            </a:r>
            <a:r>
              <a:rPr lang="en-US" sz="2400" i="1" dirty="0"/>
              <a:t>children of Judah have done evil in My sight</a:t>
            </a:r>
            <a:r>
              <a:rPr lang="en-US" sz="2400" b="0" i="1" dirty="0" smtClean="0"/>
              <a:t>,” </a:t>
            </a:r>
            <a:r>
              <a:rPr lang="en-US" sz="2400" b="0" i="1" dirty="0"/>
              <a:t>says the LORD. </a:t>
            </a:r>
            <a:r>
              <a:rPr lang="en-US" sz="2400" b="0" i="1" dirty="0" smtClean="0"/>
              <a:t>“They </a:t>
            </a:r>
            <a:r>
              <a:rPr lang="en-US" sz="2400" b="0" i="1" dirty="0"/>
              <a:t>have set their abominations in the house which is called by My name, to pollute it. </a:t>
            </a:r>
            <a:r>
              <a:rPr lang="en-US" sz="2400" b="0" i="1" dirty="0" smtClean="0"/>
              <a:t> And </a:t>
            </a:r>
            <a:r>
              <a:rPr lang="en-US" sz="2400" b="0" i="1" dirty="0"/>
              <a:t>they have built the high places of </a:t>
            </a:r>
            <a:r>
              <a:rPr lang="en-US" sz="2400" b="0" i="1" dirty="0" err="1"/>
              <a:t>Tophet</a:t>
            </a:r>
            <a:r>
              <a:rPr lang="en-US" sz="2400" b="0" i="1" dirty="0"/>
              <a:t>, which is in the Valley of the Son of </a:t>
            </a:r>
            <a:r>
              <a:rPr lang="en-US" sz="2400" b="0" i="1" dirty="0" err="1"/>
              <a:t>Hinnom</a:t>
            </a:r>
            <a:r>
              <a:rPr lang="en-US" sz="2400" b="0" i="1" dirty="0"/>
              <a:t>, </a:t>
            </a:r>
            <a:r>
              <a:rPr lang="en-US" sz="2400" i="1" dirty="0"/>
              <a:t>to </a:t>
            </a:r>
            <a:r>
              <a:rPr lang="en-US" sz="2400" i="1" u="sng" dirty="0"/>
              <a:t>burn</a:t>
            </a:r>
            <a:r>
              <a:rPr lang="en-US" sz="2400" i="1" dirty="0"/>
              <a:t> their sons and their daughters </a:t>
            </a:r>
            <a:r>
              <a:rPr lang="en-US" sz="2400" i="1" u="sng" dirty="0"/>
              <a:t>in the fire</a:t>
            </a:r>
            <a:r>
              <a:rPr lang="en-US" sz="2400" i="1" dirty="0"/>
              <a:t>, which </a:t>
            </a:r>
            <a:r>
              <a:rPr lang="en-US" sz="2400" i="1" u="sng" dirty="0"/>
              <a:t>I did not command</a:t>
            </a:r>
            <a:r>
              <a:rPr lang="en-US" sz="2400" i="1" dirty="0"/>
              <a:t>, </a:t>
            </a:r>
            <a:r>
              <a:rPr lang="en-US" sz="2400" i="1" u="sng" dirty="0">
                <a:solidFill>
                  <a:schemeClr val="tx2"/>
                </a:solidFill>
              </a:rPr>
              <a:t>nor did it come into My heart</a:t>
            </a:r>
            <a:r>
              <a:rPr lang="en-US" sz="2400" b="0" i="1" dirty="0" smtClean="0"/>
              <a:t>.”</a:t>
            </a:r>
            <a:r>
              <a:rPr lang="en-US" sz="2400" b="0" dirty="0" smtClean="0"/>
              <a:t> </a:t>
            </a:r>
            <a:r>
              <a:rPr lang="en-US" sz="2400" b="0" dirty="0"/>
              <a:t>(</a:t>
            </a:r>
            <a:r>
              <a:rPr lang="en-US" sz="2400" dirty="0">
                <a:solidFill>
                  <a:schemeClr val="tx2"/>
                </a:solidFill>
              </a:rPr>
              <a:t>Jeremiah </a:t>
            </a:r>
            <a:r>
              <a:rPr lang="en-US" sz="2400" dirty="0" smtClean="0">
                <a:solidFill>
                  <a:schemeClr val="tx2"/>
                </a:solidFill>
              </a:rPr>
              <a:t>7:31</a:t>
            </a:r>
            <a:r>
              <a:rPr lang="en-US" sz="2400" b="0" dirty="0" smtClean="0"/>
              <a:t>)</a:t>
            </a:r>
          </a:p>
          <a:p>
            <a:pPr marL="342900" indent="-342900">
              <a:buFont typeface="Arial" pitchFamily="34" charset="0"/>
              <a:buChar char="•"/>
            </a:pPr>
            <a:r>
              <a:rPr lang="en-US" sz="2400" b="0" dirty="0" smtClean="0"/>
              <a:t>Never thought of the </a:t>
            </a:r>
            <a:r>
              <a:rPr lang="en-US" sz="2400" i="1" dirty="0" smtClean="0"/>
              <a:t>possibility</a:t>
            </a:r>
            <a:r>
              <a:rPr lang="en-US" sz="2400" b="0" dirty="0" smtClean="0"/>
              <a:t> of child sacrifice (</a:t>
            </a:r>
            <a:r>
              <a:rPr lang="en-US" sz="2400" dirty="0" smtClean="0">
                <a:solidFill>
                  <a:schemeClr val="tx2"/>
                </a:solidFill>
              </a:rPr>
              <a:t>Leviticus </a:t>
            </a:r>
            <a:r>
              <a:rPr lang="en-US" sz="2400" dirty="0">
                <a:solidFill>
                  <a:schemeClr val="tx2"/>
                </a:solidFill>
              </a:rPr>
              <a:t>18:21; </a:t>
            </a:r>
            <a:r>
              <a:rPr lang="en-US" sz="2400" dirty="0" smtClean="0">
                <a:solidFill>
                  <a:schemeClr val="tx2"/>
                </a:solidFill>
              </a:rPr>
              <a:t>Deuteronomy </a:t>
            </a:r>
            <a:r>
              <a:rPr lang="en-US" sz="2400" dirty="0">
                <a:solidFill>
                  <a:schemeClr val="tx2"/>
                </a:solidFill>
              </a:rPr>
              <a:t>18:10</a:t>
            </a:r>
            <a:r>
              <a:rPr lang="en-US" sz="2400" b="0" dirty="0" smtClean="0"/>
              <a:t>)?</a:t>
            </a:r>
          </a:p>
          <a:p>
            <a:pPr marL="342900" indent="-342900">
              <a:buFont typeface="Arial" pitchFamily="34" charset="0"/>
              <a:buChar char="•"/>
            </a:pPr>
            <a:r>
              <a:rPr lang="en-US" sz="2400" b="0" dirty="0" smtClean="0"/>
              <a:t>How can God </a:t>
            </a:r>
            <a:r>
              <a:rPr lang="en-US" sz="2400" i="1" dirty="0" smtClean="0"/>
              <a:t>will</a:t>
            </a:r>
            <a:r>
              <a:rPr lang="en-US" sz="2400" b="0" dirty="0" smtClean="0"/>
              <a:t> what does </a:t>
            </a:r>
            <a:r>
              <a:rPr lang="en-US" sz="2400" i="1" dirty="0" smtClean="0"/>
              <a:t>not</a:t>
            </a:r>
            <a:r>
              <a:rPr lang="en-US" sz="2400" b="0" dirty="0" smtClean="0"/>
              <a:t> enter His heart?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6026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God’s Sovereignty</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dirty="0" smtClean="0"/>
              <a:t>God is indeed Sovereign:</a:t>
            </a:r>
          </a:p>
          <a:p>
            <a:pPr marL="684213" lvl="1" indent="-331788">
              <a:spcBef>
                <a:spcPts val="200"/>
              </a:spcBef>
              <a:spcAft>
                <a:spcPts val="200"/>
              </a:spcAft>
            </a:pPr>
            <a:r>
              <a:rPr lang="en-US" sz="2400" dirty="0"/>
              <a:t>Without teacher (</a:t>
            </a:r>
            <a:r>
              <a:rPr lang="en-US" sz="2400" b="1" dirty="0">
                <a:solidFill>
                  <a:schemeClr val="tx2"/>
                </a:solidFill>
              </a:rPr>
              <a:t>Isaiah 40:13-14</a:t>
            </a:r>
            <a:r>
              <a:rPr lang="en-US" sz="2400" dirty="0"/>
              <a:t>)</a:t>
            </a:r>
          </a:p>
          <a:p>
            <a:pPr marL="684213" lvl="1" indent="-331788">
              <a:spcBef>
                <a:spcPts val="200"/>
              </a:spcBef>
              <a:spcAft>
                <a:spcPts val="200"/>
              </a:spcAft>
            </a:pPr>
            <a:r>
              <a:rPr lang="en-US" sz="2400" dirty="0" smtClean="0"/>
              <a:t>Cannot </a:t>
            </a:r>
            <a:r>
              <a:rPr lang="en-US" sz="2400" dirty="0"/>
              <a:t>be resisted, stopped, or reversed (</a:t>
            </a:r>
            <a:r>
              <a:rPr lang="en-US" sz="2400" b="1" dirty="0" smtClean="0">
                <a:solidFill>
                  <a:schemeClr val="tx2"/>
                </a:solidFill>
              </a:rPr>
              <a:t>Is. </a:t>
            </a:r>
            <a:r>
              <a:rPr lang="en-US" sz="2400" b="1" dirty="0">
                <a:solidFill>
                  <a:schemeClr val="tx2"/>
                </a:solidFill>
              </a:rPr>
              <a:t>43:13</a:t>
            </a:r>
            <a:r>
              <a:rPr lang="en-US" sz="2400" dirty="0"/>
              <a:t>)</a:t>
            </a:r>
          </a:p>
          <a:p>
            <a:pPr marL="684213" lvl="1" indent="-331788">
              <a:spcBef>
                <a:spcPts val="200"/>
              </a:spcBef>
              <a:spcAft>
                <a:spcPts val="200"/>
              </a:spcAft>
            </a:pPr>
            <a:r>
              <a:rPr lang="en-US" sz="2400" dirty="0" smtClean="0"/>
              <a:t>Just </a:t>
            </a:r>
            <a:r>
              <a:rPr lang="en-US" sz="2400" dirty="0"/>
              <a:t>rule over creation (</a:t>
            </a:r>
            <a:r>
              <a:rPr lang="en-US" sz="2400" b="1" dirty="0">
                <a:solidFill>
                  <a:schemeClr val="tx2"/>
                </a:solidFill>
              </a:rPr>
              <a:t>Isaiah 45:9-10</a:t>
            </a:r>
            <a:r>
              <a:rPr lang="en-US" sz="2400" dirty="0"/>
              <a:t>)</a:t>
            </a:r>
          </a:p>
          <a:p>
            <a:pPr marL="684213" lvl="1" indent="-331788">
              <a:spcBef>
                <a:spcPts val="200"/>
              </a:spcBef>
              <a:spcAft>
                <a:spcPts val="200"/>
              </a:spcAft>
            </a:pPr>
            <a:r>
              <a:rPr lang="en-US" sz="2400" dirty="0" smtClean="0"/>
              <a:t>Eternal, transcends time (</a:t>
            </a:r>
            <a:r>
              <a:rPr lang="en-US" sz="2400" b="1" dirty="0" smtClean="0">
                <a:solidFill>
                  <a:schemeClr val="tx2"/>
                </a:solidFill>
              </a:rPr>
              <a:t>Isaiah 43:13</a:t>
            </a:r>
            <a:r>
              <a:rPr lang="en-US" sz="2400" dirty="0" smtClean="0"/>
              <a:t>)</a:t>
            </a:r>
          </a:p>
          <a:p>
            <a:pPr marL="342900" indent="-342900">
              <a:spcBef>
                <a:spcPts val="200"/>
              </a:spcBef>
              <a:spcAft>
                <a:spcPts val="200"/>
              </a:spcAft>
              <a:buFont typeface="Arial" pitchFamily="34" charset="0"/>
              <a:buChar char="•"/>
            </a:pPr>
            <a:r>
              <a:rPr lang="en-US" sz="2400" i="1" dirty="0" smtClean="0"/>
              <a:t>Never </a:t>
            </a:r>
            <a:r>
              <a:rPr lang="en-US" sz="2400" i="1" dirty="0"/>
              <a:t>willed </a:t>
            </a:r>
            <a:r>
              <a:rPr lang="en-US" sz="2400" b="0" dirty="0"/>
              <a:t>sin (</a:t>
            </a:r>
            <a:r>
              <a:rPr lang="en-US" sz="2400" dirty="0" smtClean="0">
                <a:solidFill>
                  <a:schemeClr val="tx2"/>
                </a:solidFill>
              </a:rPr>
              <a:t>Jer. 7:31</a:t>
            </a:r>
            <a:r>
              <a:rPr lang="en-US" sz="2400" b="0" dirty="0" smtClean="0"/>
              <a:t>; </a:t>
            </a:r>
            <a:r>
              <a:rPr lang="en-US" sz="2400" dirty="0" smtClean="0">
                <a:solidFill>
                  <a:schemeClr val="tx2"/>
                </a:solidFill>
              </a:rPr>
              <a:t>Lev. 18:21; </a:t>
            </a:r>
            <a:r>
              <a:rPr lang="en-US" sz="2400" dirty="0" err="1" smtClean="0">
                <a:solidFill>
                  <a:schemeClr val="tx2"/>
                </a:solidFill>
              </a:rPr>
              <a:t>Deu</a:t>
            </a:r>
            <a:r>
              <a:rPr lang="en-US" sz="2400" dirty="0" smtClean="0">
                <a:solidFill>
                  <a:schemeClr val="tx2"/>
                </a:solidFill>
              </a:rPr>
              <a:t>. 18:10</a:t>
            </a:r>
            <a:r>
              <a:rPr lang="en-US" sz="2400" b="0" dirty="0" smtClean="0"/>
              <a:t>).</a:t>
            </a:r>
          </a:p>
          <a:p>
            <a:pPr marL="342900" indent="-342900">
              <a:spcBef>
                <a:spcPts val="200"/>
              </a:spcBef>
              <a:spcAft>
                <a:spcPts val="200"/>
              </a:spcAft>
              <a:buFont typeface="Arial" pitchFamily="34" charset="0"/>
              <a:buChar char="•"/>
            </a:pPr>
            <a:r>
              <a:rPr lang="en-US" sz="2400" b="0" dirty="0" smtClean="0"/>
              <a:t>Requires us to give an account (</a:t>
            </a:r>
            <a:r>
              <a:rPr lang="en-US" sz="2400" dirty="0" err="1" smtClean="0">
                <a:solidFill>
                  <a:schemeClr val="tx2"/>
                </a:solidFill>
              </a:rPr>
              <a:t>Ecc</a:t>
            </a:r>
            <a:r>
              <a:rPr lang="en-US" sz="2400" dirty="0" smtClean="0">
                <a:solidFill>
                  <a:schemeClr val="tx2"/>
                </a:solidFill>
              </a:rPr>
              <a:t>. 3:15; 12:13-14</a:t>
            </a:r>
            <a:r>
              <a:rPr lang="en-US" sz="2400" b="0" dirty="0" smtClean="0"/>
              <a:t>).</a:t>
            </a:r>
          </a:p>
          <a:p>
            <a:pPr marL="342900" indent="-342900">
              <a:spcBef>
                <a:spcPts val="200"/>
              </a:spcBef>
              <a:spcAft>
                <a:spcPts val="200"/>
              </a:spcAft>
              <a:buFont typeface="Arial" pitchFamily="34" charset="0"/>
              <a:buChar char="•"/>
            </a:pPr>
            <a:r>
              <a:rPr lang="en-US" sz="2400" b="0" dirty="0" smtClean="0"/>
              <a:t>Free to choose, but not free from judgment or His rule.</a:t>
            </a:r>
          </a:p>
          <a:p>
            <a:pPr marL="342900" indent="-342900">
              <a:spcBef>
                <a:spcPts val="200"/>
              </a:spcBef>
              <a:spcAft>
                <a:spcPts val="200"/>
              </a:spcAft>
              <a:buFont typeface="Arial" pitchFamily="34" charset="0"/>
              <a:buChar char="•"/>
            </a:pPr>
            <a:endParaRPr lang="en-US" sz="2400" b="0" dirty="0" smtClean="0"/>
          </a:p>
          <a:p>
            <a:pPr marL="342900" indent="-342900">
              <a:spcBef>
                <a:spcPts val="200"/>
              </a:spcBef>
              <a:spcAft>
                <a:spcPts val="200"/>
              </a:spcAft>
              <a:buFont typeface="Arial" pitchFamily="34" charset="0"/>
              <a:buChar char="•"/>
            </a:pPr>
            <a:r>
              <a:rPr lang="en-US" sz="2400" b="0" dirty="0" smtClean="0"/>
              <a:t>Prepared for sin (</a:t>
            </a:r>
            <a:r>
              <a:rPr lang="en-US" sz="2400" dirty="0" smtClean="0">
                <a:solidFill>
                  <a:schemeClr val="tx2"/>
                </a:solidFill>
              </a:rPr>
              <a:t>I Peter 1:20; Titus 1:2</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70190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Teaches Predestination!</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5"/>
            </a:pPr>
            <a:r>
              <a:rPr lang="en-US" sz="2400" b="0" dirty="0" smtClean="0"/>
              <a:t>“</a:t>
            </a:r>
            <a:r>
              <a:rPr lang="en-US" sz="2400" b="0" dirty="0"/>
              <a:t>The Bible </a:t>
            </a:r>
            <a:r>
              <a:rPr lang="en-US" sz="2400" i="1" dirty="0"/>
              <a:t>clearly</a:t>
            </a:r>
            <a:r>
              <a:rPr lang="en-US" sz="2400" b="0" dirty="0"/>
              <a:t> teaches that God predestined us, </a:t>
            </a:r>
            <a:r>
              <a:rPr lang="en-US" sz="2400" i="1" dirty="0" smtClean="0"/>
              <a:t>then</a:t>
            </a:r>
            <a:r>
              <a:rPr lang="en-US" sz="2400" b="0" dirty="0" smtClean="0"/>
              <a:t> </a:t>
            </a:r>
            <a:r>
              <a:rPr lang="en-US" sz="2400" b="0" dirty="0"/>
              <a:t>called us, and </a:t>
            </a:r>
            <a:r>
              <a:rPr lang="en-US" sz="2400" i="1" dirty="0"/>
              <a:t>then</a:t>
            </a:r>
            <a:r>
              <a:rPr lang="en-US" sz="2400" b="0" dirty="0"/>
              <a:t> justified us (</a:t>
            </a:r>
            <a:r>
              <a:rPr lang="en-US" sz="2400" dirty="0">
                <a:solidFill>
                  <a:schemeClr val="tx2"/>
                </a:solidFill>
              </a:rPr>
              <a:t>Romans 8:29-30</a:t>
            </a:r>
            <a:r>
              <a:rPr lang="en-US" sz="2400" b="0" dirty="0"/>
              <a:t>).  </a:t>
            </a:r>
            <a:r>
              <a:rPr lang="en-US" sz="2400" b="0" dirty="0" smtClean="0"/>
              <a:t>Therefore, we </a:t>
            </a:r>
            <a:r>
              <a:rPr lang="en-US" sz="2400" b="0" dirty="0"/>
              <a:t>were predestined </a:t>
            </a:r>
            <a:r>
              <a:rPr lang="en-US" sz="2400" i="1" dirty="0"/>
              <a:t>before</a:t>
            </a:r>
            <a:r>
              <a:rPr lang="en-US" sz="2400" b="0" dirty="0"/>
              <a:t> being saved based on </a:t>
            </a:r>
            <a:r>
              <a:rPr lang="en-US" sz="2400" i="1" dirty="0"/>
              <a:t>His good pleasure </a:t>
            </a:r>
            <a:r>
              <a:rPr lang="en-US" sz="2400" b="0" dirty="0"/>
              <a:t>– not our own (</a:t>
            </a:r>
            <a:r>
              <a:rPr lang="en-US" sz="2400" dirty="0">
                <a:solidFill>
                  <a:schemeClr val="tx2"/>
                </a:solidFill>
              </a:rPr>
              <a:t>Ephesians 1:3-11</a:t>
            </a:r>
            <a:r>
              <a:rPr lang="en-US" sz="2400" b="0" dirty="0" smtClean="0"/>
              <a:t>)!”</a:t>
            </a:r>
          </a:p>
          <a:p>
            <a:r>
              <a:rPr lang="en-US" sz="2400" b="0" i="1" dirty="0"/>
              <a:t>For </a:t>
            </a:r>
            <a:r>
              <a:rPr lang="en-US" sz="2400" i="1" dirty="0"/>
              <a:t>whom He foreknew</a:t>
            </a:r>
            <a:r>
              <a:rPr lang="en-US" sz="2400" b="0" i="1" dirty="0"/>
              <a:t>, He </a:t>
            </a:r>
            <a:r>
              <a:rPr lang="en-US" sz="2400" i="1" dirty="0"/>
              <a:t>also </a:t>
            </a:r>
            <a:r>
              <a:rPr lang="en-US" sz="2400" i="1" u="sng" dirty="0"/>
              <a:t>predestined</a:t>
            </a:r>
            <a:r>
              <a:rPr lang="en-US" sz="2400" i="1" dirty="0"/>
              <a:t> </a:t>
            </a:r>
            <a:r>
              <a:rPr lang="en-US" sz="2400" b="0" i="1" dirty="0"/>
              <a:t>to be conformed to the image of His Son, that He might be the firstborn among many brethren</a:t>
            </a:r>
            <a:r>
              <a:rPr lang="en-US" sz="2400" b="0" i="1" dirty="0" smtClean="0"/>
              <a:t>.  </a:t>
            </a:r>
            <a:r>
              <a:rPr lang="en-US" sz="2400" b="0" i="1" dirty="0"/>
              <a:t>Moreover </a:t>
            </a:r>
            <a:r>
              <a:rPr lang="en-US" sz="2400" i="1" dirty="0"/>
              <a:t>whom He </a:t>
            </a:r>
            <a:r>
              <a:rPr lang="en-US" sz="2400" i="1" baseline="30000" dirty="0" smtClean="0">
                <a:solidFill>
                  <a:schemeClr val="tx2"/>
                </a:solidFill>
              </a:rPr>
              <a:t>1</a:t>
            </a:r>
            <a:r>
              <a:rPr lang="en-US" sz="2400" i="1" u="sng" dirty="0" smtClean="0"/>
              <a:t>predestined</a:t>
            </a:r>
            <a:r>
              <a:rPr lang="en-US" sz="2400" b="0" i="1" dirty="0"/>
              <a:t>, these He also </a:t>
            </a:r>
            <a:r>
              <a:rPr lang="en-US" sz="2400" i="1" baseline="30000" dirty="0" smtClean="0">
                <a:solidFill>
                  <a:schemeClr val="tx2"/>
                </a:solidFill>
              </a:rPr>
              <a:t>2</a:t>
            </a:r>
            <a:r>
              <a:rPr lang="en-US" sz="2400" i="1" dirty="0" smtClean="0"/>
              <a:t>called</a:t>
            </a:r>
            <a:r>
              <a:rPr lang="en-US" sz="2400" b="0" i="1" dirty="0"/>
              <a:t>; whom He called, these He also </a:t>
            </a:r>
            <a:r>
              <a:rPr lang="en-US" sz="2400" i="1" baseline="30000" dirty="0" smtClean="0">
                <a:solidFill>
                  <a:schemeClr val="tx2"/>
                </a:solidFill>
              </a:rPr>
              <a:t>3</a:t>
            </a:r>
            <a:r>
              <a:rPr lang="en-US" sz="2400" i="1" dirty="0" smtClean="0"/>
              <a:t>justified</a:t>
            </a:r>
            <a:r>
              <a:rPr lang="en-US" sz="2400" b="0" i="1" dirty="0"/>
              <a:t>; and whom He justified, these He also </a:t>
            </a:r>
            <a:r>
              <a:rPr lang="en-US" sz="2400" i="1" baseline="30000" dirty="0" smtClean="0">
                <a:solidFill>
                  <a:schemeClr val="tx2"/>
                </a:solidFill>
              </a:rPr>
              <a:t>4</a:t>
            </a:r>
            <a:r>
              <a:rPr lang="en-US" sz="2400" i="1" dirty="0" smtClean="0"/>
              <a:t>glorified</a:t>
            </a:r>
            <a:r>
              <a:rPr lang="en-US" sz="2400" b="0" i="1" dirty="0"/>
              <a:t>. </a:t>
            </a:r>
            <a:r>
              <a:rPr lang="en-US" sz="2400" b="0" dirty="0"/>
              <a:t>(</a:t>
            </a:r>
            <a:r>
              <a:rPr lang="en-US" sz="2400" dirty="0">
                <a:solidFill>
                  <a:schemeClr val="tx2"/>
                </a:solidFill>
              </a:rPr>
              <a:t>Romans </a:t>
            </a:r>
            <a:r>
              <a:rPr lang="en-US" sz="2400" dirty="0" smtClean="0">
                <a:solidFill>
                  <a:schemeClr val="tx2"/>
                </a:solidFill>
              </a:rPr>
              <a:t>8:29-30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53587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Teaches Predestination!</a:t>
            </a:r>
            <a:endParaRPr lang="en-US" dirty="0"/>
          </a:p>
        </p:txBody>
      </p:sp>
      <p:sp>
        <p:nvSpPr>
          <p:cNvPr id="3" name="Content Placeholder 2"/>
          <p:cNvSpPr>
            <a:spLocks noGrp="1"/>
          </p:cNvSpPr>
          <p:nvPr>
            <p:ph idx="1"/>
          </p:nvPr>
        </p:nvSpPr>
        <p:spPr/>
        <p:txBody>
          <a:bodyPr>
            <a:noAutofit/>
          </a:bodyPr>
          <a:lstStyle/>
          <a:p>
            <a:pPr marL="346075" indent="-346075">
              <a:buFont typeface="+mj-lt"/>
              <a:buAutoNum type="arabicPeriod" startAt="5"/>
            </a:pPr>
            <a:r>
              <a:rPr lang="en-US" sz="2400" b="0" dirty="0" smtClean="0"/>
              <a:t>“</a:t>
            </a:r>
            <a:r>
              <a:rPr lang="en-US" sz="2400" b="0" dirty="0"/>
              <a:t>The Bible </a:t>
            </a:r>
            <a:r>
              <a:rPr lang="en-US" sz="2400" i="1" dirty="0"/>
              <a:t>clearly</a:t>
            </a:r>
            <a:r>
              <a:rPr lang="en-US" sz="2400" b="0" dirty="0"/>
              <a:t> teaches that God predestined us, </a:t>
            </a:r>
            <a:r>
              <a:rPr lang="en-US" sz="2400" i="1" dirty="0" smtClean="0"/>
              <a:t>then</a:t>
            </a:r>
            <a:r>
              <a:rPr lang="en-US" sz="2400" b="0" dirty="0" smtClean="0"/>
              <a:t> </a:t>
            </a:r>
            <a:r>
              <a:rPr lang="en-US" sz="2400" b="0" dirty="0"/>
              <a:t>called us, and </a:t>
            </a:r>
            <a:r>
              <a:rPr lang="en-US" sz="2400" i="1" dirty="0"/>
              <a:t>then</a:t>
            </a:r>
            <a:r>
              <a:rPr lang="en-US" sz="2400" b="0" dirty="0"/>
              <a:t> justified us (</a:t>
            </a:r>
            <a:r>
              <a:rPr lang="en-US" sz="2400" dirty="0">
                <a:solidFill>
                  <a:schemeClr val="tx2"/>
                </a:solidFill>
              </a:rPr>
              <a:t>Romans 8:29-30</a:t>
            </a:r>
            <a:r>
              <a:rPr lang="en-US" sz="2400" b="0" dirty="0"/>
              <a:t>).  </a:t>
            </a:r>
            <a:r>
              <a:rPr lang="en-US" sz="2400" b="0" dirty="0" smtClean="0"/>
              <a:t>Therefore, we </a:t>
            </a:r>
            <a:r>
              <a:rPr lang="en-US" sz="2400" b="0" dirty="0"/>
              <a:t>were predestined </a:t>
            </a:r>
            <a:r>
              <a:rPr lang="en-US" sz="2400" i="1" dirty="0"/>
              <a:t>before</a:t>
            </a:r>
            <a:r>
              <a:rPr lang="en-US" sz="2400" b="0" dirty="0"/>
              <a:t> being saved based on </a:t>
            </a:r>
            <a:r>
              <a:rPr lang="en-US" sz="2400" i="1" dirty="0"/>
              <a:t>His good pleasure </a:t>
            </a:r>
            <a:r>
              <a:rPr lang="en-US" sz="2400" b="0" dirty="0"/>
              <a:t>– not our own (</a:t>
            </a:r>
            <a:r>
              <a:rPr lang="en-US" sz="2400" dirty="0">
                <a:solidFill>
                  <a:schemeClr val="tx2"/>
                </a:solidFill>
              </a:rPr>
              <a:t>Ephesians 1:3-11</a:t>
            </a:r>
            <a:r>
              <a:rPr lang="en-US" sz="2400" b="0" dirty="0" smtClean="0"/>
              <a:t>)!”</a:t>
            </a:r>
          </a:p>
          <a:p>
            <a:pPr marL="346075" indent="-346075">
              <a:buFont typeface="Arial" pitchFamily="34" charset="0"/>
              <a:buChar char="•"/>
            </a:pPr>
            <a:r>
              <a:rPr lang="en-US" sz="2400" b="0" dirty="0" smtClean="0"/>
              <a:t>Predestination and election </a:t>
            </a:r>
            <a:r>
              <a:rPr lang="en-US" sz="2400" i="1" dirty="0" smtClean="0"/>
              <a:t>are</a:t>
            </a:r>
            <a:r>
              <a:rPr lang="en-US" sz="2400" b="0" dirty="0" smtClean="0"/>
              <a:t> Bible terms.  Meaning?</a:t>
            </a:r>
          </a:p>
          <a:p>
            <a:pPr marL="346075" indent="-346075">
              <a:buFont typeface="Arial" pitchFamily="34" charset="0"/>
              <a:buChar char="•"/>
            </a:pPr>
            <a:r>
              <a:rPr lang="en-US" sz="2400" dirty="0" smtClean="0">
                <a:solidFill>
                  <a:schemeClr val="tx2"/>
                </a:solidFill>
              </a:rPr>
              <a:t>Precedence</a:t>
            </a:r>
            <a:r>
              <a:rPr lang="en-US" sz="2400" b="0" dirty="0" smtClean="0">
                <a:solidFill>
                  <a:schemeClr val="tx2"/>
                </a:solidFill>
              </a:rPr>
              <a:t> </a:t>
            </a:r>
            <a:r>
              <a:rPr lang="en-US" sz="2400" b="0" dirty="0" smtClean="0"/>
              <a:t>– Foreordination or Foreknowledge?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6751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First!</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5"/>
            </a:pPr>
            <a:r>
              <a:rPr lang="en-US" sz="2400" b="0" dirty="0" smtClean="0">
                <a:solidFill>
                  <a:schemeClr val="tx1">
                    <a:lumMod val="50000"/>
                    <a:lumOff val="50000"/>
                  </a:schemeClr>
                </a:solidFill>
              </a:rPr>
              <a:t>“</a:t>
            </a:r>
            <a:r>
              <a:rPr lang="en-US" sz="2400" b="0" dirty="0">
                <a:solidFill>
                  <a:schemeClr val="tx1">
                    <a:lumMod val="50000"/>
                    <a:lumOff val="50000"/>
                  </a:schemeClr>
                </a:solidFill>
              </a:rPr>
              <a:t>The Bible </a:t>
            </a:r>
            <a:r>
              <a:rPr lang="en-US" sz="2400" i="1" dirty="0">
                <a:solidFill>
                  <a:schemeClr val="tx1">
                    <a:lumMod val="50000"/>
                    <a:lumOff val="50000"/>
                  </a:schemeClr>
                </a:solidFill>
              </a:rPr>
              <a:t>clearly</a:t>
            </a:r>
            <a:r>
              <a:rPr lang="en-US" sz="2400" b="0" dirty="0">
                <a:solidFill>
                  <a:schemeClr val="tx1">
                    <a:lumMod val="50000"/>
                    <a:lumOff val="50000"/>
                  </a:schemeClr>
                </a:solidFill>
              </a:rPr>
              <a:t> teaches that God predestined us, </a:t>
            </a:r>
            <a:r>
              <a:rPr lang="en-US" sz="2400" i="1" dirty="0" smtClean="0">
                <a:solidFill>
                  <a:schemeClr val="tx1">
                    <a:lumMod val="50000"/>
                    <a:lumOff val="50000"/>
                  </a:schemeClr>
                </a:solidFill>
              </a:rPr>
              <a:t>then</a:t>
            </a:r>
            <a:r>
              <a:rPr lang="en-US" sz="2400" b="0" dirty="0" smtClean="0">
                <a:solidFill>
                  <a:schemeClr val="tx1">
                    <a:lumMod val="50000"/>
                    <a:lumOff val="50000"/>
                  </a:schemeClr>
                </a:solidFill>
              </a:rPr>
              <a:t> </a:t>
            </a:r>
            <a:r>
              <a:rPr lang="en-US" sz="2400" b="0" dirty="0">
                <a:solidFill>
                  <a:schemeClr val="tx1">
                    <a:lumMod val="50000"/>
                    <a:lumOff val="50000"/>
                  </a:schemeClr>
                </a:solidFill>
              </a:rPr>
              <a:t>called us, and </a:t>
            </a:r>
            <a:r>
              <a:rPr lang="en-US" sz="2400" i="1" dirty="0">
                <a:solidFill>
                  <a:schemeClr val="tx1">
                    <a:lumMod val="50000"/>
                    <a:lumOff val="50000"/>
                  </a:schemeClr>
                </a:solidFill>
              </a:rPr>
              <a:t>then</a:t>
            </a:r>
            <a:r>
              <a:rPr lang="en-US" sz="2400" b="0" dirty="0">
                <a:solidFill>
                  <a:schemeClr val="tx1">
                    <a:lumMod val="50000"/>
                    <a:lumOff val="50000"/>
                  </a:schemeClr>
                </a:solidFill>
              </a:rPr>
              <a:t> justified us (</a:t>
            </a:r>
            <a:r>
              <a:rPr lang="en-US" sz="2400" dirty="0">
                <a:solidFill>
                  <a:schemeClr val="tx2">
                    <a:lumMod val="40000"/>
                    <a:lumOff val="60000"/>
                  </a:schemeClr>
                </a:solidFill>
              </a:rPr>
              <a:t>Romans 8:29-30</a:t>
            </a:r>
            <a:r>
              <a:rPr lang="en-US" sz="2400" b="0" dirty="0">
                <a:solidFill>
                  <a:schemeClr val="tx1">
                    <a:lumMod val="50000"/>
                    <a:lumOff val="50000"/>
                  </a:schemeClr>
                </a:solidFill>
              </a:rPr>
              <a:t>).  </a:t>
            </a:r>
            <a:r>
              <a:rPr lang="en-US" sz="2400" b="0" dirty="0" smtClean="0">
                <a:solidFill>
                  <a:schemeClr val="tx1">
                    <a:lumMod val="50000"/>
                    <a:lumOff val="50000"/>
                  </a:schemeClr>
                </a:solidFill>
              </a:rPr>
              <a:t>Therefore, we </a:t>
            </a:r>
            <a:r>
              <a:rPr lang="en-US" sz="2400" b="0" dirty="0">
                <a:solidFill>
                  <a:schemeClr val="tx1">
                    <a:lumMod val="50000"/>
                    <a:lumOff val="50000"/>
                  </a:schemeClr>
                </a:solidFill>
              </a:rPr>
              <a:t>were predestined </a:t>
            </a:r>
            <a:r>
              <a:rPr lang="en-US" sz="2400" i="1" dirty="0">
                <a:solidFill>
                  <a:schemeClr val="tx1">
                    <a:lumMod val="50000"/>
                    <a:lumOff val="50000"/>
                  </a:schemeClr>
                </a:solidFill>
              </a:rPr>
              <a:t>before</a:t>
            </a:r>
            <a:r>
              <a:rPr lang="en-US" sz="2400" b="0" dirty="0">
                <a:solidFill>
                  <a:schemeClr val="tx1">
                    <a:lumMod val="50000"/>
                    <a:lumOff val="50000"/>
                  </a:schemeClr>
                </a:solidFill>
              </a:rPr>
              <a:t> being saved based on </a:t>
            </a:r>
            <a:r>
              <a:rPr lang="en-US" sz="2400" i="1" dirty="0">
                <a:solidFill>
                  <a:schemeClr val="tx1">
                    <a:lumMod val="50000"/>
                    <a:lumOff val="50000"/>
                  </a:schemeClr>
                </a:solidFill>
              </a:rPr>
              <a:t>His good pleasure </a:t>
            </a:r>
            <a:r>
              <a:rPr lang="en-US" sz="2400" b="0" dirty="0">
                <a:solidFill>
                  <a:schemeClr val="tx1">
                    <a:lumMod val="50000"/>
                    <a:lumOff val="50000"/>
                  </a:schemeClr>
                </a:solidFill>
              </a:rPr>
              <a:t>– not our own (</a:t>
            </a:r>
            <a:r>
              <a:rPr lang="en-US" sz="2400" dirty="0">
                <a:solidFill>
                  <a:schemeClr val="tx2">
                    <a:lumMod val="40000"/>
                    <a:lumOff val="60000"/>
                  </a:schemeClr>
                </a:solidFill>
              </a:rPr>
              <a:t>Ephesians 1:3-11</a:t>
            </a:r>
            <a:r>
              <a:rPr lang="en-US" sz="2400" b="0" dirty="0" smtClean="0">
                <a:solidFill>
                  <a:schemeClr val="tx1">
                    <a:lumMod val="50000"/>
                    <a:lumOff val="50000"/>
                  </a:schemeClr>
                </a:solidFill>
              </a:rPr>
              <a:t>)!”</a:t>
            </a:r>
          </a:p>
          <a:p>
            <a:r>
              <a:rPr lang="en-US" sz="2400" b="0" i="1" dirty="0"/>
              <a:t>For </a:t>
            </a:r>
            <a:r>
              <a:rPr lang="en-US" sz="2400" i="1" baseline="30000" dirty="0" smtClean="0">
                <a:solidFill>
                  <a:schemeClr val="tx2"/>
                </a:solidFill>
              </a:rPr>
              <a:t>0</a:t>
            </a:r>
            <a:r>
              <a:rPr lang="en-US" sz="2400" i="1" u="sng" dirty="0" smtClean="0"/>
              <a:t>whom </a:t>
            </a:r>
            <a:r>
              <a:rPr lang="en-US" sz="2400" i="1" u="sng" dirty="0"/>
              <a:t>He foreknew</a:t>
            </a:r>
            <a:r>
              <a:rPr lang="en-US" sz="2400" b="0" i="1" dirty="0"/>
              <a:t>, He </a:t>
            </a:r>
            <a:r>
              <a:rPr lang="en-US" sz="2400" i="1" dirty="0"/>
              <a:t>also </a:t>
            </a:r>
            <a:r>
              <a:rPr lang="en-US" sz="2400" i="1" u="sng" dirty="0"/>
              <a:t>predestined</a:t>
            </a:r>
            <a:r>
              <a:rPr lang="en-US" sz="2400" i="1" dirty="0"/>
              <a:t> </a:t>
            </a:r>
            <a:r>
              <a:rPr lang="en-US" sz="2400" b="0" i="1" dirty="0"/>
              <a:t>to be conformed to the image of His Son, that He might be the firstborn among many brethren</a:t>
            </a:r>
            <a:r>
              <a:rPr lang="en-US" sz="2400" b="0" i="1" dirty="0" smtClean="0"/>
              <a:t>.  </a:t>
            </a:r>
            <a:r>
              <a:rPr lang="en-US" sz="2400" b="0" i="1" dirty="0"/>
              <a:t>Moreover </a:t>
            </a:r>
            <a:r>
              <a:rPr lang="en-US" sz="2400" i="1" dirty="0"/>
              <a:t>whom He </a:t>
            </a:r>
            <a:r>
              <a:rPr lang="en-US" sz="2400" i="1" baseline="30000" dirty="0" smtClean="0">
                <a:solidFill>
                  <a:schemeClr val="tx2"/>
                </a:solidFill>
              </a:rPr>
              <a:t>1</a:t>
            </a:r>
            <a:r>
              <a:rPr lang="en-US" sz="2400" i="1" u="sng" dirty="0" smtClean="0"/>
              <a:t>predestined</a:t>
            </a:r>
            <a:r>
              <a:rPr lang="en-US" sz="2400" b="0" i="1" dirty="0"/>
              <a:t>, these He also </a:t>
            </a:r>
            <a:r>
              <a:rPr lang="en-US" sz="2400" i="1" baseline="30000" dirty="0" smtClean="0">
                <a:solidFill>
                  <a:schemeClr val="tx2"/>
                </a:solidFill>
              </a:rPr>
              <a:t>2</a:t>
            </a:r>
            <a:r>
              <a:rPr lang="en-US" sz="2400" i="1" dirty="0" smtClean="0"/>
              <a:t>called</a:t>
            </a:r>
            <a:r>
              <a:rPr lang="en-US" sz="2400" b="0" i="1" dirty="0"/>
              <a:t>; whom He called, these He also </a:t>
            </a:r>
            <a:r>
              <a:rPr lang="en-US" sz="2400" i="1" baseline="30000" dirty="0" smtClean="0">
                <a:solidFill>
                  <a:schemeClr val="tx2"/>
                </a:solidFill>
              </a:rPr>
              <a:t>3</a:t>
            </a:r>
            <a:r>
              <a:rPr lang="en-US" sz="2400" i="1" dirty="0" smtClean="0"/>
              <a:t>justified</a:t>
            </a:r>
            <a:r>
              <a:rPr lang="en-US" sz="2400" b="0" i="1" dirty="0"/>
              <a:t>; and whom He justified, these He also </a:t>
            </a:r>
            <a:r>
              <a:rPr lang="en-US" sz="2400" i="1" baseline="30000" dirty="0" smtClean="0">
                <a:solidFill>
                  <a:schemeClr val="tx2"/>
                </a:solidFill>
              </a:rPr>
              <a:t>4</a:t>
            </a:r>
            <a:r>
              <a:rPr lang="en-US" sz="2400" i="1" dirty="0" smtClean="0"/>
              <a:t>glorified</a:t>
            </a:r>
            <a:r>
              <a:rPr lang="en-US" sz="2400" b="0" i="1" dirty="0"/>
              <a:t>. </a:t>
            </a:r>
            <a:r>
              <a:rPr lang="en-US" sz="2400" b="0" dirty="0"/>
              <a:t>(</a:t>
            </a:r>
            <a:r>
              <a:rPr lang="en-US" sz="2400" dirty="0">
                <a:solidFill>
                  <a:schemeClr val="tx2"/>
                </a:solidFill>
              </a:rPr>
              <a:t>Romans </a:t>
            </a:r>
            <a:r>
              <a:rPr lang="en-US" sz="2400" dirty="0" smtClean="0">
                <a:solidFill>
                  <a:schemeClr val="tx2"/>
                </a:solidFill>
              </a:rPr>
              <a:t>8:29-30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967524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Teaches Predestination!</a:t>
            </a:r>
            <a:endParaRPr lang="en-US" dirty="0"/>
          </a:p>
        </p:txBody>
      </p:sp>
      <p:sp>
        <p:nvSpPr>
          <p:cNvPr id="3" name="Content Placeholder 2"/>
          <p:cNvSpPr>
            <a:spLocks noGrp="1"/>
          </p:cNvSpPr>
          <p:nvPr>
            <p:ph idx="1"/>
          </p:nvPr>
        </p:nvSpPr>
        <p:spPr/>
        <p:txBody>
          <a:bodyPr>
            <a:noAutofit/>
          </a:bodyPr>
          <a:lstStyle/>
          <a:p>
            <a:pPr marL="346075" indent="-346075">
              <a:buFont typeface="+mj-lt"/>
              <a:buAutoNum type="arabicPeriod" startAt="5"/>
            </a:pPr>
            <a:r>
              <a:rPr lang="en-US" sz="2400" b="0" dirty="0" smtClean="0"/>
              <a:t>“</a:t>
            </a:r>
            <a:r>
              <a:rPr lang="en-US" sz="2400" b="0" dirty="0"/>
              <a:t>The Bible </a:t>
            </a:r>
            <a:r>
              <a:rPr lang="en-US" sz="2400" i="1" dirty="0"/>
              <a:t>clearly</a:t>
            </a:r>
            <a:r>
              <a:rPr lang="en-US" sz="2400" b="0" dirty="0"/>
              <a:t> teaches that God predestined us, </a:t>
            </a:r>
            <a:r>
              <a:rPr lang="en-US" sz="2400" i="1" dirty="0" smtClean="0"/>
              <a:t>then</a:t>
            </a:r>
            <a:r>
              <a:rPr lang="en-US" sz="2400" b="0" dirty="0" smtClean="0"/>
              <a:t> </a:t>
            </a:r>
            <a:r>
              <a:rPr lang="en-US" sz="2400" b="0" dirty="0"/>
              <a:t>called us, and </a:t>
            </a:r>
            <a:r>
              <a:rPr lang="en-US" sz="2400" i="1" dirty="0"/>
              <a:t>then</a:t>
            </a:r>
            <a:r>
              <a:rPr lang="en-US" sz="2400" b="0" dirty="0"/>
              <a:t> justified us (</a:t>
            </a:r>
            <a:r>
              <a:rPr lang="en-US" sz="2400" dirty="0">
                <a:solidFill>
                  <a:schemeClr val="tx2"/>
                </a:solidFill>
              </a:rPr>
              <a:t>Romans 8:29-30</a:t>
            </a:r>
            <a:r>
              <a:rPr lang="en-US" sz="2400" b="0" dirty="0"/>
              <a:t>).  </a:t>
            </a:r>
            <a:r>
              <a:rPr lang="en-US" sz="2400" b="0" dirty="0" smtClean="0"/>
              <a:t>Therefore, we </a:t>
            </a:r>
            <a:r>
              <a:rPr lang="en-US" sz="2400" b="0" dirty="0"/>
              <a:t>were predestined </a:t>
            </a:r>
            <a:r>
              <a:rPr lang="en-US" sz="2400" i="1" dirty="0"/>
              <a:t>before</a:t>
            </a:r>
            <a:r>
              <a:rPr lang="en-US" sz="2400" b="0" dirty="0"/>
              <a:t> being saved based on </a:t>
            </a:r>
            <a:r>
              <a:rPr lang="en-US" sz="2400" i="1" dirty="0"/>
              <a:t>His good pleasure </a:t>
            </a:r>
            <a:r>
              <a:rPr lang="en-US" sz="2400" b="0" dirty="0"/>
              <a:t>– not our own (</a:t>
            </a:r>
            <a:r>
              <a:rPr lang="en-US" sz="2400" dirty="0">
                <a:solidFill>
                  <a:schemeClr val="tx2"/>
                </a:solidFill>
              </a:rPr>
              <a:t>Ephesians 1:3-11</a:t>
            </a:r>
            <a:r>
              <a:rPr lang="en-US" sz="2400" b="0" dirty="0" smtClean="0"/>
              <a:t>)!”</a:t>
            </a:r>
          </a:p>
          <a:p>
            <a:pPr marL="346075" indent="-346075">
              <a:buFont typeface="Arial" pitchFamily="34" charset="0"/>
              <a:buChar char="•"/>
            </a:pPr>
            <a:r>
              <a:rPr lang="en-US" sz="2400" b="0" dirty="0" smtClean="0"/>
              <a:t>Predestination and election </a:t>
            </a:r>
            <a:r>
              <a:rPr lang="en-US" sz="2400" i="1" dirty="0" smtClean="0"/>
              <a:t>are</a:t>
            </a:r>
            <a:r>
              <a:rPr lang="en-US" sz="2400" b="0" dirty="0" smtClean="0"/>
              <a:t> Bible terms.  Meaning?</a:t>
            </a:r>
          </a:p>
          <a:p>
            <a:pPr marL="346075" indent="-346075">
              <a:buFont typeface="Arial" pitchFamily="34" charset="0"/>
              <a:buChar char="•"/>
            </a:pPr>
            <a:r>
              <a:rPr lang="en-US" sz="2400" dirty="0">
                <a:solidFill>
                  <a:schemeClr val="tx2"/>
                </a:solidFill>
              </a:rPr>
              <a:t>Precedence</a:t>
            </a:r>
            <a:r>
              <a:rPr lang="en-US" sz="2400" b="0" dirty="0">
                <a:solidFill>
                  <a:schemeClr val="tx2"/>
                </a:solidFill>
              </a:rPr>
              <a:t> </a:t>
            </a:r>
            <a:r>
              <a:rPr lang="en-US" sz="2400" b="0" dirty="0"/>
              <a:t>– Foreordination or </a:t>
            </a:r>
            <a:r>
              <a:rPr lang="en-US" sz="2400" i="1" u="sng" dirty="0"/>
              <a:t>Foreknowledge</a:t>
            </a:r>
            <a:r>
              <a:rPr lang="en-US" sz="2400" b="0" dirty="0"/>
              <a:t>?</a:t>
            </a:r>
          </a:p>
          <a:p>
            <a:pPr marL="346075" indent="-346075">
              <a:buFont typeface="Arial" pitchFamily="34" charset="0"/>
              <a:buChar char="•"/>
            </a:pPr>
            <a:r>
              <a:rPr lang="en-US" sz="2400" dirty="0" smtClean="0">
                <a:solidFill>
                  <a:schemeClr val="tx2"/>
                </a:solidFill>
              </a:rPr>
              <a:t>Basis</a:t>
            </a:r>
            <a:r>
              <a:rPr lang="en-US" sz="2400" b="0" dirty="0" smtClean="0">
                <a:solidFill>
                  <a:schemeClr val="tx2"/>
                </a:solidFill>
              </a:rPr>
              <a:t> </a:t>
            </a:r>
            <a:r>
              <a:rPr lang="en-US" sz="2400" b="0" dirty="0" smtClean="0"/>
              <a:t>– Unconditional or Conditional?</a:t>
            </a:r>
          </a:p>
          <a:p>
            <a:pPr marL="803275" lvl="1" indent="-346075"/>
            <a:r>
              <a:rPr lang="en-US" sz="2400" b="0" dirty="0" smtClean="0"/>
              <a:t>Individual or Corporate?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32060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or Corporate?</a:t>
            </a:r>
            <a:endParaRPr lang="en-US" dirty="0"/>
          </a:p>
        </p:txBody>
      </p:sp>
      <p:sp>
        <p:nvSpPr>
          <p:cNvPr id="3" name="Content Placeholder 2"/>
          <p:cNvSpPr>
            <a:spLocks noGrp="1"/>
          </p:cNvSpPr>
          <p:nvPr>
            <p:ph idx="1"/>
          </p:nvPr>
        </p:nvSpPr>
        <p:spPr/>
        <p:txBody>
          <a:bodyPr>
            <a:normAutofit lnSpcReduction="10000"/>
          </a:bodyPr>
          <a:lstStyle/>
          <a:p>
            <a:r>
              <a:rPr lang="en-US" b="0" i="1" dirty="0"/>
              <a:t>Blessed be the God and Father of our Lord Jesus Christ, who has blessed us with every spiritual blessing in the heavenly places </a:t>
            </a:r>
            <a:r>
              <a:rPr lang="en-US" i="1" u="sng" dirty="0">
                <a:solidFill>
                  <a:schemeClr val="tx2"/>
                </a:solidFill>
              </a:rPr>
              <a:t>in Christ</a:t>
            </a:r>
            <a:r>
              <a:rPr lang="en-US" b="0" i="1" dirty="0"/>
              <a:t>, just </a:t>
            </a:r>
            <a:r>
              <a:rPr lang="en-US" i="1" dirty="0"/>
              <a:t>as </a:t>
            </a:r>
            <a:r>
              <a:rPr lang="en-US" i="1" u="sng" dirty="0"/>
              <a:t>He chose us </a:t>
            </a:r>
            <a:r>
              <a:rPr lang="en-US" i="1" u="sng" dirty="0">
                <a:solidFill>
                  <a:schemeClr val="tx2"/>
                </a:solidFill>
              </a:rPr>
              <a:t>in Him</a:t>
            </a:r>
            <a:r>
              <a:rPr lang="en-US" i="1" dirty="0">
                <a:solidFill>
                  <a:schemeClr val="tx2"/>
                </a:solidFill>
              </a:rPr>
              <a:t> </a:t>
            </a:r>
            <a:r>
              <a:rPr lang="en-US" i="1" dirty="0"/>
              <a:t>before the foundation of the world</a:t>
            </a:r>
            <a:r>
              <a:rPr lang="en-US" b="0" i="1" dirty="0"/>
              <a:t>, that we should be holy and without blame before Him in love, </a:t>
            </a:r>
            <a:r>
              <a:rPr lang="en-US" i="1" dirty="0"/>
              <a:t>having </a:t>
            </a:r>
            <a:r>
              <a:rPr lang="en-US" i="1" u="sng" dirty="0"/>
              <a:t>predestined</a:t>
            </a:r>
            <a:r>
              <a:rPr lang="en-US" i="1" dirty="0"/>
              <a:t> us to adoption as sons </a:t>
            </a:r>
            <a:r>
              <a:rPr lang="en-US" i="1" u="sng" dirty="0">
                <a:solidFill>
                  <a:schemeClr val="tx2"/>
                </a:solidFill>
              </a:rPr>
              <a:t>by Jesus Christ</a:t>
            </a:r>
            <a:r>
              <a:rPr lang="en-US" i="1" dirty="0">
                <a:solidFill>
                  <a:schemeClr val="tx2"/>
                </a:solidFill>
              </a:rPr>
              <a:t> </a:t>
            </a:r>
            <a:r>
              <a:rPr lang="en-US" i="1" dirty="0"/>
              <a:t>to Himself, according to the good pleasure of His will</a:t>
            </a:r>
            <a:r>
              <a:rPr lang="en-US" b="0" i="1" dirty="0"/>
              <a:t>, to the praise of the glory of His grace … </a:t>
            </a:r>
            <a:r>
              <a:rPr lang="en-US" i="1" u="sng" dirty="0">
                <a:solidFill>
                  <a:schemeClr val="tx2"/>
                </a:solidFill>
              </a:rPr>
              <a:t>In Him</a:t>
            </a:r>
            <a:r>
              <a:rPr lang="en-US" i="1" dirty="0">
                <a:solidFill>
                  <a:schemeClr val="tx2"/>
                </a:solidFill>
              </a:rPr>
              <a:t> </a:t>
            </a:r>
            <a:r>
              <a:rPr lang="en-US" i="1" dirty="0"/>
              <a:t>we have redemption </a:t>
            </a:r>
            <a:r>
              <a:rPr lang="en-US" b="0" i="1" dirty="0"/>
              <a:t>through His blood, the forgiveness of sins, … having made known to us the mystery of His will, according to His good pleasure which He purposed in Himself, that in the dispensation of the fullness of the times He might </a:t>
            </a:r>
            <a:r>
              <a:rPr lang="en-US" i="1" dirty="0"/>
              <a:t>gather together in one all things </a:t>
            </a:r>
            <a:r>
              <a:rPr lang="en-US" i="1" u="sng" dirty="0">
                <a:solidFill>
                  <a:schemeClr val="tx2"/>
                </a:solidFill>
              </a:rPr>
              <a:t>in Christ</a:t>
            </a:r>
            <a:r>
              <a:rPr lang="en-US" b="0" i="1" dirty="0"/>
              <a:t>, both which are in heaven and which are on earth </a:t>
            </a:r>
            <a:r>
              <a:rPr lang="en-US" i="1" dirty="0"/>
              <a:t>-- </a:t>
            </a:r>
            <a:r>
              <a:rPr lang="en-US" i="1" u="sng" dirty="0">
                <a:solidFill>
                  <a:schemeClr val="tx2"/>
                </a:solidFill>
              </a:rPr>
              <a:t>in Him</a:t>
            </a:r>
            <a:r>
              <a:rPr lang="en-US" i="1" dirty="0"/>
              <a:t>. </a:t>
            </a:r>
            <a:r>
              <a:rPr lang="en-US" i="1" u="sng" dirty="0">
                <a:solidFill>
                  <a:schemeClr val="tx2"/>
                </a:solidFill>
              </a:rPr>
              <a:t>In Him</a:t>
            </a:r>
            <a:r>
              <a:rPr lang="en-US" i="1" dirty="0">
                <a:solidFill>
                  <a:schemeClr val="tx2"/>
                </a:solidFill>
              </a:rPr>
              <a:t> </a:t>
            </a:r>
            <a:r>
              <a:rPr lang="en-US" i="1" dirty="0"/>
              <a:t>also we have obtained an inheritance, being predestined according to the purpose of Him </a:t>
            </a:r>
            <a:r>
              <a:rPr lang="en-US" b="0" i="1" dirty="0"/>
              <a:t>who works all things according to the counsel of His will,</a:t>
            </a:r>
            <a:r>
              <a:rPr lang="en-US" b="0" dirty="0"/>
              <a:t> (</a:t>
            </a:r>
            <a:r>
              <a:rPr lang="en-US" dirty="0">
                <a:solidFill>
                  <a:schemeClr val="tx2"/>
                </a:solidFill>
              </a:rPr>
              <a:t>Ephesians 1:3-11</a:t>
            </a:r>
            <a:r>
              <a:rPr lang="en-US" b="0" dirty="0" smtClean="0"/>
              <a:t>) …  But how does someone get </a:t>
            </a:r>
            <a:r>
              <a:rPr lang="en-US" b="0" i="1" dirty="0" smtClean="0"/>
              <a:t>“</a:t>
            </a:r>
            <a:r>
              <a:rPr lang="en-US" i="1" dirty="0" smtClean="0">
                <a:solidFill>
                  <a:schemeClr val="tx2"/>
                </a:solidFill>
              </a:rPr>
              <a:t>in Christ</a:t>
            </a:r>
            <a:r>
              <a:rPr lang="en-US" b="0" i="1" dirty="0" smtClean="0"/>
              <a:t>”</a:t>
            </a:r>
            <a:r>
              <a:rPr lang="en-US" b="0" dirty="0" smtClean="0"/>
              <a:t>? …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47600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Teaches Predestination!</a:t>
            </a:r>
            <a:endParaRPr lang="en-US" dirty="0"/>
          </a:p>
        </p:txBody>
      </p:sp>
      <p:sp>
        <p:nvSpPr>
          <p:cNvPr id="3" name="Content Placeholder 2"/>
          <p:cNvSpPr>
            <a:spLocks noGrp="1"/>
          </p:cNvSpPr>
          <p:nvPr>
            <p:ph idx="1"/>
          </p:nvPr>
        </p:nvSpPr>
        <p:spPr/>
        <p:txBody>
          <a:bodyPr>
            <a:noAutofit/>
          </a:bodyPr>
          <a:lstStyle/>
          <a:p>
            <a:pPr marL="346075" indent="-346075">
              <a:buFont typeface="+mj-lt"/>
              <a:buAutoNum type="arabicPeriod" startAt="5"/>
            </a:pPr>
            <a:r>
              <a:rPr lang="en-US" sz="2400" b="0" dirty="0" smtClean="0"/>
              <a:t>“</a:t>
            </a:r>
            <a:r>
              <a:rPr lang="en-US" sz="2400" b="0" dirty="0"/>
              <a:t>The Bible </a:t>
            </a:r>
            <a:r>
              <a:rPr lang="en-US" sz="2400" i="1" dirty="0"/>
              <a:t>clearly</a:t>
            </a:r>
            <a:r>
              <a:rPr lang="en-US" sz="2400" b="0" dirty="0"/>
              <a:t> teaches that God predestined us, </a:t>
            </a:r>
            <a:r>
              <a:rPr lang="en-US" sz="2400" i="1" dirty="0" smtClean="0"/>
              <a:t>then</a:t>
            </a:r>
            <a:r>
              <a:rPr lang="en-US" sz="2400" b="0" dirty="0" smtClean="0"/>
              <a:t> </a:t>
            </a:r>
            <a:r>
              <a:rPr lang="en-US" sz="2400" b="0" dirty="0"/>
              <a:t>called us, and </a:t>
            </a:r>
            <a:r>
              <a:rPr lang="en-US" sz="2400" i="1" dirty="0"/>
              <a:t>then</a:t>
            </a:r>
            <a:r>
              <a:rPr lang="en-US" sz="2400" b="0" dirty="0"/>
              <a:t> justified us (</a:t>
            </a:r>
            <a:r>
              <a:rPr lang="en-US" sz="2400" dirty="0">
                <a:solidFill>
                  <a:schemeClr val="tx2"/>
                </a:solidFill>
              </a:rPr>
              <a:t>Romans 8:29-30</a:t>
            </a:r>
            <a:r>
              <a:rPr lang="en-US" sz="2400" b="0" dirty="0"/>
              <a:t>).  </a:t>
            </a:r>
            <a:r>
              <a:rPr lang="en-US" sz="2400" b="0" dirty="0" smtClean="0"/>
              <a:t>Therefore, we </a:t>
            </a:r>
            <a:r>
              <a:rPr lang="en-US" sz="2400" b="0" dirty="0"/>
              <a:t>were predestined </a:t>
            </a:r>
            <a:r>
              <a:rPr lang="en-US" sz="2400" i="1" dirty="0"/>
              <a:t>before</a:t>
            </a:r>
            <a:r>
              <a:rPr lang="en-US" sz="2400" b="0" dirty="0"/>
              <a:t> being saved based on </a:t>
            </a:r>
            <a:r>
              <a:rPr lang="en-US" sz="2400" i="1" dirty="0"/>
              <a:t>His good pleasure </a:t>
            </a:r>
            <a:r>
              <a:rPr lang="en-US" sz="2400" b="0" dirty="0"/>
              <a:t>– not our own (</a:t>
            </a:r>
            <a:r>
              <a:rPr lang="en-US" sz="2400" dirty="0">
                <a:solidFill>
                  <a:schemeClr val="tx2"/>
                </a:solidFill>
              </a:rPr>
              <a:t>Ephesians 1:3-11</a:t>
            </a:r>
            <a:r>
              <a:rPr lang="en-US" sz="2400" b="0" dirty="0" smtClean="0"/>
              <a:t>)!”</a:t>
            </a:r>
          </a:p>
          <a:p>
            <a:pPr marL="346075" indent="-346075">
              <a:buFont typeface="Arial" pitchFamily="34" charset="0"/>
              <a:buChar char="•"/>
            </a:pPr>
            <a:r>
              <a:rPr lang="en-US" sz="2400" b="0" dirty="0" smtClean="0"/>
              <a:t>Predestination and election </a:t>
            </a:r>
            <a:r>
              <a:rPr lang="en-US" sz="2400" i="1" dirty="0" smtClean="0"/>
              <a:t>are</a:t>
            </a:r>
            <a:r>
              <a:rPr lang="en-US" sz="2400" b="0" dirty="0" smtClean="0"/>
              <a:t> Bible terms.  Meaning?</a:t>
            </a:r>
          </a:p>
          <a:p>
            <a:pPr marL="346075" indent="-346075">
              <a:buFont typeface="Arial" pitchFamily="34" charset="0"/>
              <a:buChar char="•"/>
            </a:pPr>
            <a:r>
              <a:rPr lang="en-US" sz="2400" dirty="0">
                <a:solidFill>
                  <a:schemeClr val="tx2"/>
                </a:solidFill>
              </a:rPr>
              <a:t>Precedence</a:t>
            </a:r>
            <a:r>
              <a:rPr lang="en-US" sz="2400" b="0" dirty="0">
                <a:solidFill>
                  <a:schemeClr val="tx2"/>
                </a:solidFill>
              </a:rPr>
              <a:t> </a:t>
            </a:r>
            <a:r>
              <a:rPr lang="en-US" sz="2400" b="0" dirty="0"/>
              <a:t>– Foreordination or </a:t>
            </a:r>
            <a:r>
              <a:rPr lang="en-US" sz="2400" i="1" u="sng" dirty="0"/>
              <a:t>Foreknowledge</a:t>
            </a:r>
            <a:r>
              <a:rPr lang="en-US" sz="2400" b="0" dirty="0"/>
              <a:t>?</a:t>
            </a:r>
          </a:p>
          <a:p>
            <a:pPr marL="346075" indent="-346075">
              <a:buFont typeface="Arial" pitchFamily="34" charset="0"/>
              <a:buChar char="•"/>
            </a:pPr>
            <a:r>
              <a:rPr lang="en-US" sz="2400" dirty="0" smtClean="0">
                <a:solidFill>
                  <a:schemeClr val="tx2"/>
                </a:solidFill>
              </a:rPr>
              <a:t>Basis</a:t>
            </a:r>
            <a:r>
              <a:rPr lang="en-US" sz="2400" b="0" dirty="0" smtClean="0">
                <a:solidFill>
                  <a:schemeClr val="tx2"/>
                </a:solidFill>
              </a:rPr>
              <a:t> </a:t>
            </a:r>
            <a:r>
              <a:rPr lang="en-US" sz="2400" b="0" dirty="0" smtClean="0"/>
              <a:t>– Unconditional or Conditional?</a:t>
            </a:r>
          </a:p>
          <a:p>
            <a:pPr marL="803275" lvl="1" indent="-346075"/>
            <a:r>
              <a:rPr lang="en-US" sz="2400" b="0" dirty="0" smtClean="0"/>
              <a:t>Individual or </a:t>
            </a:r>
            <a:r>
              <a:rPr lang="en-US" sz="2400" b="1" i="1" u="sng" dirty="0" smtClean="0"/>
              <a:t>Corporate</a:t>
            </a:r>
            <a:r>
              <a:rPr lang="en-US" sz="2400" b="0" dirty="0" smtClean="0"/>
              <a:t>?  </a:t>
            </a:r>
            <a:r>
              <a:rPr lang="en-US" sz="2400" b="1" dirty="0" smtClean="0">
                <a:solidFill>
                  <a:schemeClr val="tx2"/>
                </a:solidFill>
              </a:rPr>
              <a:t>Ephesians 1:3-11</a:t>
            </a:r>
          </a:p>
          <a:p>
            <a:pPr marL="803275" lvl="1" indent="-346075"/>
            <a:r>
              <a:rPr lang="en-US" sz="2400" dirty="0" smtClean="0"/>
              <a:t>Arbitrary or Characteristic?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68806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Arbitrary or Characteristic?</a:t>
            </a:r>
            <a:endParaRPr lang="en-US" dirty="0"/>
          </a:p>
        </p:txBody>
      </p:sp>
      <p:sp>
        <p:nvSpPr>
          <p:cNvPr id="3" name="Content Placeholder 2"/>
          <p:cNvSpPr>
            <a:spLocks noGrp="1"/>
          </p:cNvSpPr>
          <p:nvPr>
            <p:ph idx="1"/>
          </p:nvPr>
        </p:nvSpPr>
        <p:spPr/>
        <p:txBody>
          <a:bodyPr>
            <a:normAutofit/>
          </a:bodyPr>
          <a:lstStyle/>
          <a:p>
            <a:r>
              <a:rPr lang="en-US" sz="2400" b="0" i="1" dirty="0"/>
              <a:t>But He gives more grace. Therefore He says: </a:t>
            </a:r>
            <a:r>
              <a:rPr lang="en-US" sz="2400" b="0" i="1" dirty="0" smtClean="0"/>
              <a:t>“</a:t>
            </a:r>
            <a:r>
              <a:rPr lang="en-US" sz="2400" i="1" dirty="0" smtClean="0"/>
              <a:t>God </a:t>
            </a:r>
            <a:r>
              <a:rPr lang="en-US" sz="2400" i="1" u="sng" dirty="0"/>
              <a:t>resists</a:t>
            </a:r>
            <a:r>
              <a:rPr lang="en-US" sz="2400" i="1" dirty="0"/>
              <a:t> the </a:t>
            </a:r>
            <a:r>
              <a:rPr lang="en-US" sz="2400" i="1" u="sng" dirty="0"/>
              <a:t>proud</a:t>
            </a:r>
            <a:r>
              <a:rPr lang="en-US" sz="2400" i="1" dirty="0"/>
              <a:t>, But gives </a:t>
            </a:r>
            <a:r>
              <a:rPr lang="en-US" sz="2400" i="1" u="sng" dirty="0"/>
              <a:t>grace</a:t>
            </a:r>
            <a:r>
              <a:rPr lang="en-US" sz="2400" i="1" dirty="0"/>
              <a:t> to the </a:t>
            </a:r>
            <a:r>
              <a:rPr lang="en-US" sz="2400" i="1" u="sng" dirty="0"/>
              <a:t>humble</a:t>
            </a:r>
            <a:r>
              <a:rPr lang="en-US" sz="2400" b="0" i="1" dirty="0" smtClean="0"/>
              <a:t>.”  </a:t>
            </a:r>
            <a:r>
              <a:rPr lang="en-US" sz="2400" i="1" dirty="0" smtClean="0"/>
              <a:t>Therefore </a:t>
            </a:r>
            <a:r>
              <a:rPr lang="en-US" sz="2400" i="1" u="sng" dirty="0"/>
              <a:t>submit to God</a:t>
            </a:r>
            <a:r>
              <a:rPr lang="en-US" sz="2400" b="0" i="1" dirty="0"/>
              <a:t>. Resist the devil and he will flee from you</a:t>
            </a:r>
            <a:r>
              <a:rPr lang="en-US" sz="2400" b="0" i="1" dirty="0" smtClean="0"/>
              <a:t>. </a:t>
            </a:r>
            <a:r>
              <a:rPr lang="en-US" sz="2400" i="1" dirty="0" smtClean="0"/>
              <a:t>Draw </a:t>
            </a:r>
            <a:r>
              <a:rPr lang="en-US" sz="2400" i="1" dirty="0"/>
              <a:t>near to God and He </a:t>
            </a:r>
            <a:r>
              <a:rPr lang="en-US" sz="2400" i="1" u="sng" dirty="0"/>
              <a:t>will draw</a:t>
            </a:r>
            <a:r>
              <a:rPr lang="en-US" sz="2400" i="1" dirty="0"/>
              <a:t> near to you</a:t>
            </a:r>
            <a:r>
              <a:rPr lang="en-US" sz="2400" b="0" i="1" dirty="0"/>
              <a:t>. Cleanse your hands, you sinners; and purify your hearts, you double-minded. </a:t>
            </a:r>
            <a:r>
              <a:rPr lang="en-US" sz="2400" b="0" dirty="0"/>
              <a:t>(</a:t>
            </a:r>
            <a:r>
              <a:rPr lang="en-US" sz="2400" dirty="0">
                <a:solidFill>
                  <a:schemeClr val="tx2"/>
                </a:solidFill>
              </a:rPr>
              <a:t>James </a:t>
            </a:r>
            <a:r>
              <a:rPr lang="en-US" sz="2400" dirty="0" smtClean="0">
                <a:solidFill>
                  <a:schemeClr val="tx2"/>
                </a:solidFill>
              </a:rPr>
              <a:t>4:6-8</a:t>
            </a:r>
            <a:r>
              <a:rPr lang="en-US" sz="2400" b="0" dirty="0" smtClean="0"/>
              <a:t>)</a:t>
            </a:r>
          </a:p>
          <a:p>
            <a:pPr marL="342900" indent="-342900">
              <a:buFont typeface="Arial" pitchFamily="34" charset="0"/>
              <a:buChar char="•"/>
            </a:pPr>
            <a:r>
              <a:rPr lang="en-US" sz="2400" b="0" dirty="0" smtClean="0"/>
              <a:t>God treats differently the proud and humble.</a:t>
            </a:r>
          </a:p>
          <a:p>
            <a:pPr marL="342900" indent="-342900">
              <a:buFont typeface="Arial" pitchFamily="34" charset="0"/>
              <a:buChar char="•"/>
            </a:pPr>
            <a:r>
              <a:rPr lang="en-US" sz="2400" b="0" dirty="0" smtClean="0"/>
              <a:t>His drawing to us depends on us drawing to Him!</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48899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t>Calvinism</a:t>
            </a:r>
            <a:endParaRPr lang="en-US" sz="9600" i="1" dirty="0"/>
          </a:p>
        </p:txBody>
      </p:sp>
      <p:sp>
        <p:nvSpPr>
          <p:cNvPr id="3" name="Text Placeholder 2"/>
          <p:cNvSpPr>
            <a:spLocks noGrp="1"/>
          </p:cNvSpPr>
          <p:nvPr>
            <p:ph type="body" idx="1"/>
          </p:nvPr>
        </p:nvSpPr>
        <p:spPr/>
        <p:txBody>
          <a:bodyPr>
            <a:normAutofit/>
          </a:bodyPr>
          <a:lstStyle/>
          <a:p>
            <a:r>
              <a:rPr lang="en-US" sz="3600" dirty="0" smtClean="0"/>
              <a:t>Section #3</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53353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Predestination?</a:t>
            </a:r>
            <a:endParaRPr lang="en-US" dirty="0"/>
          </a:p>
        </p:txBody>
      </p:sp>
      <p:sp>
        <p:nvSpPr>
          <p:cNvPr id="3" name="Content Placeholder 2"/>
          <p:cNvSpPr>
            <a:spLocks noGrp="1"/>
          </p:cNvSpPr>
          <p:nvPr>
            <p:ph idx="1"/>
          </p:nvPr>
        </p:nvSpPr>
        <p:spPr/>
        <p:txBody>
          <a:bodyPr>
            <a:noAutofit/>
          </a:bodyPr>
          <a:lstStyle/>
          <a:p>
            <a:pPr marL="346075" indent="-346075">
              <a:buFont typeface="+mj-lt"/>
              <a:buAutoNum type="arabicPeriod" startAt="5"/>
            </a:pPr>
            <a:r>
              <a:rPr lang="en-US" sz="2400" b="0" dirty="0" smtClean="0"/>
              <a:t>“</a:t>
            </a:r>
            <a:r>
              <a:rPr lang="en-US" sz="2400" b="0" dirty="0"/>
              <a:t>The Bible </a:t>
            </a:r>
            <a:r>
              <a:rPr lang="en-US" sz="2400" i="1" dirty="0"/>
              <a:t>clearly</a:t>
            </a:r>
            <a:r>
              <a:rPr lang="en-US" sz="2400" b="0" dirty="0"/>
              <a:t> teaches that God predestined us, </a:t>
            </a:r>
            <a:r>
              <a:rPr lang="en-US" sz="2400" i="1" dirty="0" smtClean="0"/>
              <a:t>then</a:t>
            </a:r>
            <a:r>
              <a:rPr lang="en-US" sz="2400" b="0" dirty="0" smtClean="0"/>
              <a:t> </a:t>
            </a:r>
            <a:r>
              <a:rPr lang="en-US" sz="2400" b="0" dirty="0"/>
              <a:t>called us, and </a:t>
            </a:r>
            <a:r>
              <a:rPr lang="en-US" sz="2400" i="1" dirty="0"/>
              <a:t>then</a:t>
            </a:r>
            <a:r>
              <a:rPr lang="en-US" sz="2400" b="0" dirty="0"/>
              <a:t> justified us (</a:t>
            </a:r>
            <a:r>
              <a:rPr lang="en-US" sz="2400" dirty="0">
                <a:solidFill>
                  <a:schemeClr val="tx2"/>
                </a:solidFill>
              </a:rPr>
              <a:t>Romans 8:29-30</a:t>
            </a:r>
            <a:r>
              <a:rPr lang="en-US" sz="2400" b="0" dirty="0"/>
              <a:t>).  </a:t>
            </a:r>
            <a:r>
              <a:rPr lang="en-US" sz="2400" b="0" dirty="0" smtClean="0"/>
              <a:t>Therefore, we </a:t>
            </a:r>
            <a:r>
              <a:rPr lang="en-US" sz="2400" b="0" dirty="0"/>
              <a:t>were predestined </a:t>
            </a:r>
            <a:r>
              <a:rPr lang="en-US" sz="2400" i="1" dirty="0"/>
              <a:t>before</a:t>
            </a:r>
            <a:r>
              <a:rPr lang="en-US" sz="2400" b="0" dirty="0"/>
              <a:t> being saved based on </a:t>
            </a:r>
            <a:r>
              <a:rPr lang="en-US" sz="2400" i="1" dirty="0"/>
              <a:t>His good pleasure </a:t>
            </a:r>
            <a:r>
              <a:rPr lang="en-US" sz="2400" b="0" dirty="0"/>
              <a:t>– not our own (</a:t>
            </a:r>
            <a:r>
              <a:rPr lang="en-US" sz="2400" dirty="0">
                <a:solidFill>
                  <a:schemeClr val="tx2"/>
                </a:solidFill>
              </a:rPr>
              <a:t>Ephesians 1:3-11</a:t>
            </a:r>
            <a:r>
              <a:rPr lang="en-US" sz="2400" b="0" dirty="0" smtClean="0"/>
              <a:t>)!”</a:t>
            </a:r>
          </a:p>
          <a:p>
            <a:pPr marL="346075" indent="-346075">
              <a:buFont typeface="Arial" pitchFamily="34" charset="0"/>
              <a:buChar char="•"/>
            </a:pPr>
            <a:r>
              <a:rPr lang="en-US" sz="2400" b="0" dirty="0" smtClean="0"/>
              <a:t>Predestination and election </a:t>
            </a:r>
            <a:r>
              <a:rPr lang="en-US" sz="2400" i="1" dirty="0" smtClean="0"/>
              <a:t>are</a:t>
            </a:r>
            <a:r>
              <a:rPr lang="en-US" sz="2400" b="0" dirty="0" smtClean="0"/>
              <a:t> Bible terms.  Meaning?</a:t>
            </a:r>
          </a:p>
          <a:p>
            <a:pPr marL="346075" indent="-346075">
              <a:buFont typeface="Arial" pitchFamily="34" charset="0"/>
              <a:buChar char="•"/>
            </a:pPr>
            <a:r>
              <a:rPr lang="en-US" sz="2400" dirty="0">
                <a:solidFill>
                  <a:schemeClr val="tx2"/>
                </a:solidFill>
              </a:rPr>
              <a:t>Precedence</a:t>
            </a:r>
            <a:r>
              <a:rPr lang="en-US" sz="2400" b="0" dirty="0">
                <a:solidFill>
                  <a:schemeClr val="tx2"/>
                </a:solidFill>
              </a:rPr>
              <a:t> </a:t>
            </a:r>
            <a:r>
              <a:rPr lang="en-US" sz="2400" b="0" dirty="0"/>
              <a:t>– Foreordination or </a:t>
            </a:r>
            <a:r>
              <a:rPr lang="en-US" sz="2400" i="1" u="sng" dirty="0">
                <a:solidFill>
                  <a:schemeClr val="tx2"/>
                </a:solidFill>
              </a:rPr>
              <a:t>Foreknowledge</a:t>
            </a:r>
            <a:r>
              <a:rPr lang="en-US" sz="2400" b="0" dirty="0"/>
              <a:t>?</a:t>
            </a:r>
          </a:p>
          <a:p>
            <a:pPr marL="346075" indent="-346075">
              <a:buFont typeface="Arial" pitchFamily="34" charset="0"/>
              <a:buChar char="•"/>
            </a:pPr>
            <a:r>
              <a:rPr lang="en-US" sz="2400" dirty="0" smtClean="0">
                <a:solidFill>
                  <a:schemeClr val="tx2"/>
                </a:solidFill>
              </a:rPr>
              <a:t>Basis</a:t>
            </a:r>
            <a:r>
              <a:rPr lang="en-US" sz="2400" b="0" dirty="0" smtClean="0">
                <a:solidFill>
                  <a:schemeClr val="tx2"/>
                </a:solidFill>
              </a:rPr>
              <a:t> </a:t>
            </a:r>
            <a:r>
              <a:rPr lang="en-US" sz="2400" b="0" dirty="0" smtClean="0"/>
              <a:t>– Unconditional or </a:t>
            </a:r>
            <a:r>
              <a:rPr lang="en-US" sz="2400" i="1" u="sng" dirty="0" smtClean="0">
                <a:solidFill>
                  <a:schemeClr val="tx2"/>
                </a:solidFill>
              </a:rPr>
              <a:t>Conditional</a:t>
            </a:r>
            <a:r>
              <a:rPr lang="en-US" sz="2400" b="0" dirty="0"/>
              <a:t>?</a:t>
            </a:r>
            <a:endParaRPr lang="en-US" sz="2400" b="0" dirty="0" smtClean="0"/>
          </a:p>
          <a:p>
            <a:pPr marL="803275" lvl="1" indent="-346075"/>
            <a:r>
              <a:rPr lang="en-US" sz="2400" dirty="0" smtClean="0"/>
              <a:t>Individual or </a:t>
            </a:r>
            <a:r>
              <a:rPr lang="en-US" sz="2400" b="1" i="1" u="sng" dirty="0" smtClean="0">
                <a:solidFill>
                  <a:schemeClr val="tx2"/>
                </a:solidFill>
              </a:rPr>
              <a:t>Corporate</a:t>
            </a:r>
            <a:r>
              <a:rPr lang="en-US" sz="2400" dirty="0" smtClean="0"/>
              <a:t>?  </a:t>
            </a:r>
            <a:r>
              <a:rPr lang="en-US" sz="2400" b="1" dirty="0" smtClean="0">
                <a:solidFill>
                  <a:schemeClr val="tx2"/>
                </a:solidFill>
              </a:rPr>
              <a:t>Ephesians 1:3-11</a:t>
            </a:r>
          </a:p>
          <a:p>
            <a:pPr marL="803275" lvl="1" indent="-346075"/>
            <a:r>
              <a:rPr lang="en-US" sz="2400" dirty="0" smtClean="0"/>
              <a:t>Arbitrary or </a:t>
            </a:r>
            <a:r>
              <a:rPr lang="en-US" sz="2400" b="1" i="1" u="sng" dirty="0" smtClean="0">
                <a:solidFill>
                  <a:schemeClr val="tx2"/>
                </a:solidFill>
              </a:rPr>
              <a:t>Characteristic</a:t>
            </a:r>
            <a:r>
              <a:rPr lang="en-US" sz="2400" dirty="0" smtClean="0"/>
              <a:t>? (</a:t>
            </a:r>
            <a:r>
              <a:rPr lang="en-US" sz="2400" b="1" dirty="0" smtClean="0">
                <a:solidFill>
                  <a:schemeClr val="tx2"/>
                </a:solidFill>
              </a:rPr>
              <a:t>Jam. 4:6-8; II Th. 2:9</a:t>
            </a:r>
            <a:r>
              <a:rPr lang="en-US" sz="24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20607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Relevance of our Will?</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mj-lt"/>
              <a:buAutoNum type="arabicPeriod" startAt="6"/>
            </a:pPr>
            <a:r>
              <a:rPr lang="en-US" sz="2400" b="0" dirty="0"/>
              <a:t>“</a:t>
            </a:r>
            <a:r>
              <a:rPr lang="en-US" sz="2400" dirty="0">
                <a:solidFill>
                  <a:schemeClr val="tx2"/>
                </a:solidFill>
              </a:rPr>
              <a:t>John 1:12-13 </a:t>
            </a:r>
            <a:r>
              <a:rPr lang="en-US" sz="2400" b="0" dirty="0"/>
              <a:t>clearly states that our salvation has </a:t>
            </a:r>
            <a:r>
              <a:rPr lang="en-US" sz="2400" i="1" dirty="0"/>
              <a:t>nothing</a:t>
            </a:r>
            <a:r>
              <a:rPr lang="en-US" sz="2400" b="0" dirty="0"/>
              <a:t> to do with our will.  We are saved </a:t>
            </a:r>
            <a:r>
              <a:rPr lang="en-US" sz="2400" i="1" dirty="0"/>
              <a:t>entirely</a:t>
            </a:r>
            <a:r>
              <a:rPr lang="en-US" sz="2400" b="0" dirty="0"/>
              <a:t> by God’s will</a:t>
            </a:r>
            <a:r>
              <a:rPr lang="en-US" sz="2400" b="0" dirty="0" smtClean="0"/>
              <a:t>!”</a:t>
            </a:r>
          </a:p>
          <a:p>
            <a:pPr>
              <a:spcBef>
                <a:spcPts val="300"/>
              </a:spcBef>
              <a:spcAft>
                <a:spcPts val="300"/>
              </a:spcAft>
            </a:pPr>
            <a:r>
              <a:rPr lang="en-US" sz="2400" b="0" i="1" dirty="0" smtClean="0"/>
              <a:t>But </a:t>
            </a:r>
            <a:r>
              <a:rPr lang="en-US" sz="2400" b="0" i="1" dirty="0"/>
              <a:t>as many as received Him, to them </a:t>
            </a:r>
            <a:r>
              <a:rPr lang="en-US" sz="2400" i="1" dirty="0"/>
              <a:t>He gave the right to become children of God</a:t>
            </a:r>
            <a:r>
              <a:rPr lang="en-US" sz="2400" b="0" i="1" dirty="0"/>
              <a:t>, to those who believe in His </a:t>
            </a:r>
            <a:r>
              <a:rPr lang="en-US" sz="2400" b="0" i="1" dirty="0" smtClean="0"/>
              <a:t>name:  </a:t>
            </a:r>
            <a:r>
              <a:rPr lang="en-US" sz="2400" b="0" i="1" dirty="0"/>
              <a:t>who were born, not of blood, </a:t>
            </a:r>
            <a:r>
              <a:rPr lang="en-US" sz="2400" i="1" dirty="0"/>
              <a:t>nor of the </a:t>
            </a:r>
            <a:r>
              <a:rPr lang="en-US" sz="2400" i="1" u="sng" dirty="0"/>
              <a:t>will of the flesh</a:t>
            </a:r>
            <a:r>
              <a:rPr lang="en-US" sz="2400" i="1" dirty="0"/>
              <a:t>, nor of the </a:t>
            </a:r>
            <a:r>
              <a:rPr lang="en-US" sz="2400" i="1" u="sng" dirty="0"/>
              <a:t>will of man</a:t>
            </a:r>
            <a:r>
              <a:rPr lang="en-US" sz="2400" i="1" dirty="0"/>
              <a:t>, but of </a:t>
            </a:r>
            <a:r>
              <a:rPr lang="en-US" sz="2400" i="1" u="sng" dirty="0"/>
              <a:t>God</a:t>
            </a:r>
            <a:r>
              <a:rPr lang="en-US" sz="2400" b="0" i="1" dirty="0"/>
              <a:t>. </a:t>
            </a:r>
            <a:r>
              <a:rPr lang="en-US" sz="2400" b="0" dirty="0"/>
              <a:t>(</a:t>
            </a:r>
            <a:r>
              <a:rPr lang="en-US" sz="2400" dirty="0">
                <a:solidFill>
                  <a:schemeClr val="tx2"/>
                </a:solidFill>
              </a:rPr>
              <a:t>John </a:t>
            </a:r>
            <a:r>
              <a:rPr lang="en-US" sz="2400" dirty="0" smtClean="0">
                <a:solidFill>
                  <a:schemeClr val="tx2"/>
                </a:solidFill>
              </a:rPr>
              <a:t>1:12-13</a:t>
            </a:r>
            <a:r>
              <a:rPr lang="en-US" sz="2400" b="0" dirty="0" smtClean="0"/>
              <a:t>)</a:t>
            </a:r>
          </a:p>
          <a:p>
            <a:pPr marL="342900" indent="-342900">
              <a:spcBef>
                <a:spcPts val="300"/>
              </a:spcBef>
              <a:spcAft>
                <a:spcPts val="300"/>
              </a:spcAft>
              <a:buFont typeface="Arial" pitchFamily="34" charset="0"/>
              <a:buChar char="•"/>
            </a:pPr>
            <a:r>
              <a:rPr lang="en-US" sz="2400" b="0" dirty="0" smtClean="0"/>
              <a:t>Push figure too far?  Also pictured as “death” (</a:t>
            </a:r>
            <a:r>
              <a:rPr lang="en-US" sz="2400" dirty="0" smtClean="0">
                <a:solidFill>
                  <a:schemeClr val="tx2"/>
                </a:solidFill>
              </a:rPr>
              <a:t>Rom. 6</a:t>
            </a:r>
            <a:r>
              <a:rPr lang="en-US" sz="2400" b="0" dirty="0" smtClean="0"/>
              <a:t>).</a:t>
            </a:r>
          </a:p>
          <a:p>
            <a:pPr marL="342900" indent="-342900">
              <a:spcBef>
                <a:spcPts val="300"/>
              </a:spcBef>
              <a:spcAft>
                <a:spcPts val="300"/>
              </a:spcAft>
              <a:buFont typeface="Arial" pitchFamily="34" charset="0"/>
              <a:buChar char="•"/>
            </a:pPr>
            <a:r>
              <a:rPr lang="en-US" sz="2400" b="0" dirty="0" smtClean="0"/>
              <a:t>Right given to those who </a:t>
            </a:r>
            <a:r>
              <a:rPr lang="en-US" sz="2400" b="0" i="1" dirty="0" smtClean="0"/>
              <a:t>“received Him”</a:t>
            </a:r>
            <a:r>
              <a:rPr lang="en-US" sz="2400" b="0" dirty="0"/>
              <a:t> </a:t>
            </a:r>
            <a:r>
              <a:rPr lang="en-US" sz="2400" b="0" dirty="0" smtClean="0"/>
              <a:t>– not forced.</a:t>
            </a:r>
          </a:p>
          <a:p>
            <a:pPr marL="342900" indent="-342900">
              <a:spcBef>
                <a:spcPts val="300"/>
              </a:spcBef>
              <a:spcAft>
                <a:spcPts val="300"/>
              </a:spcAft>
              <a:buFont typeface="Arial" pitchFamily="34" charset="0"/>
              <a:buChar char="•"/>
            </a:pPr>
            <a:r>
              <a:rPr lang="en-US" sz="2400" dirty="0" smtClean="0">
                <a:solidFill>
                  <a:schemeClr val="tx2"/>
                </a:solidFill>
              </a:rPr>
              <a:t>False Dilemma </a:t>
            </a:r>
            <a:r>
              <a:rPr lang="en-US" sz="2400" b="0" dirty="0" smtClean="0"/>
              <a:t>– Why </a:t>
            </a:r>
            <a:r>
              <a:rPr lang="en-US" sz="2400" i="1" dirty="0" smtClean="0"/>
              <a:t>all</a:t>
            </a:r>
            <a:r>
              <a:rPr lang="en-US" sz="2400" b="0" dirty="0" smtClean="0"/>
              <a:t> man or </a:t>
            </a:r>
            <a:r>
              <a:rPr lang="en-US" sz="2400" i="1" dirty="0" smtClean="0"/>
              <a:t>all</a:t>
            </a:r>
            <a:r>
              <a:rPr lang="en-US" sz="2400" b="0" dirty="0" smtClean="0"/>
              <a:t> God?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53587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Not-But – Relative Comparison</a:t>
            </a:r>
            <a:endParaRPr lang="en-US" dirty="0"/>
          </a:p>
        </p:txBody>
      </p:sp>
      <p:sp>
        <p:nvSpPr>
          <p:cNvPr id="3" name="Content Placeholder 2"/>
          <p:cNvSpPr>
            <a:spLocks noGrp="1"/>
          </p:cNvSpPr>
          <p:nvPr>
            <p:ph idx="1"/>
          </p:nvPr>
        </p:nvSpPr>
        <p:spPr/>
        <p:txBody>
          <a:bodyPr>
            <a:noAutofit/>
          </a:bodyPr>
          <a:lstStyle/>
          <a:p>
            <a:pPr lvl="0" fontAlgn="base">
              <a:spcBef>
                <a:spcPts val="100"/>
              </a:spcBef>
              <a:spcAft>
                <a:spcPts val="100"/>
              </a:spcAft>
            </a:pPr>
            <a:r>
              <a:rPr lang="en-US" sz="2300" b="0" i="1" kern="0" dirty="0" smtClean="0">
                <a:solidFill>
                  <a:srgbClr val="000000"/>
                </a:solidFill>
                <a:cs typeface="Arial"/>
              </a:rPr>
              <a:t>“</a:t>
            </a:r>
            <a:r>
              <a:rPr lang="en-US" sz="2300" i="1" kern="0" dirty="0">
                <a:solidFill>
                  <a:srgbClr val="000000"/>
                </a:solidFill>
                <a:cs typeface="Arial"/>
              </a:rPr>
              <a:t>Do </a:t>
            </a:r>
            <a:r>
              <a:rPr lang="en-US" sz="2300" i="1" u="sng" kern="0" dirty="0">
                <a:solidFill>
                  <a:schemeClr val="tx2"/>
                </a:solidFill>
                <a:cs typeface="Arial"/>
              </a:rPr>
              <a:t>not</a:t>
            </a:r>
            <a:r>
              <a:rPr lang="en-US" sz="2300" i="1" kern="0" dirty="0">
                <a:solidFill>
                  <a:schemeClr val="tx2"/>
                </a:solidFill>
                <a:cs typeface="Arial"/>
              </a:rPr>
              <a:t> </a:t>
            </a:r>
            <a:r>
              <a:rPr lang="en-US" sz="2300" i="1" kern="0" dirty="0">
                <a:solidFill>
                  <a:srgbClr val="000000"/>
                </a:solidFill>
                <a:cs typeface="Arial"/>
              </a:rPr>
              <a:t>labor</a:t>
            </a:r>
            <a:r>
              <a:rPr lang="en-US" sz="2300" b="0" i="1" kern="0" dirty="0">
                <a:solidFill>
                  <a:srgbClr val="000000"/>
                </a:solidFill>
                <a:cs typeface="Arial"/>
              </a:rPr>
              <a:t> for the </a:t>
            </a:r>
            <a:r>
              <a:rPr lang="en-US" sz="2300" i="1" kern="0" dirty="0">
                <a:solidFill>
                  <a:srgbClr val="000000"/>
                </a:solidFill>
                <a:cs typeface="Arial"/>
              </a:rPr>
              <a:t>food which </a:t>
            </a:r>
            <a:r>
              <a:rPr lang="en-US" sz="2300" i="1" u="sng" kern="0" dirty="0">
                <a:solidFill>
                  <a:srgbClr val="000000"/>
                </a:solidFill>
                <a:cs typeface="Arial"/>
              </a:rPr>
              <a:t>perishes</a:t>
            </a:r>
            <a:r>
              <a:rPr lang="en-US" sz="2300" b="0" i="1" kern="0" dirty="0">
                <a:solidFill>
                  <a:srgbClr val="000000"/>
                </a:solidFill>
                <a:cs typeface="Arial"/>
              </a:rPr>
              <a:t>, </a:t>
            </a:r>
            <a:r>
              <a:rPr lang="en-US" sz="2300" i="1" u="sng" kern="0" dirty="0">
                <a:solidFill>
                  <a:schemeClr val="tx2"/>
                </a:solidFill>
                <a:cs typeface="Arial"/>
              </a:rPr>
              <a:t>but</a:t>
            </a:r>
            <a:r>
              <a:rPr lang="en-US" sz="2300" b="0" i="1" kern="0" dirty="0">
                <a:solidFill>
                  <a:schemeClr val="tx2"/>
                </a:solidFill>
                <a:cs typeface="Arial"/>
              </a:rPr>
              <a:t> </a:t>
            </a:r>
            <a:r>
              <a:rPr lang="en-US" sz="2300" b="0" i="1" kern="0" dirty="0">
                <a:solidFill>
                  <a:srgbClr val="000000"/>
                </a:solidFill>
                <a:cs typeface="Arial"/>
              </a:rPr>
              <a:t>for the </a:t>
            </a:r>
            <a:r>
              <a:rPr lang="en-US" sz="2300" i="1" kern="0" dirty="0">
                <a:solidFill>
                  <a:srgbClr val="000000"/>
                </a:solidFill>
                <a:cs typeface="Arial"/>
              </a:rPr>
              <a:t>food which </a:t>
            </a:r>
            <a:r>
              <a:rPr lang="en-US" sz="2300" i="1" u="sng" kern="0" dirty="0">
                <a:solidFill>
                  <a:srgbClr val="000000"/>
                </a:solidFill>
                <a:cs typeface="Arial"/>
              </a:rPr>
              <a:t>endures</a:t>
            </a:r>
            <a:r>
              <a:rPr lang="en-US" sz="2300" i="1" kern="0" dirty="0">
                <a:solidFill>
                  <a:srgbClr val="000000"/>
                </a:solidFill>
                <a:cs typeface="Arial"/>
              </a:rPr>
              <a:t> to everlasting life</a:t>
            </a:r>
            <a:r>
              <a:rPr lang="en-US" sz="2300" b="0" i="1" kern="0" dirty="0">
                <a:solidFill>
                  <a:srgbClr val="000000"/>
                </a:solidFill>
                <a:cs typeface="Arial"/>
              </a:rPr>
              <a:t>, which the Son of Man will give you, because God the Father has set His seal on Him.”</a:t>
            </a:r>
            <a:r>
              <a:rPr lang="en-US" sz="2300" b="0" kern="0" dirty="0">
                <a:solidFill>
                  <a:srgbClr val="000000"/>
                </a:solidFill>
                <a:cs typeface="Arial"/>
              </a:rPr>
              <a:t> (</a:t>
            </a:r>
            <a:r>
              <a:rPr lang="en-US" sz="2300" kern="0" dirty="0">
                <a:solidFill>
                  <a:schemeClr val="tx2"/>
                </a:solidFill>
                <a:cs typeface="Arial"/>
              </a:rPr>
              <a:t>John 6:27</a:t>
            </a:r>
            <a:r>
              <a:rPr lang="en-US" sz="2300" b="0" kern="0" dirty="0">
                <a:cs typeface="Arial"/>
              </a:rPr>
              <a:t>; </a:t>
            </a:r>
            <a:r>
              <a:rPr lang="en-US" sz="2300" b="0" kern="0" dirty="0" smtClean="0">
                <a:cs typeface="Arial"/>
              </a:rPr>
              <a:t>see also, </a:t>
            </a:r>
            <a:r>
              <a:rPr lang="en-US" sz="2300" kern="0" dirty="0" smtClean="0">
                <a:solidFill>
                  <a:schemeClr val="tx2"/>
                </a:solidFill>
                <a:cs typeface="Arial"/>
              </a:rPr>
              <a:t>II </a:t>
            </a:r>
            <a:r>
              <a:rPr lang="en-US" sz="2300" kern="0" dirty="0">
                <a:solidFill>
                  <a:schemeClr val="tx2"/>
                </a:solidFill>
                <a:cs typeface="Arial"/>
              </a:rPr>
              <a:t>Thessalonians 3:10</a:t>
            </a:r>
            <a:r>
              <a:rPr lang="en-US" sz="2300" b="0" kern="0" dirty="0" smtClean="0">
                <a:solidFill>
                  <a:srgbClr val="000000"/>
                </a:solidFill>
                <a:cs typeface="Arial"/>
              </a:rPr>
              <a:t>)</a:t>
            </a:r>
          </a:p>
          <a:p>
            <a:pPr lvl="0" fontAlgn="base">
              <a:spcBef>
                <a:spcPts val="100"/>
              </a:spcBef>
              <a:spcAft>
                <a:spcPts val="100"/>
              </a:spcAft>
            </a:pPr>
            <a:endParaRPr lang="en-US" sz="2300" b="0" kern="0" dirty="0">
              <a:solidFill>
                <a:srgbClr val="000000"/>
              </a:solidFill>
              <a:cs typeface="Arial"/>
            </a:endParaRPr>
          </a:p>
          <a:p>
            <a:pPr lvl="0" fontAlgn="base">
              <a:spcBef>
                <a:spcPts val="100"/>
              </a:spcBef>
              <a:spcAft>
                <a:spcPts val="100"/>
              </a:spcAft>
            </a:pPr>
            <a:r>
              <a:rPr lang="en-US" sz="2300" b="0" i="1" kern="0" dirty="0" smtClean="0">
                <a:solidFill>
                  <a:srgbClr val="000000"/>
                </a:solidFill>
                <a:cs typeface="Arial"/>
              </a:rPr>
              <a:t>Then </a:t>
            </a:r>
            <a:r>
              <a:rPr lang="en-US" sz="2300" b="0" i="1" kern="0" dirty="0">
                <a:solidFill>
                  <a:srgbClr val="000000"/>
                </a:solidFill>
                <a:cs typeface="Arial"/>
              </a:rPr>
              <a:t>Jesus cried out and said, “He who believes in Me, </a:t>
            </a:r>
            <a:r>
              <a:rPr lang="en-US" sz="2300" i="1" kern="0" dirty="0">
                <a:solidFill>
                  <a:srgbClr val="000000"/>
                </a:solidFill>
                <a:cs typeface="Arial"/>
              </a:rPr>
              <a:t>believes </a:t>
            </a:r>
            <a:r>
              <a:rPr lang="en-US" sz="2300" i="1" u="sng" kern="0" dirty="0">
                <a:solidFill>
                  <a:schemeClr val="tx2"/>
                </a:solidFill>
                <a:cs typeface="Arial"/>
              </a:rPr>
              <a:t>not</a:t>
            </a:r>
            <a:r>
              <a:rPr lang="en-US" sz="2300" i="1" kern="0" dirty="0">
                <a:solidFill>
                  <a:schemeClr val="tx2"/>
                </a:solidFill>
                <a:cs typeface="Arial"/>
              </a:rPr>
              <a:t> </a:t>
            </a:r>
            <a:r>
              <a:rPr lang="en-US" sz="2300" i="1" kern="0" dirty="0">
                <a:solidFill>
                  <a:srgbClr val="000000"/>
                </a:solidFill>
                <a:cs typeface="Arial"/>
              </a:rPr>
              <a:t>in Me </a:t>
            </a:r>
            <a:r>
              <a:rPr lang="en-US" sz="2300" i="1" u="sng" kern="0" dirty="0">
                <a:solidFill>
                  <a:schemeClr val="tx2"/>
                </a:solidFill>
                <a:cs typeface="Arial"/>
              </a:rPr>
              <a:t>but</a:t>
            </a:r>
            <a:r>
              <a:rPr lang="en-US" sz="2300" i="1" kern="0" dirty="0">
                <a:solidFill>
                  <a:schemeClr val="tx2"/>
                </a:solidFill>
                <a:cs typeface="Arial"/>
              </a:rPr>
              <a:t> </a:t>
            </a:r>
            <a:r>
              <a:rPr lang="en-US" sz="2300" i="1" kern="0" dirty="0">
                <a:solidFill>
                  <a:srgbClr val="000000"/>
                </a:solidFill>
                <a:cs typeface="Arial"/>
              </a:rPr>
              <a:t>in Him who sent Me</a:t>
            </a:r>
            <a:r>
              <a:rPr lang="en-US" sz="2300" b="0" i="1" kern="0" dirty="0">
                <a:solidFill>
                  <a:srgbClr val="000000"/>
                </a:solidFill>
                <a:cs typeface="Arial"/>
              </a:rPr>
              <a:t>.”</a:t>
            </a:r>
            <a:r>
              <a:rPr lang="en-US" sz="2300" b="0" kern="0" dirty="0">
                <a:solidFill>
                  <a:srgbClr val="000000"/>
                </a:solidFill>
                <a:cs typeface="Arial"/>
              </a:rPr>
              <a:t> (</a:t>
            </a:r>
            <a:r>
              <a:rPr lang="en-US" sz="2300" kern="0" dirty="0">
                <a:solidFill>
                  <a:schemeClr val="tx2"/>
                </a:solidFill>
                <a:cs typeface="Arial"/>
              </a:rPr>
              <a:t>John 12:44</a:t>
            </a:r>
            <a:r>
              <a:rPr lang="en-US" sz="2300" b="0" kern="0" dirty="0">
                <a:solidFill>
                  <a:srgbClr val="000000"/>
                </a:solidFill>
                <a:cs typeface="Arial"/>
              </a:rPr>
              <a:t>)</a:t>
            </a:r>
          </a:p>
          <a:p>
            <a:pPr lvl="0" fontAlgn="base">
              <a:spcBef>
                <a:spcPts val="100"/>
              </a:spcBef>
              <a:spcAft>
                <a:spcPts val="100"/>
              </a:spcAft>
            </a:pPr>
            <a:endParaRPr lang="en-US" sz="2300" b="0" kern="0" dirty="0" smtClean="0">
              <a:solidFill>
                <a:srgbClr val="000000"/>
              </a:solidFill>
              <a:cs typeface="Arial"/>
            </a:endParaRPr>
          </a:p>
          <a:p>
            <a:pPr lvl="0" fontAlgn="base">
              <a:spcBef>
                <a:spcPts val="100"/>
              </a:spcBef>
              <a:spcAft>
                <a:spcPts val="100"/>
              </a:spcAft>
            </a:pPr>
            <a:r>
              <a:rPr lang="en-US" sz="2300" b="0" i="1" kern="0" dirty="0" smtClean="0">
                <a:solidFill>
                  <a:srgbClr val="000000"/>
                </a:solidFill>
                <a:cs typeface="Arial"/>
              </a:rPr>
              <a:t>But </a:t>
            </a:r>
            <a:r>
              <a:rPr lang="en-US" sz="2300" i="1" u="sng" kern="0" dirty="0" smtClean="0">
                <a:solidFill>
                  <a:srgbClr val="000000"/>
                </a:solidFill>
                <a:cs typeface="Arial"/>
              </a:rPr>
              <a:t>as many as received Him</a:t>
            </a:r>
            <a:r>
              <a:rPr lang="en-US" sz="2300" i="1" kern="0" dirty="0" smtClean="0">
                <a:solidFill>
                  <a:srgbClr val="000000"/>
                </a:solidFill>
                <a:cs typeface="Arial"/>
              </a:rPr>
              <a:t>, to them He gave the right</a:t>
            </a:r>
            <a:r>
              <a:rPr lang="en-US" sz="2300" b="0" i="1" kern="0" dirty="0" smtClean="0">
                <a:solidFill>
                  <a:srgbClr val="000000"/>
                </a:solidFill>
                <a:cs typeface="Arial"/>
              </a:rPr>
              <a:t> to become </a:t>
            </a:r>
            <a:r>
              <a:rPr lang="en-US" sz="2300" i="1" u="sng" kern="0" dirty="0" smtClean="0">
                <a:solidFill>
                  <a:srgbClr val="000000"/>
                </a:solidFill>
                <a:cs typeface="Arial"/>
              </a:rPr>
              <a:t>children</a:t>
            </a:r>
            <a:r>
              <a:rPr lang="en-US" sz="2300" i="1" kern="0" dirty="0" smtClean="0">
                <a:solidFill>
                  <a:srgbClr val="000000"/>
                </a:solidFill>
                <a:cs typeface="Arial"/>
              </a:rPr>
              <a:t> of God</a:t>
            </a:r>
            <a:r>
              <a:rPr lang="en-US" sz="2300" b="0" i="1" kern="0" dirty="0" smtClean="0">
                <a:solidFill>
                  <a:srgbClr val="000000"/>
                </a:solidFill>
                <a:cs typeface="Arial"/>
              </a:rPr>
              <a:t>, to </a:t>
            </a:r>
            <a:r>
              <a:rPr lang="en-US" sz="2300" i="1" kern="0" dirty="0" smtClean="0">
                <a:solidFill>
                  <a:srgbClr val="000000"/>
                </a:solidFill>
                <a:cs typeface="Arial"/>
              </a:rPr>
              <a:t>those who believe </a:t>
            </a:r>
            <a:r>
              <a:rPr lang="en-US" sz="2300" b="0" i="1" kern="0" dirty="0" smtClean="0">
                <a:solidFill>
                  <a:srgbClr val="000000"/>
                </a:solidFill>
                <a:cs typeface="Arial"/>
              </a:rPr>
              <a:t>in His name: who </a:t>
            </a:r>
            <a:r>
              <a:rPr lang="en-US" sz="2300" i="1" kern="0" dirty="0" smtClean="0">
                <a:solidFill>
                  <a:srgbClr val="000000"/>
                </a:solidFill>
                <a:cs typeface="Arial"/>
              </a:rPr>
              <a:t>were </a:t>
            </a:r>
            <a:r>
              <a:rPr lang="en-US" sz="2300" i="1" u="sng" kern="0" dirty="0" smtClean="0">
                <a:solidFill>
                  <a:srgbClr val="000000"/>
                </a:solidFill>
                <a:cs typeface="Arial"/>
              </a:rPr>
              <a:t>born</a:t>
            </a:r>
            <a:r>
              <a:rPr lang="en-US" sz="2300" b="0" i="1" kern="0" dirty="0" smtClean="0">
                <a:solidFill>
                  <a:srgbClr val="000000"/>
                </a:solidFill>
                <a:cs typeface="Arial"/>
              </a:rPr>
              <a:t>, </a:t>
            </a:r>
            <a:r>
              <a:rPr lang="en-US" sz="2300" i="1" u="sng" kern="0" dirty="0" smtClean="0">
                <a:solidFill>
                  <a:schemeClr val="tx2"/>
                </a:solidFill>
                <a:cs typeface="Arial"/>
              </a:rPr>
              <a:t>not</a:t>
            </a:r>
            <a:r>
              <a:rPr lang="en-US" sz="2300" i="1" kern="0" dirty="0" smtClean="0">
                <a:solidFill>
                  <a:schemeClr val="tx2"/>
                </a:solidFill>
                <a:cs typeface="Arial"/>
              </a:rPr>
              <a:t> </a:t>
            </a:r>
            <a:r>
              <a:rPr lang="en-US" sz="2300" i="1" kern="0" dirty="0" smtClean="0">
                <a:solidFill>
                  <a:srgbClr val="000000"/>
                </a:solidFill>
                <a:cs typeface="Arial"/>
              </a:rPr>
              <a:t>of blood</a:t>
            </a:r>
            <a:r>
              <a:rPr lang="en-US" sz="2300" b="0" i="1" kern="0" dirty="0" smtClean="0">
                <a:solidFill>
                  <a:srgbClr val="000000"/>
                </a:solidFill>
                <a:cs typeface="Arial"/>
              </a:rPr>
              <a:t>, </a:t>
            </a:r>
            <a:r>
              <a:rPr lang="en-US" sz="2300" i="1" u="sng" kern="0" dirty="0" smtClean="0">
                <a:solidFill>
                  <a:schemeClr val="tx2"/>
                </a:solidFill>
                <a:cs typeface="Arial"/>
              </a:rPr>
              <a:t>nor</a:t>
            </a:r>
            <a:r>
              <a:rPr lang="en-US" sz="2300" i="1" kern="0" dirty="0" smtClean="0">
                <a:solidFill>
                  <a:schemeClr val="tx2"/>
                </a:solidFill>
                <a:cs typeface="Arial"/>
              </a:rPr>
              <a:t> </a:t>
            </a:r>
            <a:r>
              <a:rPr lang="en-US" sz="2300" i="1" kern="0" dirty="0" smtClean="0">
                <a:solidFill>
                  <a:srgbClr val="000000"/>
                </a:solidFill>
                <a:cs typeface="Arial"/>
              </a:rPr>
              <a:t>of the will of the flesh, </a:t>
            </a:r>
            <a:r>
              <a:rPr lang="en-US" sz="2300" i="1" u="sng" kern="0" dirty="0" smtClean="0">
                <a:solidFill>
                  <a:schemeClr val="tx2"/>
                </a:solidFill>
                <a:cs typeface="Arial"/>
              </a:rPr>
              <a:t>nor</a:t>
            </a:r>
            <a:r>
              <a:rPr lang="en-US" sz="2300" i="1" kern="0" dirty="0" smtClean="0">
                <a:solidFill>
                  <a:schemeClr val="tx2"/>
                </a:solidFill>
                <a:cs typeface="Arial"/>
              </a:rPr>
              <a:t> </a:t>
            </a:r>
            <a:r>
              <a:rPr lang="en-US" sz="2300" i="1" kern="0" dirty="0" smtClean="0">
                <a:solidFill>
                  <a:srgbClr val="000000"/>
                </a:solidFill>
                <a:cs typeface="Arial"/>
              </a:rPr>
              <a:t>of the will of man, </a:t>
            </a:r>
            <a:r>
              <a:rPr lang="en-US" sz="2300" i="1" u="sng" kern="0" dirty="0" smtClean="0">
                <a:solidFill>
                  <a:schemeClr val="tx2"/>
                </a:solidFill>
                <a:cs typeface="Arial"/>
              </a:rPr>
              <a:t>but</a:t>
            </a:r>
            <a:r>
              <a:rPr lang="en-US" sz="2300" i="1" u="sng" kern="0" dirty="0" smtClean="0">
                <a:solidFill>
                  <a:srgbClr val="000000"/>
                </a:solidFill>
                <a:cs typeface="Arial"/>
              </a:rPr>
              <a:t> of God</a:t>
            </a:r>
            <a:r>
              <a:rPr lang="en-US" sz="2300" b="0" i="1" kern="0" dirty="0" smtClean="0">
                <a:solidFill>
                  <a:srgbClr val="000000"/>
                </a:solidFill>
                <a:cs typeface="Arial"/>
              </a:rPr>
              <a:t>. </a:t>
            </a:r>
            <a:r>
              <a:rPr lang="en-US" sz="2300" b="0" kern="0" dirty="0" smtClean="0">
                <a:solidFill>
                  <a:srgbClr val="000000"/>
                </a:solidFill>
                <a:cs typeface="Arial"/>
              </a:rPr>
              <a:t>(</a:t>
            </a:r>
            <a:r>
              <a:rPr lang="en-US" sz="2300" kern="0" dirty="0" smtClean="0">
                <a:solidFill>
                  <a:schemeClr val="tx2"/>
                </a:solidFill>
                <a:cs typeface="Arial"/>
              </a:rPr>
              <a:t>John 1:12-13</a:t>
            </a:r>
            <a:r>
              <a:rPr lang="en-US" sz="2300" b="0" kern="0" dirty="0" smtClean="0">
                <a:solidFill>
                  <a:srgbClr val="000000"/>
                </a:solidFill>
                <a:cs typeface="Aria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50566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vs. Free-will?</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mj-lt"/>
              <a:buAutoNum type="arabicPeriod" startAt="7"/>
            </a:pPr>
            <a:r>
              <a:rPr lang="en-US" sz="2400" i="1" dirty="0" smtClean="0"/>
              <a:t>Bonus</a:t>
            </a:r>
            <a:r>
              <a:rPr lang="en-US" sz="2400" i="1" dirty="0"/>
              <a:t>:</a:t>
            </a:r>
            <a:r>
              <a:rPr lang="en-US" sz="2400" b="0" dirty="0"/>
              <a:t>  “Do you believe God is </a:t>
            </a:r>
            <a:r>
              <a:rPr lang="en-US" sz="2400" i="1" dirty="0"/>
              <a:t>omniscient</a:t>
            </a:r>
            <a:r>
              <a:rPr lang="en-US" sz="2400" b="0" dirty="0"/>
              <a:t>, that He knows everything?  If so, would He not </a:t>
            </a:r>
            <a:r>
              <a:rPr lang="en-US" sz="2400" i="1" dirty="0"/>
              <a:t>know</a:t>
            </a:r>
            <a:r>
              <a:rPr lang="en-US" sz="2400" b="0" dirty="0"/>
              <a:t> your sins even </a:t>
            </a:r>
            <a:r>
              <a:rPr lang="en-US" sz="2400" i="1" dirty="0"/>
              <a:t>before</a:t>
            </a:r>
            <a:r>
              <a:rPr lang="en-US" sz="2400" b="0" dirty="0"/>
              <a:t> you commit them?  Therefore, do you not </a:t>
            </a:r>
            <a:r>
              <a:rPr lang="en-US" sz="2400" i="1" dirty="0"/>
              <a:t>have</a:t>
            </a:r>
            <a:r>
              <a:rPr lang="en-US" sz="2400" b="0" dirty="0"/>
              <a:t> to sin; otherwise, </a:t>
            </a:r>
            <a:r>
              <a:rPr lang="en-US" sz="2400" b="0" dirty="0" smtClean="0"/>
              <a:t>would not God be </a:t>
            </a:r>
            <a:r>
              <a:rPr lang="en-US" sz="2400" b="0" dirty="0"/>
              <a:t>wrong?  Does not God’s </a:t>
            </a:r>
            <a:r>
              <a:rPr lang="en-US" sz="2400" i="1" dirty="0"/>
              <a:t>foreknowledge</a:t>
            </a:r>
            <a:r>
              <a:rPr lang="en-US" sz="2400" b="0" dirty="0"/>
              <a:t> of your sins </a:t>
            </a:r>
            <a:r>
              <a:rPr lang="en-US" sz="2400" i="1" dirty="0"/>
              <a:t>predestine</a:t>
            </a:r>
            <a:r>
              <a:rPr lang="en-US" sz="2400" b="0" dirty="0"/>
              <a:t> you to sin</a:t>
            </a:r>
            <a:r>
              <a:rPr lang="en-US" sz="2400" b="0" dirty="0" smtClean="0"/>
              <a:t>?”</a:t>
            </a:r>
          </a:p>
          <a:p>
            <a:pPr marL="346075" indent="-346075">
              <a:spcBef>
                <a:spcPts val="300"/>
              </a:spcBef>
              <a:spcAft>
                <a:spcPts val="300"/>
              </a:spcAft>
              <a:buFont typeface="Arial" pitchFamily="34" charset="0"/>
              <a:buChar char="•"/>
            </a:pPr>
            <a:r>
              <a:rPr lang="en-US" sz="2400" dirty="0" smtClean="0">
                <a:solidFill>
                  <a:schemeClr val="tx2"/>
                </a:solidFill>
              </a:rPr>
              <a:t>Philosophical Question </a:t>
            </a:r>
            <a:r>
              <a:rPr lang="en-US" sz="2400" b="0" dirty="0" smtClean="0"/>
              <a:t>– Not entirely Biblically based.</a:t>
            </a:r>
          </a:p>
          <a:p>
            <a:pPr marL="346075" indent="-346075">
              <a:spcBef>
                <a:spcPts val="300"/>
              </a:spcBef>
              <a:spcAft>
                <a:spcPts val="300"/>
              </a:spcAft>
              <a:buFont typeface="+mj-lt"/>
              <a:buAutoNum type="alphaUcPeriod"/>
            </a:pPr>
            <a:r>
              <a:rPr lang="en-US" sz="2400" b="0" dirty="0" smtClean="0"/>
              <a:t>“Bible says, so I believe it.”</a:t>
            </a:r>
          </a:p>
          <a:p>
            <a:pPr marL="346075" indent="-346075">
              <a:spcBef>
                <a:spcPts val="300"/>
              </a:spcBef>
              <a:spcAft>
                <a:spcPts val="300"/>
              </a:spcAft>
              <a:buFont typeface="Arial" pitchFamily="34" charset="0"/>
              <a:buChar char="•"/>
            </a:pPr>
            <a:r>
              <a:rPr lang="en-US" sz="2400" dirty="0" smtClean="0">
                <a:solidFill>
                  <a:schemeClr val="tx2"/>
                </a:solidFill>
              </a:rPr>
              <a:t>Appeal to Ignorance </a:t>
            </a:r>
            <a:r>
              <a:rPr lang="en-US" sz="2400" b="0" dirty="0" smtClean="0"/>
              <a:t>– Am I required to understand?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1709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In Over Our Heads?</a:t>
            </a:r>
            <a:endParaRPr lang="en-US" dirty="0"/>
          </a:p>
        </p:txBody>
      </p:sp>
      <p:sp>
        <p:nvSpPr>
          <p:cNvPr id="3" name="Content Placeholder 2"/>
          <p:cNvSpPr>
            <a:spLocks noGrp="1"/>
          </p:cNvSpPr>
          <p:nvPr>
            <p:ph idx="1"/>
          </p:nvPr>
        </p:nvSpPr>
        <p:spPr/>
        <p:txBody>
          <a:bodyPr>
            <a:noAutofit/>
          </a:bodyPr>
          <a:lstStyle/>
          <a:p>
            <a:r>
              <a:rPr lang="en-US" b="0" i="1" dirty="0"/>
              <a:t>Then some Sadducees, </a:t>
            </a:r>
            <a:r>
              <a:rPr lang="en-US" i="1" dirty="0"/>
              <a:t>who say </a:t>
            </a:r>
            <a:r>
              <a:rPr lang="en-US" i="1" u="sng" dirty="0"/>
              <a:t>there is no resurrection</a:t>
            </a:r>
            <a:r>
              <a:rPr lang="en-US" b="0" i="1" dirty="0"/>
              <a:t>, came to Him; and they asked Him, </a:t>
            </a:r>
            <a:r>
              <a:rPr lang="en-US" b="0" i="1" dirty="0" smtClean="0"/>
              <a:t>saying: “Teacher</a:t>
            </a:r>
            <a:r>
              <a:rPr lang="en-US" b="0" i="1" dirty="0"/>
              <a:t>, Moses wrote to us that if a man's brother dies, and leaves his wife behind, and leaves no children, his brother should take his wife and raise up offspring for his </a:t>
            </a:r>
            <a:r>
              <a:rPr lang="en-US" b="0" i="1" dirty="0" smtClean="0"/>
              <a:t>brother. Now </a:t>
            </a:r>
            <a:r>
              <a:rPr lang="en-US" b="0" i="1" dirty="0"/>
              <a:t>there were </a:t>
            </a:r>
            <a:r>
              <a:rPr lang="en-US" i="1" dirty="0"/>
              <a:t>seven brothers</a:t>
            </a:r>
            <a:r>
              <a:rPr lang="en-US" b="0" i="1" dirty="0"/>
              <a:t>. The </a:t>
            </a:r>
            <a:r>
              <a:rPr lang="en-US" i="1" dirty="0"/>
              <a:t>first took a wife; and dying</a:t>
            </a:r>
            <a:r>
              <a:rPr lang="en-US" b="0" i="1" dirty="0"/>
              <a:t>, he left no </a:t>
            </a:r>
            <a:r>
              <a:rPr lang="en-US" b="0" i="1" dirty="0" smtClean="0"/>
              <a:t>offspring. And </a:t>
            </a:r>
            <a:r>
              <a:rPr lang="en-US" b="0" i="1" dirty="0"/>
              <a:t>the </a:t>
            </a:r>
            <a:r>
              <a:rPr lang="en-US" i="1" dirty="0"/>
              <a:t>second</a:t>
            </a:r>
            <a:r>
              <a:rPr lang="en-US" b="0" i="1" dirty="0"/>
              <a:t> took her, and </a:t>
            </a:r>
            <a:r>
              <a:rPr lang="en-US" i="1" dirty="0"/>
              <a:t>he died</a:t>
            </a:r>
            <a:r>
              <a:rPr lang="en-US" b="0" i="1" dirty="0"/>
              <a:t>; nor did he leave any offspring. And the </a:t>
            </a:r>
            <a:r>
              <a:rPr lang="en-US" i="1" dirty="0"/>
              <a:t>third </a:t>
            </a:r>
            <a:r>
              <a:rPr lang="en-US" i="1" dirty="0" smtClean="0"/>
              <a:t>likewise</a:t>
            </a:r>
            <a:r>
              <a:rPr lang="en-US" b="0" i="1" dirty="0" smtClean="0"/>
              <a:t>. So </a:t>
            </a:r>
            <a:r>
              <a:rPr lang="en-US" b="0" i="1" dirty="0"/>
              <a:t>the </a:t>
            </a:r>
            <a:r>
              <a:rPr lang="en-US" i="1" dirty="0"/>
              <a:t>seven had her </a:t>
            </a:r>
            <a:r>
              <a:rPr lang="en-US" b="0" i="1" dirty="0"/>
              <a:t>and left no offspring. </a:t>
            </a:r>
            <a:r>
              <a:rPr lang="en-US" i="1" dirty="0"/>
              <a:t>Last of all the woman died </a:t>
            </a:r>
            <a:r>
              <a:rPr lang="en-US" i="1" dirty="0" smtClean="0"/>
              <a:t>also</a:t>
            </a:r>
            <a:r>
              <a:rPr lang="en-US" b="0" i="1" dirty="0" smtClean="0"/>
              <a:t>. Therefore</a:t>
            </a:r>
            <a:r>
              <a:rPr lang="en-US" b="0" i="1" dirty="0"/>
              <a:t>, in the resurrection, </a:t>
            </a:r>
            <a:r>
              <a:rPr lang="en-US" i="1" dirty="0"/>
              <a:t>when they rise, whose wife will she be? For all seven had her as </a:t>
            </a:r>
            <a:r>
              <a:rPr lang="en-US" i="1" dirty="0" smtClean="0"/>
              <a:t>wife</a:t>
            </a:r>
            <a:r>
              <a:rPr lang="en-US" b="0" i="1" dirty="0" smtClean="0"/>
              <a:t>. </a:t>
            </a:r>
            <a:r>
              <a:rPr lang="en-US" b="0" i="1" dirty="0"/>
              <a:t>Jesus answered and said to them, </a:t>
            </a:r>
            <a:r>
              <a:rPr lang="en-US" b="0" i="1" dirty="0" smtClean="0"/>
              <a:t>“</a:t>
            </a:r>
            <a:r>
              <a:rPr lang="en-US" i="1" dirty="0" smtClean="0"/>
              <a:t>Are </a:t>
            </a:r>
            <a:r>
              <a:rPr lang="en-US" i="1" dirty="0"/>
              <a:t>you not therefore mistaken, because you </a:t>
            </a:r>
            <a:r>
              <a:rPr lang="en-US" i="1" u="sng" dirty="0"/>
              <a:t>do not know</a:t>
            </a:r>
            <a:r>
              <a:rPr lang="en-US" i="1" dirty="0"/>
              <a:t> </a:t>
            </a:r>
            <a:r>
              <a:rPr lang="en-US" i="1" baseline="30000" dirty="0" smtClean="0">
                <a:solidFill>
                  <a:schemeClr val="tx2"/>
                </a:solidFill>
              </a:rPr>
              <a:t>1</a:t>
            </a:r>
            <a:r>
              <a:rPr lang="en-US" i="1" dirty="0" smtClean="0"/>
              <a:t>the </a:t>
            </a:r>
            <a:r>
              <a:rPr lang="en-US" i="1" dirty="0"/>
              <a:t>Scriptures nor </a:t>
            </a:r>
            <a:r>
              <a:rPr lang="en-US" i="1" baseline="30000" dirty="0" smtClean="0">
                <a:solidFill>
                  <a:schemeClr val="tx2"/>
                </a:solidFill>
              </a:rPr>
              <a:t>2</a:t>
            </a:r>
            <a:r>
              <a:rPr lang="en-US" i="1" dirty="0" smtClean="0"/>
              <a:t>the </a:t>
            </a:r>
            <a:r>
              <a:rPr lang="en-US" i="1" u="sng" dirty="0"/>
              <a:t>power of God</a:t>
            </a:r>
            <a:r>
              <a:rPr lang="en-US" b="0" i="1" dirty="0" smtClean="0"/>
              <a:t>? … He </a:t>
            </a:r>
            <a:r>
              <a:rPr lang="en-US" b="0" i="1" dirty="0"/>
              <a:t>is not the God of the dead, but the God of the living. </a:t>
            </a:r>
            <a:r>
              <a:rPr lang="en-US" i="1" dirty="0"/>
              <a:t>You are therefore </a:t>
            </a:r>
            <a:r>
              <a:rPr lang="en-US" i="1" u="sng" dirty="0"/>
              <a:t>greatly</a:t>
            </a:r>
            <a:r>
              <a:rPr lang="en-US" i="1" dirty="0"/>
              <a:t> mistaken</a:t>
            </a:r>
            <a:r>
              <a:rPr lang="en-US" b="0" i="1" dirty="0" smtClean="0"/>
              <a:t>.” </a:t>
            </a:r>
            <a:r>
              <a:rPr lang="en-US" b="0" dirty="0"/>
              <a:t>(</a:t>
            </a:r>
            <a:r>
              <a:rPr lang="en-US" dirty="0">
                <a:solidFill>
                  <a:schemeClr val="tx2"/>
                </a:solidFill>
              </a:rPr>
              <a:t>Mark </a:t>
            </a:r>
            <a:r>
              <a:rPr lang="en-US" dirty="0" smtClean="0">
                <a:solidFill>
                  <a:schemeClr val="tx2"/>
                </a:solidFill>
              </a:rPr>
              <a:t>12:18-27</a:t>
            </a:r>
            <a:r>
              <a:rPr lang="en-US" b="0" dirty="0" smtClean="0"/>
              <a:t>)</a:t>
            </a:r>
          </a:p>
          <a:p>
            <a:r>
              <a:rPr lang="en-US" b="0" dirty="0" smtClean="0"/>
              <a:t>See also: </a:t>
            </a:r>
            <a:r>
              <a:rPr lang="en-US" dirty="0" smtClean="0">
                <a:solidFill>
                  <a:schemeClr val="tx2"/>
                </a:solidFill>
              </a:rPr>
              <a:t>De. 29:29; Ps. 131:1; 147:5; Job </a:t>
            </a:r>
            <a:r>
              <a:rPr lang="en-US" dirty="0">
                <a:solidFill>
                  <a:schemeClr val="tx2"/>
                </a:solidFill>
              </a:rPr>
              <a:t>42:1-5; </a:t>
            </a:r>
            <a:r>
              <a:rPr lang="en-US" dirty="0" smtClean="0">
                <a:solidFill>
                  <a:schemeClr val="tx2"/>
                </a:solidFill>
              </a:rPr>
              <a:t>Rm. </a:t>
            </a:r>
            <a:r>
              <a:rPr lang="en-US" dirty="0">
                <a:solidFill>
                  <a:schemeClr val="tx2"/>
                </a:solidFill>
              </a:rPr>
              <a:t>12:3; </a:t>
            </a:r>
            <a:r>
              <a:rPr lang="en-US" dirty="0" smtClean="0">
                <a:solidFill>
                  <a:schemeClr val="tx2"/>
                </a:solidFill>
              </a:rPr>
              <a:t>Is. </a:t>
            </a:r>
            <a:r>
              <a:rPr lang="en-US" dirty="0">
                <a:solidFill>
                  <a:schemeClr val="tx2"/>
                </a:solidFill>
              </a:rPr>
              <a:t>5:21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58281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vs. Free-will?</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mj-lt"/>
              <a:buAutoNum type="arabicPeriod" startAt="7"/>
            </a:pPr>
            <a:r>
              <a:rPr lang="en-US" sz="2400" i="1" dirty="0" smtClean="0"/>
              <a:t>Bonus</a:t>
            </a:r>
            <a:r>
              <a:rPr lang="en-US" sz="2400" i="1" dirty="0"/>
              <a:t>:</a:t>
            </a:r>
            <a:r>
              <a:rPr lang="en-US" sz="2400" b="0" dirty="0"/>
              <a:t>  “Do you believe God is </a:t>
            </a:r>
            <a:r>
              <a:rPr lang="en-US" sz="2400" i="1" dirty="0"/>
              <a:t>omniscient</a:t>
            </a:r>
            <a:r>
              <a:rPr lang="en-US" sz="2400" b="0" dirty="0"/>
              <a:t>, that He knows everything?  If so, would He not </a:t>
            </a:r>
            <a:r>
              <a:rPr lang="en-US" sz="2400" i="1" dirty="0"/>
              <a:t>know</a:t>
            </a:r>
            <a:r>
              <a:rPr lang="en-US" sz="2400" b="0" dirty="0"/>
              <a:t> your sins even </a:t>
            </a:r>
            <a:r>
              <a:rPr lang="en-US" sz="2400" i="1" dirty="0"/>
              <a:t>before</a:t>
            </a:r>
            <a:r>
              <a:rPr lang="en-US" sz="2400" b="0" dirty="0"/>
              <a:t> you commit them?  Therefore, do you not </a:t>
            </a:r>
            <a:r>
              <a:rPr lang="en-US" sz="2400" i="1" dirty="0"/>
              <a:t>have</a:t>
            </a:r>
            <a:r>
              <a:rPr lang="en-US" sz="2400" b="0" dirty="0"/>
              <a:t> to sin; otherwise, </a:t>
            </a:r>
            <a:r>
              <a:rPr lang="en-US" sz="2400" b="0" dirty="0" smtClean="0"/>
              <a:t>would not God be </a:t>
            </a:r>
            <a:r>
              <a:rPr lang="en-US" sz="2400" b="0" dirty="0"/>
              <a:t>wrong?  Does not God’s </a:t>
            </a:r>
            <a:r>
              <a:rPr lang="en-US" sz="2400" i="1" dirty="0"/>
              <a:t>foreknowledge</a:t>
            </a:r>
            <a:r>
              <a:rPr lang="en-US" sz="2400" b="0" dirty="0"/>
              <a:t> of your sins </a:t>
            </a:r>
            <a:r>
              <a:rPr lang="en-US" sz="2400" i="1" dirty="0"/>
              <a:t>predestine</a:t>
            </a:r>
            <a:r>
              <a:rPr lang="en-US" sz="2400" b="0" dirty="0"/>
              <a:t> you to sin</a:t>
            </a:r>
            <a:r>
              <a:rPr lang="en-US" sz="2400" b="0" dirty="0" smtClean="0"/>
              <a:t>?”</a:t>
            </a:r>
          </a:p>
          <a:p>
            <a:pPr marL="346075" indent="-346075">
              <a:spcBef>
                <a:spcPts val="300"/>
              </a:spcBef>
              <a:spcAft>
                <a:spcPts val="300"/>
              </a:spcAft>
              <a:buFont typeface="Arial" pitchFamily="34" charset="0"/>
              <a:buChar char="•"/>
            </a:pPr>
            <a:r>
              <a:rPr lang="en-US" sz="2400" dirty="0" smtClean="0">
                <a:solidFill>
                  <a:schemeClr val="tx2"/>
                </a:solidFill>
              </a:rPr>
              <a:t>Philosophical Question </a:t>
            </a:r>
            <a:r>
              <a:rPr lang="en-US" sz="2400" b="0" dirty="0" smtClean="0"/>
              <a:t>– Not entirely Biblically based.</a:t>
            </a:r>
          </a:p>
          <a:p>
            <a:pPr marL="346075" indent="-346075">
              <a:spcBef>
                <a:spcPts val="300"/>
              </a:spcBef>
              <a:spcAft>
                <a:spcPts val="300"/>
              </a:spcAft>
              <a:buFont typeface="+mj-lt"/>
              <a:buAutoNum type="alphaUcPeriod"/>
            </a:pPr>
            <a:r>
              <a:rPr lang="en-US" sz="2400" b="0" dirty="0" smtClean="0"/>
              <a:t>“Bible says it, so I believe it.”</a:t>
            </a:r>
          </a:p>
          <a:p>
            <a:pPr marL="346075" indent="-346075">
              <a:spcBef>
                <a:spcPts val="300"/>
              </a:spcBef>
              <a:spcAft>
                <a:spcPts val="300"/>
              </a:spcAft>
              <a:buFont typeface="Arial" pitchFamily="34" charset="0"/>
              <a:buChar char="•"/>
            </a:pPr>
            <a:r>
              <a:rPr lang="en-US" sz="2400" dirty="0" smtClean="0">
                <a:solidFill>
                  <a:schemeClr val="tx2"/>
                </a:solidFill>
              </a:rPr>
              <a:t>Appeal to Ignorance </a:t>
            </a:r>
            <a:r>
              <a:rPr lang="en-US" sz="2400" b="0" dirty="0" smtClean="0"/>
              <a:t>– Am I required to understand?</a:t>
            </a:r>
          </a:p>
          <a:p>
            <a:pPr marL="346075" indent="-346075">
              <a:spcBef>
                <a:spcPts val="300"/>
              </a:spcBef>
              <a:spcAft>
                <a:spcPts val="300"/>
              </a:spcAft>
              <a:buFont typeface="+mj-lt"/>
              <a:buAutoNum type="alphaUcPeriod" startAt="2"/>
            </a:pPr>
            <a:r>
              <a:rPr lang="en-US" sz="2400" b="0" dirty="0" smtClean="0"/>
              <a:t>“God chooses </a:t>
            </a:r>
            <a:r>
              <a:rPr lang="en-US" sz="2400" i="1" dirty="0" smtClean="0"/>
              <a:t>not</a:t>
            </a:r>
            <a:r>
              <a:rPr lang="en-US" sz="2400" b="0" dirty="0" smtClean="0"/>
              <a:t> to know some things, like my sins.”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204180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God Does Know</a:t>
            </a:r>
            <a:endParaRPr lang="en-US" dirty="0"/>
          </a:p>
        </p:txBody>
      </p:sp>
      <p:sp>
        <p:nvSpPr>
          <p:cNvPr id="3" name="Content Placeholder 2"/>
          <p:cNvSpPr>
            <a:spLocks noGrp="1"/>
          </p:cNvSpPr>
          <p:nvPr>
            <p:ph idx="1"/>
          </p:nvPr>
        </p:nvSpPr>
        <p:spPr/>
        <p:txBody>
          <a:bodyPr>
            <a:normAutofit lnSpcReduction="10000"/>
          </a:bodyPr>
          <a:lstStyle/>
          <a:p>
            <a:pPr>
              <a:spcBef>
                <a:spcPts val="300"/>
              </a:spcBef>
              <a:spcAft>
                <a:spcPts val="300"/>
              </a:spcAft>
            </a:pPr>
            <a:r>
              <a:rPr lang="en-US" sz="2400" b="0" i="1" dirty="0"/>
              <a:t> O LORD, </a:t>
            </a:r>
            <a:r>
              <a:rPr lang="en-US" sz="2400" i="1" dirty="0"/>
              <a:t>You have searched me and known me</a:t>
            </a:r>
            <a:r>
              <a:rPr lang="en-US" sz="2400" b="0" i="1" dirty="0" smtClean="0"/>
              <a:t>. </a:t>
            </a:r>
            <a:r>
              <a:rPr lang="en-US" sz="2400" b="0" i="1" dirty="0"/>
              <a:t>You know my sitting down and my rising up; You </a:t>
            </a:r>
            <a:r>
              <a:rPr lang="en-US" sz="2400" i="1" dirty="0"/>
              <a:t>understand my thought afar off</a:t>
            </a:r>
            <a:r>
              <a:rPr lang="en-US" sz="2400" b="0" i="1" dirty="0" smtClean="0"/>
              <a:t>.  </a:t>
            </a:r>
            <a:r>
              <a:rPr lang="en-US" sz="2400" b="0" i="1" dirty="0"/>
              <a:t>You comprehend my path and my lying down, And are </a:t>
            </a:r>
            <a:r>
              <a:rPr lang="en-US" sz="2400" i="1" dirty="0"/>
              <a:t>acquainted with all my ways</a:t>
            </a:r>
            <a:r>
              <a:rPr lang="en-US" sz="2400" b="0" i="1" dirty="0" smtClean="0"/>
              <a:t>.  </a:t>
            </a:r>
            <a:r>
              <a:rPr lang="en-US" sz="2400" b="0" i="1" dirty="0"/>
              <a:t>For there is </a:t>
            </a:r>
            <a:r>
              <a:rPr lang="en-US" sz="2400" i="1" dirty="0"/>
              <a:t>not a word on my tongue, But behold, O LORD, You know it altogether</a:t>
            </a:r>
            <a:r>
              <a:rPr lang="en-US" sz="2400" b="0" i="1" dirty="0" smtClean="0"/>
              <a:t>.  </a:t>
            </a:r>
            <a:r>
              <a:rPr lang="en-US" sz="2400" b="0" i="1" dirty="0"/>
              <a:t>You have hedged me behind and before, And laid Your hand upon me</a:t>
            </a:r>
            <a:r>
              <a:rPr lang="en-US" sz="2400" b="0" i="1" dirty="0" smtClean="0"/>
              <a:t>.  </a:t>
            </a:r>
            <a:r>
              <a:rPr lang="en-US" sz="2400" i="1" dirty="0"/>
              <a:t>Such knowledge is </a:t>
            </a:r>
            <a:r>
              <a:rPr lang="en-US" sz="2400" i="1" u="sng" dirty="0"/>
              <a:t>too wonderful for me</a:t>
            </a:r>
            <a:r>
              <a:rPr lang="en-US" sz="2400" i="1" dirty="0"/>
              <a:t>; It is high, </a:t>
            </a:r>
            <a:r>
              <a:rPr lang="en-US" sz="2400" i="1" u="sng" dirty="0"/>
              <a:t>I cannot attain </a:t>
            </a:r>
            <a:r>
              <a:rPr lang="en-US" sz="2400" i="1" u="sng" dirty="0" smtClean="0"/>
              <a:t>it</a:t>
            </a:r>
            <a:r>
              <a:rPr lang="en-US" sz="2400" b="0" i="1" dirty="0" smtClean="0"/>
              <a:t>. … Your </a:t>
            </a:r>
            <a:r>
              <a:rPr lang="en-US" sz="2400" b="0" i="1" dirty="0"/>
              <a:t>eyes saw my substance, being yet unformed. And </a:t>
            </a:r>
            <a:r>
              <a:rPr lang="en-US" sz="2400" i="1" dirty="0"/>
              <a:t>in </a:t>
            </a:r>
            <a:r>
              <a:rPr lang="en-US" sz="2400" i="1" u="sng" dirty="0"/>
              <a:t>Your book</a:t>
            </a:r>
            <a:r>
              <a:rPr lang="en-US" sz="2400" i="1" dirty="0"/>
              <a:t> they </a:t>
            </a:r>
            <a:r>
              <a:rPr lang="en-US" sz="2400" i="1" u="sng" dirty="0"/>
              <a:t>all were written</a:t>
            </a:r>
            <a:r>
              <a:rPr lang="en-US" sz="2400" i="1" dirty="0"/>
              <a:t>, The days fashioned for me, </a:t>
            </a:r>
            <a:r>
              <a:rPr lang="en-US" sz="2400" i="1" u="sng" dirty="0"/>
              <a:t>When as yet there were none of them</a:t>
            </a:r>
            <a:r>
              <a:rPr lang="en-US" sz="2400" b="0" i="1" dirty="0"/>
              <a:t>. </a:t>
            </a:r>
            <a:r>
              <a:rPr lang="en-US" sz="2400" b="0" dirty="0"/>
              <a:t>(</a:t>
            </a:r>
            <a:r>
              <a:rPr lang="en-US" sz="2400" dirty="0">
                <a:solidFill>
                  <a:schemeClr val="tx2"/>
                </a:solidFill>
              </a:rPr>
              <a:t>Psalm </a:t>
            </a:r>
            <a:r>
              <a:rPr lang="en-US" sz="2400" dirty="0" smtClean="0">
                <a:solidFill>
                  <a:schemeClr val="tx2"/>
                </a:solidFill>
              </a:rPr>
              <a:t>139:1-16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051663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God Does Know – Even Sins</a:t>
            </a:r>
            <a:endParaRPr lang="en-US" dirty="0"/>
          </a:p>
        </p:txBody>
      </p:sp>
      <p:sp>
        <p:nvSpPr>
          <p:cNvPr id="3" name="Content Placeholder 2"/>
          <p:cNvSpPr>
            <a:spLocks noGrp="1"/>
          </p:cNvSpPr>
          <p:nvPr>
            <p:ph idx="1"/>
          </p:nvPr>
        </p:nvSpPr>
        <p:spPr/>
        <p:txBody>
          <a:bodyPr>
            <a:normAutofit/>
          </a:bodyPr>
          <a:lstStyle/>
          <a:p>
            <a:pPr>
              <a:spcBef>
                <a:spcPts val="300"/>
              </a:spcBef>
              <a:spcAft>
                <a:spcPts val="300"/>
              </a:spcAft>
            </a:pPr>
            <a:r>
              <a:rPr lang="en-US" sz="2400" b="0" i="1" dirty="0"/>
              <a:t>Then he </a:t>
            </a:r>
            <a:r>
              <a:rPr lang="en-US" sz="2400" i="1" dirty="0"/>
              <a:t>began to curse and swear</a:t>
            </a:r>
            <a:r>
              <a:rPr lang="en-US" sz="2400" b="0" i="1" dirty="0"/>
              <a:t>, saying, </a:t>
            </a:r>
            <a:r>
              <a:rPr lang="en-US" sz="2400" b="0" i="1" dirty="0" smtClean="0"/>
              <a:t>“</a:t>
            </a:r>
            <a:r>
              <a:rPr lang="en-US" sz="2400" i="1" dirty="0" smtClean="0"/>
              <a:t>I </a:t>
            </a:r>
            <a:r>
              <a:rPr lang="en-US" sz="2400" i="1" dirty="0"/>
              <a:t>do not know the Man</a:t>
            </a:r>
            <a:r>
              <a:rPr lang="en-US" sz="2400" b="0" i="1" dirty="0" smtClean="0"/>
              <a:t>!” </a:t>
            </a:r>
            <a:r>
              <a:rPr lang="en-US" sz="2400" b="0" i="1" dirty="0"/>
              <a:t>Immediately a rooster crowed</a:t>
            </a:r>
            <a:r>
              <a:rPr lang="en-US" sz="2400" b="0" i="1" dirty="0" smtClean="0"/>
              <a:t>.  </a:t>
            </a:r>
            <a:r>
              <a:rPr lang="en-US" sz="2400" b="0" i="1" dirty="0"/>
              <a:t>And </a:t>
            </a:r>
            <a:r>
              <a:rPr lang="en-US" sz="2400" i="1" dirty="0"/>
              <a:t>Peter remembered the word of Jesus</a:t>
            </a:r>
            <a:r>
              <a:rPr lang="en-US" sz="2400" b="0" i="1" dirty="0"/>
              <a:t> who had said to him, </a:t>
            </a:r>
            <a:r>
              <a:rPr lang="en-US" sz="2400" b="0" i="1" dirty="0" smtClean="0"/>
              <a:t>“Before </a:t>
            </a:r>
            <a:r>
              <a:rPr lang="en-US" sz="2400" b="0" i="1" dirty="0"/>
              <a:t>the rooster crows, </a:t>
            </a:r>
            <a:r>
              <a:rPr lang="en-US" sz="2400" i="1" dirty="0"/>
              <a:t>you </a:t>
            </a:r>
            <a:r>
              <a:rPr lang="en-US" sz="2400" i="1" u="sng" dirty="0"/>
              <a:t>will deny</a:t>
            </a:r>
            <a:r>
              <a:rPr lang="en-US" sz="2400" i="1" dirty="0"/>
              <a:t> Me three times</a:t>
            </a:r>
            <a:r>
              <a:rPr lang="en-US" sz="2400" b="0" i="1" dirty="0" smtClean="0"/>
              <a:t>.” </a:t>
            </a:r>
            <a:r>
              <a:rPr lang="en-US" sz="2400" b="0" i="1" dirty="0"/>
              <a:t>So </a:t>
            </a:r>
            <a:r>
              <a:rPr lang="en-US" sz="2400" i="1" dirty="0"/>
              <a:t>he went out and wept bitterly</a:t>
            </a:r>
            <a:r>
              <a:rPr lang="en-US" sz="2400" b="0" dirty="0"/>
              <a:t>. (</a:t>
            </a:r>
            <a:r>
              <a:rPr lang="en-US" sz="2400" dirty="0">
                <a:solidFill>
                  <a:schemeClr val="tx2"/>
                </a:solidFill>
              </a:rPr>
              <a:t>Matthew </a:t>
            </a:r>
            <a:r>
              <a:rPr lang="en-US" sz="2400" dirty="0" smtClean="0">
                <a:solidFill>
                  <a:schemeClr val="tx2"/>
                </a:solidFill>
              </a:rPr>
              <a:t>26:74-75</a:t>
            </a:r>
            <a:r>
              <a:rPr lang="en-US" sz="2400" b="0" dirty="0" smtClean="0"/>
              <a:t>)</a:t>
            </a:r>
          </a:p>
          <a:p>
            <a:pPr marL="342900" indent="-342900">
              <a:spcBef>
                <a:spcPts val="300"/>
              </a:spcBef>
              <a:spcAft>
                <a:spcPts val="300"/>
              </a:spcAft>
              <a:buFont typeface="Arial" pitchFamily="34" charset="0"/>
              <a:buChar char="•"/>
            </a:pPr>
            <a:r>
              <a:rPr lang="en-US" sz="2400" b="0" dirty="0" smtClean="0"/>
              <a:t>Had Peter’s earlier choices doomed him to predictable, inevitable failure?  A possible explanation?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66918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vs. Free-will?</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mj-lt"/>
              <a:buAutoNum type="arabicPeriod" startAt="7"/>
            </a:pPr>
            <a:r>
              <a:rPr lang="en-US" sz="2400" i="1" dirty="0" smtClean="0"/>
              <a:t>Bonus</a:t>
            </a:r>
            <a:r>
              <a:rPr lang="en-US" sz="2400" i="1" dirty="0"/>
              <a:t>:</a:t>
            </a:r>
            <a:r>
              <a:rPr lang="en-US" sz="2400" b="0" dirty="0"/>
              <a:t>  “Do you believe God is </a:t>
            </a:r>
            <a:r>
              <a:rPr lang="en-US" sz="2400" i="1" dirty="0"/>
              <a:t>omniscient</a:t>
            </a:r>
            <a:r>
              <a:rPr lang="en-US" sz="2400" b="0" dirty="0"/>
              <a:t>, that He knows everything?  If so, would He not </a:t>
            </a:r>
            <a:r>
              <a:rPr lang="en-US" sz="2400" i="1" dirty="0"/>
              <a:t>know</a:t>
            </a:r>
            <a:r>
              <a:rPr lang="en-US" sz="2400" b="0" dirty="0"/>
              <a:t> your sins even </a:t>
            </a:r>
            <a:r>
              <a:rPr lang="en-US" sz="2400" i="1" dirty="0"/>
              <a:t>before</a:t>
            </a:r>
            <a:r>
              <a:rPr lang="en-US" sz="2400" b="0" dirty="0"/>
              <a:t> you commit them?  Therefore, do you not </a:t>
            </a:r>
            <a:r>
              <a:rPr lang="en-US" sz="2400" i="1" dirty="0"/>
              <a:t>have</a:t>
            </a:r>
            <a:r>
              <a:rPr lang="en-US" sz="2400" b="0" dirty="0"/>
              <a:t> to sin; otherwise, </a:t>
            </a:r>
            <a:r>
              <a:rPr lang="en-US" sz="2400" b="0" dirty="0" smtClean="0"/>
              <a:t>would not God be </a:t>
            </a:r>
            <a:r>
              <a:rPr lang="en-US" sz="2400" b="0" dirty="0"/>
              <a:t>wrong?  Does not God’s </a:t>
            </a:r>
            <a:r>
              <a:rPr lang="en-US" sz="2400" i="1" dirty="0"/>
              <a:t>foreknowledge</a:t>
            </a:r>
            <a:r>
              <a:rPr lang="en-US" sz="2400" b="0" dirty="0"/>
              <a:t> of your sins </a:t>
            </a:r>
            <a:r>
              <a:rPr lang="en-US" sz="2400" i="1" dirty="0"/>
              <a:t>predestine</a:t>
            </a:r>
            <a:r>
              <a:rPr lang="en-US" sz="2400" b="0" dirty="0"/>
              <a:t> you to sin</a:t>
            </a:r>
            <a:r>
              <a:rPr lang="en-US" sz="2400" b="0" dirty="0" smtClean="0"/>
              <a:t>?”</a:t>
            </a:r>
          </a:p>
          <a:p>
            <a:pPr marL="346075" indent="-346075">
              <a:spcBef>
                <a:spcPts val="300"/>
              </a:spcBef>
              <a:spcAft>
                <a:spcPts val="300"/>
              </a:spcAft>
              <a:buFont typeface="+mj-lt"/>
              <a:buAutoNum type="alphaUcPeriod"/>
            </a:pPr>
            <a:r>
              <a:rPr lang="en-US" sz="2400" b="0" dirty="0" smtClean="0"/>
              <a:t>“Bible says it, so I believe it.”</a:t>
            </a:r>
          </a:p>
          <a:p>
            <a:pPr marL="346075" indent="-346075">
              <a:spcBef>
                <a:spcPts val="300"/>
              </a:spcBef>
              <a:spcAft>
                <a:spcPts val="300"/>
              </a:spcAft>
              <a:buFont typeface="+mj-lt"/>
              <a:buAutoNum type="alphaUcPeriod" startAt="2"/>
            </a:pPr>
            <a:r>
              <a:rPr lang="en-US" sz="2400" b="0" strike="sngStrike" dirty="0" smtClean="0"/>
              <a:t>“God chooses </a:t>
            </a:r>
            <a:r>
              <a:rPr lang="en-US" sz="2400" i="1" strike="sngStrike" dirty="0" smtClean="0"/>
              <a:t>not</a:t>
            </a:r>
            <a:r>
              <a:rPr lang="en-US" sz="2400" b="0" strike="sngStrike" dirty="0" smtClean="0"/>
              <a:t> to know some things, like my sins.”</a:t>
            </a:r>
          </a:p>
          <a:p>
            <a:pPr marL="346075" indent="-346075">
              <a:spcBef>
                <a:spcPts val="300"/>
              </a:spcBef>
              <a:spcAft>
                <a:spcPts val="300"/>
              </a:spcAft>
              <a:buFont typeface="+mj-lt"/>
              <a:buAutoNum type="alphaUcPeriod" startAt="2"/>
            </a:pPr>
            <a:r>
              <a:rPr lang="en-US" sz="2400" b="0" dirty="0" smtClean="0"/>
              <a:t>“God’s foreknowledge arises from our predictability.” (</a:t>
            </a:r>
            <a:r>
              <a:rPr lang="en-US" sz="2400" dirty="0" smtClean="0">
                <a:solidFill>
                  <a:schemeClr val="tx2"/>
                </a:solidFill>
              </a:rPr>
              <a:t>Psalm 139:1-16; Matthew 28:74-75; John 6:70-71</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90337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Foreknowledge vs. Free-will?</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7"/>
            </a:pPr>
            <a:r>
              <a:rPr lang="en-US" sz="2400" i="1" dirty="0" smtClean="0"/>
              <a:t>Bonus</a:t>
            </a:r>
            <a:r>
              <a:rPr lang="en-US" sz="2400" i="1" dirty="0"/>
              <a:t>:</a:t>
            </a:r>
            <a:r>
              <a:rPr lang="en-US" sz="2400" b="0" dirty="0"/>
              <a:t>  “Do you believe God is </a:t>
            </a:r>
            <a:r>
              <a:rPr lang="en-US" sz="2400" i="1" dirty="0"/>
              <a:t>omniscient</a:t>
            </a:r>
            <a:r>
              <a:rPr lang="en-US" sz="2400" b="0" dirty="0"/>
              <a:t>, that He knows everything?  If so, would He not </a:t>
            </a:r>
            <a:r>
              <a:rPr lang="en-US" sz="2400" i="1" dirty="0"/>
              <a:t>know</a:t>
            </a:r>
            <a:r>
              <a:rPr lang="en-US" sz="2400" b="0" dirty="0"/>
              <a:t> your sins even </a:t>
            </a:r>
            <a:r>
              <a:rPr lang="en-US" sz="2400" i="1" dirty="0"/>
              <a:t>before</a:t>
            </a:r>
            <a:r>
              <a:rPr lang="en-US" sz="2400" b="0" dirty="0"/>
              <a:t> you commit them?  Therefore, do you not </a:t>
            </a:r>
            <a:r>
              <a:rPr lang="en-US" sz="2400" i="1" dirty="0"/>
              <a:t>have</a:t>
            </a:r>
            <a:r>
              <a:rPr lang="en-US" sz="2400" b="0" dirty="0"/>
              <a:t> to sin; otherwise, </a:t>
            </a:r>
            <a:r>
              <a:rPr lang="en-US" sz="2400" b="0" dirty="0" smtClean="0"/>
              <a:t>would not God be </a:t>
            </a:r>
            <a:r>
              <a:rPr lang="en-US" sz="2400" b="0" dirty="0"/>
              <a:t>wrong?  Does not God’s </a:t>
            </a:r>
            <a:r>
              <a:rPr lang="en-US" sz="2400" i="1" dirty="0"/>
              <a:t>foreknowledge</a:t>
            </a:r>
            <a:r>
              <a:rPr lang="en-US" sz="2400" b="0" dirty="0"/>
              <a:t> of your sins </a:t>
            </a:r>
            <a:r>
              <a:rPr lang="en-US" sz="2400" i="1" dirty="0"/>
              <a:t>predestine</a:t>
            </a:r>
            <a:r>
              <a:rPr lang="en-US" sz="2400" b="0" dirty="0"/>
              <a:t> you to sin</a:t>
            </a:r>
            <a:r>
              <a:rPr lang="en-US" sz="2400" b="0" dirty="0" smtClean="0"/>
              <a:t>?”</a:t>
            </a:r>
          </a:p>
          <a:p>
            <a:pPr marL="346075" indent="-346075">
              <a:spcBef>
                <a:spcPts val="300"/>
              </a:spcBef>
              <a:spcAft>
                <a:spcPts val="300"/>
              </a:spcAft>
              <a:buFont typeface="+mj-lt"/>
              <a:buAutoNum type="alphaUcPeriod"/>
            </a:pPr>
            <a:r>
              <a:rPr lang="en-US" sz="2400" b="0" dirty="0" smtClean="0"/>
              <a:t>“Bible says it, so I believe it.”</a:t>
            </a:r>
          </a:p>
          <a:p>
            <a:pPr marL="346075" indent="-346075">
              <a:spcBef>
                <a:spcPts val="300"/>
              </a:spcBef>
              <a:spcAft>
                <a:spcPts val="300"/>
              </a:spcAft>
              <a:buFont typeface="+mj-lt"/>
              <a:buAutoNum type="alphaUcPeriod" startAt="2"/>
            </a:pPr>
            <a:r>
              <a:rPr lang="en-US" sz="2400" b="0" strike="sngStrike" dirty="0" smtClean="0"/>
              <a:t>“God chooses </a:t>
            </a:r>
            <a:r>
              <a:rPr lang="en-US" sz="2400" i="1" strike="sngStrike" dirty="0" smtClean="0"/>
              <a:t>not</a:t>
            </a:r>
            <a:r>
              <a:rPr lang="en-US" sz="2400" b="0" strike="sngStrike" dirty="0" smtClean="0"/>
              <a:t> to know some things, like my sins.”</a:t>
            </a:r>
          </a:p>
          <a:p>
            <a:pPr marL="346075" indent="-346075">
              <a:spcBef>
                <a:spcPts val="300"/>
              </a:spcBef>
              <a:spcAft>
                <a:spcPts val="300"/>
              </a:spcAft>
              <a:buFont typeface="+mj-lt"/>
              <a:buAutoNum type="alphaUcPeriod" startAt="2"/>
            </a:pPr>
            <a:r>
              <a:rPr lang="en-US" sz="2400" b="0" dirty="0" smtClean="0"/>
              <a:t>“God’s foreknowledge arises from our predictability.”</a:t>
            </a:r>
          </a:p>
          <a:p>
            <a:pPr marL="346075" indent="-346075">
              <a:spcBef>
                <a:spcPts val="300"/>
              </a:spcBef>
              <a:spcAft>
                <a:spcPts val="300"/>
              </a:spcAft>
              <a:buFont typeface="+mj-lt"/>
              <a:buAutoNum type="alphaUcPeriod" startAt="2"/>
            </a:pPr>
            <a:r>
              <a:rPr lang="en-US" sz="2400" b="0" dirty="0" smtClean="0"/>
              <a:t>“God exists </a:t>
            </a:r>
            <a:r>
              <a:rPr lang="en-US" sz="2400" i="1" dirty="0" smtClean="0"/>
              <a:t>outside</a:t>
            </a:r>
            <a:r>
              <a:rPr lang="en-US" sz="2400" b="0" dirty="0" smtClean="0"/>
              <a:t> of time.  Foreknowledge to us is really “past-knowledge” to Him.</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4094727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5256465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Eternal</a:t>
            </a:r>
            <a:r>
              <a:rPr lang="en-US" smtClean="0"/>
              <a:t>, Timeless </a:t>
            </a:r>
            <a:r>
              <a:rPr lang="en-US" dirty="0" smtClean="0"/>
              <a:t>God</a:t>
            </a:r>
            <a:endParaRPr lang="en-US" dirty="0"/>
          </a:p>
        </p:txBody>
      </p:sp>
      <p:sp>
        <p:nvSpPr>
          <p:cNvPr id="3" name="Content Placeholder 2"/>
          <p:cNvSpPr>
            <a:spLocks noGrp="1"/>
          </p:cNvSpPr>
          <p:nvPr>
            <p:ph idx="1"/>
          </p:nvPr>
        </p:nvSpPr>
        <p:spPr/>
        <p:txBody>
          <a:bodyPr>
            <a:normAutofit/>
          </a:bodyPr>
          <a:lstStyle/>
          <a:p>
            <a:pPr marL="342900" indent="-342900">
              <a:spcBef>
                <a:spcPts val="300"/>
              </a:spcBef>
              <a:spcAft>
                <a:spcPts val="300"/>
              </a:spcAft>
              <a:buFont typeface="Arial" pitchFamily="34" charset="0"/>
              <a:buChar char="•"/>
            </a:pPr>
            <a:r>
              <a:rPr lang="en-US" sz="2400" b="0" dirty="0" smtClean="0"/>
              <a:t>God is </a:t>
            </a:r>
            <a:r>
              <a:rPr lang="en-US" sz="2400" i="1" dirty="0" smtClean="0"/>
              <a:t>not</a:t>
            </a:r>
            <a:r>
              <a:rPr lang="en-US" sz="2400" b="0" dirty="0" smtClean="0"/>
              <a:t> man (</a:t>
            </a:r>
            <a:r>
              <a:rPr lang="en-US" sz="2400" dirty="0" smtClean="0">
                <a:solidFill>
                  <a:schemeClr val="tx2"/>
                </a:solidFill>
              </a:rPr>
              <a:t>Numbers 23:19; Hosea 11:8-9</a:t>
            </a:r>
            <a:r>
              <a:rPr lang="en-US" sz="2400" b="0" dirty="0" smtClean="0"/>
              <a:t>).</a:t>
            </a:r>
          </a:p>
          <a:p>
            <a:pPr marL="342900" indent="-342900">
              <a:spcBef>
                <a:spcPts val="300"/>
              </a:spcBef>
              <a:spcAft>
                <a:spcPts val="300"/>
              </a:spcAft>
              <a:buFont typeface="Arial" pitchFamily="34" charset="0"/>
              <a:buChar char="•"/>
            </a:pPr>
            <a:r>
              <a:rPr lang="en-US" sz="2400" b="0" dirty="0" smtClean="0"/>
              <a:t>God is eternal (</a:t>
            </a:r>
            <a:r>
              <a:rPr lang="en-US" sz="2400" dirty="0" smtClean="0">
                <a:solidFill>
                  <a:schemeClr val="tx2"/>
                </a:solidFill>
              </a:rPr>
              <a:t>Exodus 3:13-14; </a:t>
            </a:r>
            <a:r>
              <a:rPr lang="en-US" sz="2400" dirty="0" err="1" smtClean="0">
                <a:solidFill>
                  <a:schemeClr val="tx2"/>
                </a:solidFill>
              </a:rPr>
              <a:t>Deu</a:t>
            </a:r>
            <a:r>
              <a:rPr lang="en-US" sz="2400" dirty="0" smtClean="0">
                <a:solidFill>
                  <a:schemeClr val="tx2"/>
                </a:solidFill>
              </a:rPr>
              <a:t>. 33:27; Isaiah 57:15; Rom. 1:20; 9:5; Eph. 3:11; I Timothy 1:17</a:t>
            </a:r>
            <a:r>
              <a:rPr lang="en-US" sz="2400" b="0" dirty="0" smtClean="0"/>
              <a:t>).</a:t>
            </a:r>
          </a:p>
          <a:p>
            <a:pPr marL="342900" indent="-342900">
              <a:spcBef>
                <a:spcPts val="300"/>
              </a:spcBef>
              <a:spcAft>
                <a:spcPts val="300"/>
              </a:spcAft>
              <a:buFont typeface="Arial" pitchFamily="34" charset="0"/>
              <a:buChar char="•"/>
            </a:pPr>
            <a:r>
              <a:rPr lang="en-US" sz="2400" b="0" dirty="0" smtClean="0"/>
              <a:t>No direct relation between God and time (</a:t>
            </a:r>
            <a:r>
              <a:rPr lang="en-US" sz="2400" dirty="0" smtClean="0">
                <a:solidFill>
                  <a:schemeClr val="tx2"/>
                </a:solidFill>
              </a:rPr>
              <a:t>II Peter 3:8</a:t>
            </a:r>
            <a:r>
              <a:rPr lang="en-US" sz="2400" b="0" dirty="0" smtClean="0"/>
              <a:t>).</a:t>
            </a:r>
          </a:p>
          <a:p>
            <a:pPr marL="342900" indent="-342900">
              <a:spcBef>
                <a:spcPts val="300"/>
              </a:spcBef>
              <a:spcAft>
                <a:spcPts val="300"/>
              </a:spcAft>
              <a:buFont typeface="Arial" pitchFamily="34" charset="0"/>
              <a:buChar char="•"/>
            </a:pPr>
            <a:r>
              <a:rPr lang="en-US" sz="2400" b="0" dirty="0" smtClean="0"/>
              <a:t>Future events are best regarded as “past” to Him:</a:t>
            </a:r>
          </a:p>
          <a:p>
            <a:pPr lvl="0" fontAlgn="base">
              <a:spcBef>
                <a:spcPts val="300"/>
              </a:spcBef>
              <a:spcAft>
                <a:spcPts val="300"/>
              </a:spcAft>
            </a:pPr>
            <a:r>
              <a:rPr lang="en-US" sz="2400" b="0" i="1" kern="0" dirty="0">
                <a:solidFill>
                  <a:srgbClr val="000000"/>
                </a:solidFill>
                <a:cs typeface="Arial"/>
              </a:rPr>
              <a:t>(as it is written, “I </a:t>
            </a:r>
            <a:r>
              <a:rPr lang="en-US" sz="2400" i="1" kern="0" dirty="0">
                <a:solidFill>
                  <a:srgbClr val="000000"/>
                </a:solidFill>
                <a:cs typeface="Arial"/>
              </a:rPr>
              <a:t>have </a:t>
            </a:r>
            <a:r>
              <a:rPr lang="en-US" sz="2400" i="1" u="sng" kern="0" dirty="0">
                <a:solidFill>
                  <a:srgbClr val="000000"/>
                </a:solidFill>
                <a:cs typeface="Arial"/>
              </a:rPr>
              <a:t>made</a:t>
            </a:r>
            <a:r>
              <a:rPr lang="en-US" sz="2400" b="0" i="1" kern="0" dirty="0">
                <a:solidFill>
                  <a:srgbClr val="000000"/>
                </a:solidFill>
                <a:cs typeface="Arial"/>
              </a:rPr>
              <a:t> you a father of many nations”) in the presence of Him whom he believed -- God, who gives life to the dead and </a:t>
            </a:r>
            <a:r>
              <a:rPr lang="en-US" sz="2400" i="1" kern="0" dirty="0">
                <a:solidFill>
                  <a:srgbClr val="000000"/>
                </a:solidFill>
                <a:cs typeface="Arial"/>
              </a:rPr>
              <a:t>calls those things which do not exist </a:t>
            </a:r>
            <a:r>
              <a:rPr lang="en-US" sz="2400" i="1" u="sng" kern="0" dirty="0">
                <a:solidFill>
                  <a:srgbClr val="000000"/>
                </a:solidFill>
                <a:cs typeface="Arial"/>
              </a:rPr>
              <a:t>as though they did</a:t>
            </a:r>
            <a:r>
              <a:rPr lang="en-US" sz="2400" b="0" i="1" kern="0" dirty="0">
                <a:solidFill>
                  <a:srgbClr val="000000"/>
                </a:solidFill>
                <a:cs typeface="Arial"/>
              </a:rPr>
              <a:t>;” </a:t>
            </a:r>
            <a:r>
              <a:rPr lang="en-US" sz="2400" b="0" kern="0" dirty="0">
                <a:solidFill>
                  <a:srgbClr val="000000"/>
                </a:solidFill>
                <a:cs typeface="Arial"/>
              </a:rPr>
              <a:t>(</a:t>
            </a:r>
            <a:r>
              <a:rPr lang="en-US" sz="2400" kern="0" dirty="0">
                <a:solidFill>
                  <a:schemeClr val="tx2"/>
                </a:solidFill>
                <a:cs typeface="Arial"/>
              </a:rPr>
              <a:t>Romans 4:17</a:t>
            </a:r>
            <a:r>
              <a:rPr lang="en-US" sz="2400" b="0" kern="0" dirty="0">
                <a:solidFill>
                  <a:srgbClr val="000000"/>
                </a:solidFill>
                <a:cs typeface="Arial"/>
              </a:rPr>
              <a:t>)</a:t>
            </a:r>
          </a:p>
          <a:p>
            <a:pPr>
              <a:spcBef>
                <a:spcPts val="300"/>
              </a:spcBef>
              <a:spcAft>
                <a:spcPts val="300"/>
              </a:spcAft>
            </a:pPr>
            <a:r>
              <a:rPr lang="en-US" sz="2400" b="0" dirty="0" smtClean="0"/>
              <a:t>See also:  </a:t>
            </a:r>
            <a:r>
              <a:rPr lang="en-US" sz="2400" dirty="0" smtClean="0">
                <a:solidFill>
                  <a:schemeClr val="tx2"/>
                </a:solidFill>
              </a:rPr>
              <a:t>Psalm 139:16</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56951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Eternal</a:t>
            </a:r>
            <a:r>
              <a:rPr lang="en-US" smtClean="0"/>
              <a:t>, Timeless </a:t>
            </a:r>
            <a:r>
              <a:rPr lang="en-US" dirty="0" smtClean="0"/>
              <a:t>God</a:t>
            </a:r>
            <a:endParaRPr lang="en-US" dirty="0"/>
          </a:p>
        </p:txBody>
      </p:sp>
      <p:sp>
        <p:nvSpPr>
          <p:cNvPr id="3" name="Content Placeholder 2"/>
          <p:cNvSpPr>
            <a:spLocks noGrp="1"/>
          </p:cNvSpPr>
          <p:nvPr>
            <p:ph idx="1"/>
          </p:nvPr>
        </p:nvSpPr>
        <p:spPr/>
        <p:txBody>
          <a:bodyPr>
            <a:normAutofit/>
          </a:bodyPr>
          <a:lstStyle/>
          <a:p>
            <a:pPr marL="342900" indent="-342900">
              <a:spcBef>
                <a:spcPts val="300"/>
              </a:spcBef>
              <a:spcAft>
                <a:spcPts val="300"/>
              </a:spcAft>
              <a:buFont typeface="Arial" pitchFamily="34" charset="0"/>
              <a:buChar char="•"/>
            </a:pPr>
            <a:r>
              <a:rPr lang="en-US" sz="2400" b="0" dirty="0" smtClean="0"/>
              <a:t>God is </a:t>
            </a:r>
            <a:r>
              <a:rPr lang="en-US" sz="2400" i="1" dirty="0" smtClean="0"/>
              <a:t>not</a:t>
            </a:r>
            <a:r>
              <a:rPr lang="en-US" sz="2400" b="0" dirty="0" smtClean="0"/>
              <a:t> man (</a:t>
            </a:r>
            <a:r>
              <a:rPr lang="en-US" sz="2400" dirty="0" smtClean="0">
                <a:solidFill>
                  <a:schemeClr val="tx2"/>
                </a:solidFill>
              </a:rPr>
              <a:t>Numbers 23:19; Hosea 11:8-9</a:t>
            </a:r>
            <a:r>
              <a:rPr lang="en-US" sz="2400" b="0" dirty="0" smtClean="0"/>
              <a:t>).</a:t>
            </a:r>
          </a:p>
          <a:p>
            <a:pPr marL="342900" indent="-342900">
              <a:spcBef>
                <a:spcPts val="300"/>
              </a:spcBef>
              <a:spcAft>
                <a:spcPts val="300"/>
              </a:spcAft>
              <a:buFont typeface="Arial" pitchFamily="34" charset="0"/>
              <a:buChar char="•"/>
            </a:pPr>
            <a:r>
              <a:rPr lang="en-US" sz="2400" b="0" dirty="0" smtClean="0"/>
              <a:t>God is eternal (</a:t>
            </a:r>
            <a:r>
              <a:rPr lang="en-US" sz="2400" dirty="0" smtClean="0">
                <a:solidFill>
                  <a:schemeClr val="tx2"/>
                </a:solidFill>
              </a:rPr>
              <a:t>Exodus 3:13-14; </a:t>
            </a:r>
            <a:r>
              <a:rPr lang="en-US" sz="2400" dirty="0" err="1" smtClean="0">
                <a:solidFill>
                  <a:schemeClr val="tx2"/>
                </a:solidFill>
              </a:rPr>
              <a:t>Deu</a:t>
            </a:r>
            <a:r>
              <a:rPr lang="en-US" sz="2400" dirty="0" smtClean="0">
                <a:solidFill>
                  <a:schemeClr val="tx2"/>
                </a:solidFill>
              </a:rPr>
              <a:t>. 33:27; Isaiah 57:15; Rom. 1:20; 9:5; Eph. 3:11; I Timothy 1:17</a:t>
            </a:r>
            <a:r>
              <a:rPr lang="en-US" sz="2400" b="0" dirty="0" smtClean="0"/>
              <a:t>).</a:t>
            </a:r>
          </a:p>
          <a:p>
            <a:pPr marL="342900" indent="-342900">
              <a:spcBef>
                <a:spcPts val="300"/>
              </a:spcBef>
              <a:spcAft>
                <a:spcPts val="300"/>
              </a:spcAft>
              <a:buFont typeface="Arial" pitchFamily="34" charset="0"/>
              <a:buChar char="•"/>
            </a:pPr>
            <a:r>
              <a:rPr lang="en-US" sz="2400" b="0" dirty="0" smtClean="0"/>
              <a:t>No direct relation between God and time (</a:t>
            </a:r>
            <a:r>
              <a:rPr lang="en-US" sz="2400" dirty="0" smtClean="0">
                <a:solidFill>
                  <a:schemeClr val="tx2"/>
                </a:solidFill>
              </a:rPr>
              <a:t>II Peter 3:8</a:t>
            </a:r>
            <a:r>
              <a:rPr lang="en-US" sz="2400" b="0" dirty="0" smtClean="0"/>
              <a:t>).</a:t>
            </a:r>
          </a:p>
          <a:p>
            <a:pPr marL="342900" indent="-342900">
              <a:spcBef>
                <a:spcPts val="300"/>
              </a:spcBef>
              <a:spcAft>
                <a:spcPts val="300"/>
              </a:spcAft>
              <a:buFont typeface="Arial" pitchFamily="34" charset="0"/>
              <a:buChar char="•"/>
            </a:pPr>
            <a:r>
              <a:rPr lang="en-US" sz="2400" b="0" dirty="0" smtClean="0"/>
              <a:t>Future events are best regarded as “past” to Him </a:t>
            </a:r>
            <a:r>
              <a:rPr lang="en-US" sz="2400" b="0" kern="0" dirty="0" smtClean="0">
                <a:solidFill>
                  <a:srgbClr val="000000"/>
                </a:solidFill>
                <a:cs typeface="Arial"/>
              </a:rPr>
              <a:t>(</a:t>
            </a:r>
            <a:r>
              <a:rPr lang="en-US" sz="2400" kern="0" dirty="0" smtClean="0">
                <a:solidFill>
                  <a:schemeClr val="tx2"/>
                </a:solidFill>
                <a:cs typeface="Arial"/>
              </a:rPr>
              <a:t>Romans 4:17</a:t>
            </a:r>
            <a:r>
              <a:rPr lang="en-US" sz="2400" b="0" kern="0" dirty="0" smtClean="0">
                <a:solidFill>
                  <a:srgbClr val="000000"/>
                </a:solidFill>
                <a:cs typeface="Arial"/>
              </a:rPr>
              <a:t>;</a:t>
            </a:r>
            <a:r>
              <a:rPr lang="en-US" sz="2400" b="0" dirty="0" smtClean="0"/>
              <a:t> </a:t>
            </a:r>
            <a:r>
              <a:rPr lang="en-US" sz="2400" dirty="0" smtClean="0">
                <a:solidFill>
                  <a:schemeClr val="tx2"/>
                </a:solidFill>
              </a:rPr>
              <a:t>Psalm 139:16</a:t>
            </a:r>
            <a:r>
              <a:rPr lang="en-US" sz="2400" b="0" dirty="0" smtClean="0"/>
              <a:t>).</a:t>
            </a:r>
          </a:p>
          <a:p>
            <a:pPr marL="342900" indent="-342900">
              <a:spcBef>
                <a:spcPts val="300"/>
              </a:spcBef>
              <a:spcAft>
                <a:spcPts val="300"/>
              </a:spcAft>
              <a:buFont typeface="Arial" pitchFamily="34" charset="0"/>
              <a:buChar char="•"/>
            </a:pPr>
            <a:r>
              <a:rPr lang="en-US" sz="2400" b="0" dirty="0" smtClean="0"/>
              <a:t>Certainty versus Necessity of Events</a:t>
            </a:r>
          </a:p>
          <a:p>
            <a:pPr marL="342900" indent="-342900">
              <a:spcBef>
                <a:spcPts val="300"/>
              </a:spcBef>
              <a:spcAft>
                <a:spcPts val="300"/>
              </a:spcAft>
              <a:buFont typeface="Arial" pitchFamily="34" charset="0"/>
              <a:buChar char="•"/>
            </a:pPr>
            <a:r>
              <a:rPr lang="en-US" sz="2400" b="0" dirty="0" smtClean="0"/>
              <a:t>Perceptual versus Conceptual Knowledge</a:t>
            </a:r>
          </a:p>
          <a:p>
            <a:pPr marL="342900" indent="-342900">
              <a:spcBef>
                <a:spcPts val="300"/>
              </a:spcBef>
              <a:spcAft>
                <a:spcPts val="300"/>
              </a:spcAft>
              <a:buFont typeface="Arial" pitchFamily="34" charset="0"/>
              <a:buChar char="•"/>
            </a:pPr>
            <a:r>
              <a:rPr lang="en-US" sz="2400" b="0" dirty="0" smtClean="0"/>
              <a:t>…</a:t>
            </a:r>
          </a:p>
          <a:p>
            <a:pPr marL="342900" indent="-342900">
              <a:spcBef>
                <a:spcPts val="300"/>
              </a:spcBef>
              <a:spcAft>
                <a:spcPts val="300"/>
              </a:spcAft>
              <a:buFont typeface="Arial" pitchFamily="34" charset="0"/>
              <a:buChar char="•"/>
            </a:pPr>
            <a:r>
              <a:rPr lang="en-US" sz="2400" i="1" dirty="0" smtClean="0"/>
              <a:t>“Such </a:t>
            </a:r>
            <a:r>
              <a:rPr lang="en-US" sz="2400" i="1" dirty="0"/>
              <a:t>knowledge is </a:t>
            </a:r>
            <a:r>
              <a:rPr lang="en-US" sz="2400" i="1" u="sng" dirty="0"/>
              <a:t>too wonderful for </a:t>
            </a:r>
            <a:r>
              <a:rPr lang="en-US" sz="2400" i="1" u="sng" dirty="0" smtClean="0"/>
              <a:t>me</a:t>
            </a:r>
            <a:r>
              <a:rPr lang="en-US" sz="2400" i="1" dirty="0" smtClean="0"/>
              <a:t>”</a:t>
            </a: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85659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 Laid to the Root …”</a:t>
            </a:r>
            <a:endParaRPr lang="en-US" dirty="0"/>
          </a:p>
        </p:txBody>
      </p:sp>
      <p:sp>
        <p:nvSpPr>
          <p:cNvPr id="3" name="Content Placeholder 2"/>
          <p:cNvSpPr>
            <a:spLocks noGrp="1"/>
          </p:cNvSpPr>
          <p:nvPr>
            <p:ph idx="1"/>
          </p:nvPr>
        </p:nvSpPr>
        <p:spPr/>
        <p:txBody>
          <a:bodyPr>
            <a:noAutofit/>
          </a:bodyPr>
          <a:lstStyle/>
          <a:p>
            <a:pPr algn="ctr"/>
            <a:r>
              <a:rPr lang="en-US" sz="3200" b="0" dirty="0" smtClean="0"/>
              <a:t>“Give </a:t>
            </a:r>
            <a:r>
              <a:rPr lang="en-US" sz="3200" b="0" dirty="0"/>
              <a:t>me six hours to chop down a tree and I will </a:t>
            </a:r>
            <a:r>
              <a:rPr lang="en-US" sz="3200" dirty="0"/>
              <a:t>spend the first four </a:t>
            </a:r>
            <a:r>
              <a:rPr lang="en-US" sz="3200" u="sng" dirty="0"/>
              <a:t>sharpening the axe</a:t>
            </a:r>
            <a:r>
              <a:rPr lang="en-US" sz="3200" b="0" dirty="0" smtClean="0"/>
              <a:t>.” – </a:t>
            </a:r>
            <a:r>
              <a:rPr lang="en-US" sz="3200" b="0" i="1" dirty="0" smtClean="0"/>
              <a:t>Abraham Lincoln</a:t>
            </a:r>
            <a:endParaRPr lang="en-US" sz="3200" b="0" dirty="0"/>
          </a:p>
          <a:p>
            <a:pPr algn="ctr"/>
            <a:r>
              <a:rPr lang="en-US" sz="3200" b="0" i="1" dirty="0" smtClean="0"/>
              <a:t>“If </a:t>
            </a:r>
            <a:r>
              <a:rPr lang="en-US" sz="3200" b="0" i="1" dirty="0"/>
              <a:t>the ax is dull, And one does not </a:t>
            </a:r>
            <a:r>
              <a:rPr lang="en-US" sz="3200" i="1" dirty="0"/>
              <a:t>sharpen the edge</a:t>
            </a:r>
            <a:r>
              <a:rPr lang="en-US" sz="3200" b="0" i="1" dirty="0"/>
              <a:t>, Then he must use more strength; But </a:t>
            </a:r>
            <a:r>
              <a:rPr lang="en-US" sz="3200" i="1" u="sng" dirty="0"/>
              <a:t>wisdom brings success</a:t>
            </a:r>
            <a:r>
              <a:rPr lang="en-US" sz="3200" b="0" i="1" dirty="0" smtClean="0"/>
              <a:t>.”</a:t>
            </a:r>
            <a:r>
              <a:rPr lang="en-US" sz="3200" b="0" dirty="0" smtClean="0"/>
              <a:t> </a:t>
            </a:r>
            <a:br>
              <a:rPr lang="en-US" sz="3200" b="0" dirty="0" smtClean="0"/>
            </a:br>
            <a:r>
              <a:rPr lang="en-US" sz="3200" b="0" dirty="0" smtClean="0"/>
              <a:t>(</a:t>
            </a:r>
            <a:r>
              <a:rPr lang="en-US" sz="3200" dirty="0">
                <a:solidFill>
                  <a:schemeClr val="tx2"/>
                </a:solidFill>
              </a:rPr>
              <a:t>Ecclesiastes </a:t>
            </a:r>
            <a:r>
              <a:rPr lang="en-US" sz="3200" dirty="0" smtClean="0">
                <a:solidFill>
                  <a:schemeClr val="tx2"/>
                </a:solidFill>
              </a:rPr>
              <a:t>10:10</a:t>
            </a:r>
            <a:r>
              <a:rPr lang="en-US" sz="3200" b="0" dirty="0" smtClean="0"/>
              <a:t>)</a:t>
            </a:r>
          </a:p>
          <a:p>
            <a:pPr algn="r"/>
            <a:r>
              <a:rPr lang="en-US" sz="2400" dirty="0" smtClean="0">
                <a:solidFill>
                  <a:schemeClr val="tx2"/>
                </a:solidFill>
              </a:rPr>
              <a:t>Luke 3:9</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748780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Oval 4"/>
          <p:cNvSpPr/>
          <p:nvPr/>
        </p:nvSpPr>
        <p:spPr>
          <a:xfrm>
            <a:off x="609600" y="590550"/>
            <a:ext cx="762000" cy="2590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 name="Oval 5"/>
          <p:cNvSpPr/>
          <p:nvPr/>
        </p:nvSpPr>
        <p:spPr>
          <a:xfrm>
            <a:off x="609600" y="4019550"/>
            <a:ext cx="762000" cy="8382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Supreme Sovereignty of God</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97893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Guardian of Sovereignty?</a:t>
            </a:r>
            <a:endParaRPr lang="en-US" dirty="0"/>
          </a:p>
        </p:txBody>
      </p:sp>
      <p:sp>
        <p:nvSpPr>
          <p:cNvPr id="3" name="Content Placeholder 2"/>
          <p:cNvSpPr>
            <a:spLocks noGrp="1"/>
          </p:cNvSpPr>
          <p:nvPr>
            <p:ph idx="1"/>
          </p:nvPr>
        </p:nvSpPr>
        <p:spPr/>
        <p:txBody>
          <a:bodyPr>
            <a:noAutofit/>
          </a:bodyPr>
          <a:lstStyle/>
          <a:p>
            <a:pPr marL="346075" indent="-346075">
              <a:spcBef>
                <a:spcPts val="500"/>
              </a:spcBef>
              <a:spcAft>
                <a:spcPts val="500"/>
              </a:spcAft>
              <a:buFont typeface="+mj-lt"/>
              <a:buAutoNum type="arabicPeriod" startAt="4"/>
            </a:pPr>
            <a:r>
              <a:rPr lang="en-US" sz="2400" b="0" dirty="0" smtClean="0"/>
              <a:t>“You </a:t>
            </a:r>
            <a:r>
              <a:rPr lang="en-US" sz="2400" b="0" dirty="0"/>
              <a:t>do not believe in the sovereignty of God</a:t>
            </a:r>
            <a:r>
              <a:rPr lang="en-US" sz="2400" b="0" dirty="0" smtClean="0"/>
              <a:t>!? </a:t>
            </a:r>
            <a:r>
              <a:rPr lang="en-US" sz="2400" b="0" dirty="0"/>
              <a:t>Calvinism elevates God by magnifying His sovereignty, whereas you blaspheme Him with your arrogant notions of free-will</a:t>
            </a:r>
            <a:r>
              <a:rPr lang="en-US" sz="2400" b="0" dirty="0" smtClean="0"/>
              <a:t>!”</a:t>
            </a:r>
          </a:p>
          <a:p>
            <a:pPr marL="342900" indent="-342900">
              <a:spcBef>
                <a:spcPts val="500"/>
              </a:spcBef>
              <a:spcAft>
                <a:spcPts val="500"/>
              </a:spcAft>
              <a:buFont typeface="Arial" pitchFamily="34" charset="0"/>
              <a:buChar char="•"/>
            </a:pPr>
            <a:r>
              <a:rPr lang="en-US" sz="2400" b="0" dirty="0" smtClean="0"/>
              <a:t>“Sovereignty of God” is not exclusive to Calvinism.</a:t>
            </a:r>
          </a:p>
          <a:p>
            <a:pPr marL="342900" indent="-342900">
              <a:spcBef>
                <a:spcPts val="500"/>
              </a:spcBef>
              <a:spcAft>
                <a:spcPts val="500"/>
              </a:spcAft>
              <a:buFont typeface="Arial" pitchFamily="34" charset="0"/>
              <a:buChar char="•"/>
            </a:pPr>
            <a:r>
              <a:rPr lang="en-US" sz="2400" b="0" dirty="0" smtClean="0"/>
              <a:t>Issue is not </a:t>
            </a:r>
            <a:r>
              <a:rPr lang="en-US" sz="2400" i="1" u="sng" dirty="0" smtClean="0"/>
              <a:t>if</a:t>
            </a:r>
            <a:r>
              <a:rPr lang="en-US" sz="2400" b="0" dirty="0" smtClean="0"/>
              <a:t> God is sovereign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950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is Indeed Sovereign</a:t>
            </a:r>
            <a:endParaRPr lang="en-US" dirty="0"/>
          </a:p>
        </p:txBody>
      </p:sp>
      <p:sp>
        <p:nvSpPr>
          <p:cNvPr id="3" name="Content Placeholder 2"/>
          <p:cNvSpPr>
            <a:spLocks noGrp="1"/>
          </p:cNvSpPr>
          <p:nvPr>
            <p:ph idx="1"/>
          </p:nvPr>
        </p:nvSpPr>
        <p:spPr/>
        <p:txBody>
          <a:bodyPr>
            <a:noAutofit/>
          </a:bodyPr>
          <a:lstStyle/>
          <a:p>
            <a:pPr>
              <a:spcBef>
                <a:spcPts val="100"/>
              </a:spcBef>
              <a:spcAft>
                <a:spcPts val="100"/>
              </a:spcAft>
            </a:pPr>
            <a:r>
              <a:rPr lang="en-US" sz="2300" b="0" i="1" dirty="0" smtClean="0"/>
              <a:t>“Indeed </a:t>
            </a:r>
            <a:r>
              <a:rPr lang="en-US" sz="2300" b="0" i="1" dirty="0"/>
              <a:t>before the day was, I am He; And there is no one who can deliver out of My hand; </a:t>
            </a:r>
            <a:r>
              <a:rPr lang="en-US" sz="2300" i="1" dirty="0"/>
              <a:t>I work, and </a:t>
            </a:r>
            <a:r>
              <a:rPr lang="en-US" sz="2300" i="1" u="sng" dirty="0"/>
              <a:t>who will reverse it</a:t>
            </a:r>
            <a:r>
              <a:rPr lang="en-US" sz="2300" b="0" i="1" dirty="0" smtClean="0"/>
              <a:t>?” </a:t>
            </a:r>
            <a:r>
              <a:rPr lang="en-US" sz="2300" b="0" dirty="0" smtClean="0"/>
              <a:t>(</a:t>
            </a:r>
            <a:r>
              <a:rPr lang="en-US" sz="2300" dirty="0">
                <a:solidFill>
                  <a:schemeClr val="tx2"/>
                </a:solidFill>
              </a:rPr>
              <a:t>Isaiah </a:t>
            </a:r>
            <a:r>
              <a:rPr lang="en-US" sz="2300" dirty="0" smtClean="0">
                <a:solidFill>
                  <a:schemeClr val="tx2"/>
                </a:solidFill>
              </a:rPr>
              <a:t>43:13</a:t>
            </a:r>
            <a:r>
              <a:rPr lang="en-US" sz="2300" b="0" dirty="0" smtClean="0"/>
              <a:t>)</a:t>
            </a:r>
          </a:p>
          <a:p>
            <a:pPr>
              <a:spcBef>
                <a:spcPts val="100"/>
              </a:spcBef>
              <a:spcAft>
                <a:spcPts val="100"/>
              </a:spcAft>
            </a:pPr>
            <a:r>
              <a:rPr lang="en-US" sz="2300" b="0" i="1" dirty="0" smtClean="0"/>
              <a:t>“</a:t>
            </a:r>
            <a:r>
              <a:rPr lang="en-US" sz="2300" i="1" dirty="0" smtClean="0"/>
              <a:t>Who </a:t>
            </a:r>
            <a:r>
              <a:rPr lang="en-US" sz="2300" i="1" dirty="0"/>
              <a:t>has directed the Spirit of the LORD</a:t>
            </a:r>
            <a:r>
              <a:rPr lang="en-US" sz="2300" b="0" i="1" dirty="0"/>
              <a:t>, Or as His counselor has taught Him? With whom did He take counsel, and </a:t>
            </a:r>
            <a:r>
              <a:rPr lang="en-US" sz="2300" i="1" dirty="0" smtClean="0"/>
              <a:t>who instructed Him, And taught Him </a:t>
            </a:r>
            <a:r>
              <a:rPr lang="en-US" sz="2300" b="0" i="1" dirty="0" smtClean="0"/>
              <a:t>in the path of justice? Who taught Him knowledge, And showed Him the way of understanding?”</a:t>
            </a:r>
            <a:r>
              <a:rPr lang="en-US" sz="2300" b="0" dirty="0" smtClean="0"/>
              <a:t> (</a:t>
            </a:r>
            <a:r>
              <a:rPr lang="en-US" sz="2300" dirty="0" smtClean="0">
                <a:solidFill>
                  <a:schemeClr val="tx2"/>
                </a:solidFill>
              </a:rPr>
              <a:t>Isaiah 40:13-14</a:t>
            </a:r>
            <a:r>
              <a:rPr lang="en-US" sz="2300" b="0" dirty="0" smtClean="0"/>
              <a:t>)</a:t>
            </a:r>
          </a:p>
          <a:p>
            <a:pPr>
              <a:spcBef>
                <a:spcPts val="100"/>
              </a:spcBef>
              <a:spcAft>
                <a:spcPts val="100"/>
              </a:spcAft>
            </a:pPr>
            <a:r>
              <a:rPr lang="en-US" sz="2300" b="0" i="1" dirty="0" smtClean="0"/>
              <a:t>“</a:t>
            </a:r>
            <a:r>
              <a:rPr lang="en-US" sz="2300" i="1" dirty="0" smtClean="0"/>
              <a:t>Woe </a:t>
            </a:r>
            <a:r>
              <a:rPr lang="en-US" sz="2300" i="1" dirty="0"/>
              <a:t>to him who strives with his Maker!</a:t>
            </a:r>
            <a:r>
              <a:rPr lang="en-US" sz="2300" b="0" i="1" dirty="0"/>
              <a:t> Let the potsherd strive with the potsherds of the earth! </a:t>
            </a:r>
            <a:r>
              <a:rPr lang="en-US" sz="2300" i="1" dirty="0"/>
              <a:t>Shall the clay say to him who forms it</a:t>
            </a:r>
            <a:r>
              <a:rPr lang="en-US" sz="2300" i="1" dirty="0" smtClean="0"/>
              <a:t>, ‘What </a:t>
            </a:r>
            <a:r>
              <a:rPr lang="en-US" sz="2300" i="1" dirty="0"/>
              <a:t>are you making</a:t>
            </a:r>
            <a:r>
              <a:rPr lang="en-US" sz="2300" i="1" dirty="0" smtClean="0"/>
              <a:t>?’</a:t>
            </a:r>
            <a:r>
              <a:rPr lang="en-US" sz="2300" b="0" i="1" dirty="0" smtClean="0"/>
              <a:t> </a:t>
            </a:r>
            <a:r>
              <a:rPr lang="en-US" sz="2300" b="0" i="1" dirty="0"/>
              <a:t>Or shall your handiwork </a:t>
            </a:r>
            <a:r>
              <a:rPr lang="en-US" sz="2300" b="0" i="1" dirty="0" smtClean="0"/>
              <a:t>say, ‘He </a:t>
            </a:r>
            <a:r>
              <a:rPr lang="en-US" sz="2300" b="0" i="1" dirty="0"/>
              <a:t>has no </a:t>
            </a:r>
            <a:r>
              <a:rPr lang="en-US" sz="2300" b="0" i="1" dirty="0" smtClean="0"/>
              <a:t>hands’?</a:t>
            </a:r>
            <a:r>
              <a:rPr lang="en-US" sz="2300" b="0" dirty="0" smtClean="0"/>
              <a:t> </a:t>
            </a:r>
            <a:r>
              <a:rPr lang="en-US" sz="2300" b="0" dirty="0"/>
              <a:t>(</a:t>
            </a:r>
            <a:r>
              <a:rPr lang="en-US" sz="2300" dirty="0">
                <a:solidFill>
                  <a:schemeClr val="tx2"/>
                </a:solidFill>
              </a:rPr>
              <a:t>Isaiah </a:t>
            </a:r>
            <a:r>
              <a:rPr lang="en-US" sz="2300" dirty="0" smtClean="0">
                <a:solidFill>
                  <a:schemeClr val="tx2"/>
                </a:solidFill>
              </a:rPr>
              <a:t>45:9</a:t>
            </a:r>
            <a:r>
              <a:rPr lang="en-US" sz="2300" b="0" dirty="0" smtClean="0"/>
              <a:t>)</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8488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Guardian of Sovereignty?</a:t>
            </a:r>
            <a:endParaRPr lang="en-US" dirty="0"/>
          </a:p>
        </p:txBody>
      </p:sp>
      <p:sp>
        <p:nvSpPr>
          <p:cNvPr id="3" name="Content Placeholder 2"/>
          <p:cNvSpPr>
            <a:spLocks noGrp="1"/>
          </p:cNvSpPr>
          <p:nvPr>
            <p:ph idx="1"/>
          </p:nvPr>
        </p:nvSpPr>
        <p:spPr/>
        <p:txBody>
          <a:bodyPr>
            <a:noAutofit/>
          </a:bodyPr>
          <a:lstStyle/>
          <a:p>
            <a:pPr marL="346075" indent="-346075">
              <a:spcBef>
                <a:spcPts val="500"/>
              </a:spcBef>
              <a:spcAft>
                <a:spcPts val="500"/>
              </a:spcAft>
              <a:buFont typeface="+mj-lt"/>
              <a:buAutoNum type="arabicPeriod" startAt="4"/>
            </a:pPr>
            <a:r>
              <a:rPr lang="en-US" sz="2400" b="0" dirty="0" smtClean="0"/>
              <a:t>“You </a:t>
            </a:r>
            <a:r>
              <a:rPr lang="en-US" sz="2400" b="0" dirty="0"/>
              <a:t>do not believe in the sovereignty of God</a:t>
            </a:r>
            <a:r>
              <a:rPr lang="en-US" sz="2400" b="0" dirty="0" smtClean="0"/>
              <a:t>!? </a:t>
            </a:r>
            <a:r>
              <a:rPr lang="en-US" sz="2400" b="0" dirty="0"/>
              <a:t>Calvinism elevates God by magnifying His sovereignty, whereas you blaspheme Him with your arrogant notions of free-will</a:t>
            </a:r>
            <a:r>
              <a:rPr lang="en-US" sz="2400" b="0" dirty="0" smtClean="0"/>
              <a:t>!”</a:t>
            </a:r>
          </a:p>
          <a:p>
            <a:pPr marL="342900" indent="-342900">
              <a:spcBef>
                <a:spcPts val="500"/>
              </a:spcBef>
              <a:spcAft>
                <a:spcPts val="500"/>
              </a:spcAft>
              <a:buFont typeface="Arial" pitchFamily="34" charset="0"/>
              <a:buChar char="•"/>
            </a:pPr>
            <a:r>
              <a:rPr lang="en-US" sz="2400" b="0" dirty="0" smtClean="0"/>
              <a:t>“Sovereignty of God” is not exclusive to Calvinism.</a:t>
            </a:r>
          </a:p>
          <a:p>
            <a:pPr marL="342900" indent="-342900">
              <a:spcBef>
                <a:spcPts val="500"/>
              </a:spcBef>
              <a:spcAft>
                <a:spcPts val="500"/>
              </a:spcAft>
              <a:buFont typeface="Arial" pitchFamily="34" charset="0"/>
              <a:buChar char="•"/>
            </a:pPr>
            <a:r>
              <a:rPr lang="en-US" sz="2400" b="0" dirty="0" smtClean="0"/>
              <a:t>Issue is not </a:t>
            </a:r>
            <a:r>
              <a:rPr lang="en-US" sz="2400" i="1" u="sng" dirty="0" smtClean="0"/>
              <a:t>if</a:t>
            </a:r>
            <a:r>
              <a:rPr lang="en-US" sz="2400" b="0" dirty="0" smtClean="0"/>
              <a:t> God is sovereign …</a:t>
            </a:r>
          </a:p>
          <a:p>
            <a:pPr marL="342900" indent="-342900">
              <a:spcBef>
                <a:spcPts val="500"/>
              </a:spcBef>
              <a:spcAft>
                <a:spcPts val="500"/>
              </a:spcAft>
              <a:buFont typeface="Arial" pitchFamily="34" charset="0"/>
              <a:buChar char="•"/>
            </a:pPr>
            <a:r>
              <a:rPr lang="en-US" sz="2400" b="0" dirty="0" smtClean="0"/>
              <a:t>Issue is the </a:t>
            </a:r>
            <a:r>
              <a:rPr lang="en-US" sz="2400" i="1" dirty="0" smtClean="0"/>
              <a:t>extent</a:t>
            </a:r>
            <a:r>
              <a:rPr lang="en-US" sz="2400" b="0" dirty="0" smtClean="0"/>
              <a:t> that God </a:t>
            </a:r>
            <a:r>
              <a:rPr lang="en-US" sz="2400" i="1" u="sng" dirty="0" smtClean="0"/>
              <a:t>exercises</a:t>
            </a:r>
            <a:r>
              <a:rPr lang="en-US" sz="2400" b="0" dirty="0" smtClean="0"/>
              <a:t> His sovereignty!</a:t>
            </a:r>
          </a:p>
          <a:p>
            <a:pPr marL="342900" indent="-342900">
              <a:spcBef>
                <a:spcPts val="500"/>
              </a:spcBef>
              <a:spcAft>
                <a:spcPts val="500"/>
              </a:spcAft>
              <a:buFont typeface="Arial" pitchFamily="34" charset="0"/>
              <a:buChar char="•"/>
            </a:pPr>
            <a:r>
              <a:rPr lang="en-US" sz="2400" dirty="0" smtClean="0">
                <a:solidFill>
                  <a:schemeClr val="tx2"/>
                </a:solidFill>
              </a:rPr>
              <a:t>Definition Problem </a:t>
            </a:r>
            <a:r>
              <a:rPr lang="en-US" sz="2400" b="0" dirty="0" smtClean="0"/>
              <a:t>– Absolute sovereignty does not require absolute exercise.</a:t>
            </a:r>
          </a:p>
          <a:p>
            <a:pPr marL="342900" indent="-342900">
              <a:spcBef>
                <a:spcPts val="500"/>
              </a:spcBef>
              <a:spcAft>
                <a:spcPts val="500"/>
              </a:spcAft>
              <a:buFont typeface="Arial" pitchFamily="34" charset="0"/>
              <a:buChar char="•"/>
            </a:pPr>
            <a:r>
              <a:rPr lang="en-US" sz="2400" dirty="0" smtClean="0">
                <a:solidFill>
                  <a:schemeClr val="tx2"/>
                </a:solidFill>
              </a:rPr>
              <a:t>False Dilemma </a:t>
            </a:r>
            <a:r>
              <a:rPr lang="en-US" sz="2400" b="0" dirty="0" smtClean="0"/>
              <a:t>– Not limited to 2 options.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3703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5866</TotalTime>
  <Words>2863</Words>
  <Application>Microsoft Office PowerPoint</Application>
  <PresentationFormat>On-screen Show (16:9)</PresentationFormat>
  <Paragraphs>195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Essential</vt:lpstr>
      <vt:lpstr>“Convicting Those Who Contradict”</vt:lpstr>
      <vt:lpstr>Calvinism</vt:lpstr>
      <vt:lpstr>What is Calvinism?</vt:lpstr>
      <vt:lpstr>“Axe Laid to the Root …”</vt:lpstr>
      <vt:lpstr>What is Calvinism?</vt:lpstr>
      <vt:lpstr>Supreme Sovereignty of God</vt:lpstr>
      <vt:lpstr>Guardian of Sovereignty?</vt:lpstr>
      <vt:lpstr>God is Indeed Sovereign</vt:lpstr>
      <vt:lpstr>Guardian of Sovereignty?</vt:lpstr>
      <vt:lpstr>Bible on God’s Sovereignty</vt:lpstr>
      <vt:lpstr>God Never Willed Sin</vt:lpstr>
      <vt:lpstr>Bible on God’s Sovereignty</vt:lpstr>
      <vt:lpstr>Bible Teaches Predestination!</vt:lpstr>
      <vt:lpstr>Bible Teaches Predestination!</vt:lpstr>
      <vt:lpstr>Foreknowledge First!</vt:lpstr>
      <vt:lpstr>Bible Teaches Predestination!</vt:lpstr>
      <vt:lpstr>Individual or Corporate?</vt:lpstr>
      <vt:lpstr>Bible Teaches Predestination!</vt:lpstr>
      <vt:lpstr>Arbitrary or Characteristic?</vt:lpstr>
      <vt:lpstr>What Kind of Predestination?</vt:lpstr>
      <vt:lpstr>Relevance of our Will?</vt:lpstr>
      <vt:lpstr>Not-But – Relative Comparison</vt:lpstr>
      <vt:lpstr>Foreknowledge vs. Free-will?</vt:lpstr>
      <vt:lpstr>Are We In Over Our Heads?</vt:lpstr>
      <vt:lpstr>Foreknowledge vs. Free-will?</vt:lpstr>
      <vt:lpstr>But, God Does Know</vt:lpstr>
      <vt:lpstr>But, God Does Know – Even Sins</vt:lpstr>
      <vt:lpstr>Foreknowledge vs. Free-will?</vt:lpstr>
      <vt:lpstr>Foreknowledge vs. Free-will?</vt:lpstr>
      <vt:lpstr>The Eternal, Timeless God</vt:lpstr>
      <vt:lpstr>The Eternal, Timeless God</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958</cp:revision>
  <cp:lastPrinted>2013-02-03T14:45:51Z</cp:lastPrinted>
  <dcterms:created xsi:type="dcterms:W3CDTF">2006-08-16T00:00:00Z</dcterms:created>
  <dcterms:modified xsi:type="dcterms:W3CDTF">2013-02-04T03:39:35Z</dcterms:modified>
</cp:coreProperties>
</file>