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397" r:id="rId2"/>
    <p:sldId id="381" r:id="rId3"/>
    <p:sldId id="523" r:id="rId4"/>
    <p:sldId id="430" r:id="rId5"/>
    <p:sldId id="530" r:id="rId6"/>
    <p:sldId id="532" r:id="rId7"/>
    <p:sldId id="533" r:id="rId8"/>
    <p:sldId id="543" r:id="rId9"/>
    <p:sldId id="539" r:id="rId10"/>
    <p:sldId id="540" r:id="rId11"/>
    <p:sldId id="541" r:id="rId12"/>
    <p:sldId id="542" r:id="rId13"/>
    <p:sldId id="479" r:id="rId14"/>
    <p:sldId id="534" r:id="rId15"/>
    <p:sldId id="544" r:id="rId16"/>
    <p:sldId id="549" r:id="rId17"/>
    <p:sldId id="550" r:id="rId18"/>
    <p:sldId id="553" r:id="rId19"/>
    <p:sldId id="551" r:id="rId20"/>
    <p:sldId id="552" r:id="rId21"/>
    <p:sldId id="555" r:id="rId22"/>
    <p:sldId id="554" r:id="rId23"/>
    <p:sldId id="395" r:id="rId24"/>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1" d="100"/>
          <a:sy n="141" d="100"/>
        </p:scale>
        <p:origin x="-102" y="-1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t>2/9/2013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t>2/9/2013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2/9/2013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2/9/2013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reformed.org/documents/westminster_conf_of_faith.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Author of Sin?</a:t>
            </a:r>
          </a:p>
        </p:txBody>
      </p:sp>
      <p:sp>
        <p:nvSpPr>
          <p:cNvPr id="3" name="Content Placeholder 2"/>
          <p:cNvSpPr>
            <a:spLocks noGrp="1"/>
          </p:cNvSpPr>
          <p:nvPr>
            <p:ph idx="1"/>
          </p:nvPr>
        </p:nvSpPr>
        <p:spPr/>
        <p:txBody>
          <a:bodyPr>
            <a:noAutofit/>
          </a:bodyPr>
          <a:lstStyle/>
          <a:p>
            <a:pPr>
              <a:spcBef>
                <a:spcPts val="100"/>
              </a:spcBef>
              <a:spcAft>
                <a:spcPts val="100"/>
              </a:spcAft>
            </a:pPr>
            <a:r>
              <a:rPr lang="en-US" sz="2400" i="1" dirty="0" smtClean="0"/>
              <a:t>Question </a:t>
            </a:r>
            <a:r>
              <a:rPr lang="en-US" sz="2400" i="1" dirty="0"/>
              <a:t>for Calvinist:</a:t>
            </a:r>
            <a:r>
              <a:rPr lang="en-US" sz="2400" b="0" dirty="0"/>
              <a:t>  “If God </a:t>
            </a:r>
            <a:r>
              <a:rPr lang="en-US" sz="2400" i="1" dirty="0"/>
              <a:t>absolutely</a:t>
            </a:r>
            <a:r>
              <a:rPr lang="en-US" sz="2400" b="0" i="1" dirty="0"/>
              <a:t> </a:t>
            </a:r>
            <a:r>
              <a:rPr lang="en-US" sz="2400" b="0" dirty="0"/>
              <a:t>determines man’s fall and choices relevant to his salvation, how can God not be the author and originator of sin?  Is His Sovereignty not </a:t>
            </a:r>
            <a:r>
              <a:rPr lang="en-US" sz="2400" b="0" i="1" dirty="0"/>
              <a:t>absolute</a:t>
            </a:r>
            <a:r>
              <a:rPr lang="en-US" sz="2400" b="0" dirty="0" smtClean="0"/>
              <a:t>?”</a:t>
            </a:r>
          </a:p>
          <a:p>
            <a:pPr>
              <a:spcBef>
                <a:spcPts val="100"/>
              </a:spcBef>
              <a:spcAft>
                <a:spcPts val="100"/>
              </a:spcAft>
            </a:pPr>
            <a:r>
              <a:rPr lang="en-US" sz="2400" b="0" i="1" dirty="0" smtClean="0"/>
              <a:t>“God</a:t>
            </a:r>
            <a:r>
              <a:rPr lang="en-US" sz="2400" b="0" i="1" dirty="0"/>
              <a:t>, from all eternity, did by the most wise and holy counsel of His own will, freely and unchangeably ordain </a:t>
            </a:r>
            <a:r>
              <a:rPr lang="en-US" sz="2400" i="1" u="sng" dirty="0"/>
              <a:t>whatsoever</a:t>
            </a:r>
            <a:r>
              <a:rPr lang="en-US" sz="2400" i="1" dirty="0"/>
              <a:t> comes to pass: yet so, as thereby neither is God the author of sin, nor is violence offered to the will of the creatures</a:t>
            </a:r>
            <a:r>
              <a:rPr lang="en-US" sz="2400" b="0" i="1" dirty="0"/>
              <a:t>, neither is the liberty or contingency of second causes taken away, but rather established</a:t>
            </a:r>
            <a:r>
              <a:rPr lang="en-US" sz="2400" b="0" i="1" dirty="0" smtClean="0"/>
              <a:t>...” </a:t>
            </a:r>
            <a:r>
              <a:rPr lang="en-US" sz="2400" b="0" dirty="0"/>
              <a:t>(</a:t>
            </a:r>
            <a:r>
              <a:rPr lang="en-US" sz="2400" dirty="0"/>
              <a:t>Westminster Confession of Faith, III:1</a:t>
            </a:r>
            <a:r>
              <a:rPr lang="en-US" sz="2400" b="0" dirty="0"/>
              <a:t>)</a:t>
            </a:r>
          </a:p>
          <a:p>
            <a:pPr marL="342900" indent="-342900">
              <a:spcBef>
                <a:spcPts val="100"/>
              </a:spcBef>
              <a:spcAft>
                <a:spcPts val="100"/>
              </a:spcAft>
              <a:buFont typeface="Arial" pitchFamily="34" charset="0"/>
              <a:buChar char="•"/>
            </a:pPr>
            <a:r>
              <a:rPr lang="en-US" sz="2400" dirty="0"/>
              <a:t>Unavoidable consequence of </a:t>
            </a:r>
            <a:r>
              <a:rPr lang="en-US" sz="2400" i="1" dirty="0" smtClean="0"/>
              <a:t>“</a:t>
            </a:r>
            <a:r>
              <a:rPr lang="en-US" sz="2400" i="1" u="sng" dirty="0" smtClean="0"/>
              <a:t>absolute</a:t>
            </a:r>
            <a:r>
              <a:rPr lang="en-US" sz="2400" i="1" dirty="0" smtClean="0"/>
              <a:t>!”</a:t>
            </a:r>
            <a:endParaRPr lang="en-US" sz="24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99835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Questions For Calvinist</a:t>
            </a:r>
          </a:p>
        </p:txBody>
      </p:sp>
      <p:sp>
        <p:nvSpPr>
          <p:cNvPr id="3" name="Content Placeholder 2"/>
          <p:cNvSpPr>
            <a:spLocks noGrp="1"/>
          </p:cNvSpPr>
          <p:nvPr>
            <p:ph idx="1"/>
          </p:nvPr>
        </p:nvSpPr>
        <p:spPr/>
        <p:txBody>
          <a:bodyPr>
            <a:noAutofit/>
          </a:bodyPr>
          <a:lstStyle/>
          <a:p>
            <a:pPr marL="230188" indent="-230188">
              <a:spcBef>
                <a:spcPts val="100"/>
              </a:spcBef>
              <a:spcAft>
                <a:spcPts val="100"/>
              </a:spcAft>
              <a:buFontTx/>
              <a:buChar char="•"/>
            </a:pPr>
            <a:r>
              <a:rPr lang="en-US" sz="2300" b="0" dirty="0"/>
              <a:t>If there is only One Will, how can man be </a:t>
            </a:r>
            <a:r>
              <a:rPr lang="en-US" sz="2300" i="1" u="sng" dirty="0"/>
              <a:t>justly</a:t>
            </a:r>
            <a:r>
              <a:rPr lang="en-US" sz="2300" b="0" dirty="0"/>
              <a:t> held responsible?</a:t>
            </a:r>
          </a:p>
          <a:p>
            <a:pPr marL="230188" indent="-230188">
              <a:spcBef>
                <a:spcPts val="100"/>
              </a:spcBef>
              <a:spcAft>
                <a:spcPts val="100"/>
              </a:spcAft>
              <a:buFontTx/>
              <a:buChar char="•"/>
            </a:pPr>
            <a:r>
              <a:rPr lang="en-US" sz="2300" b="0" dirty="0"/>
              <a:t>If God’s will is always performed, why does He rebuke His compliant creation?</a:t>
            </a:r>
          </a:p>
          <a:p>
            <a:pPr marL="230188" indent="-230188">
              <a:spcBef>
                <a:spcPts val="100"/>
              </a:spcBef>
              <a:spcAft>
                <a:spcPts val="100"/>
              </a:spcAft>
              <a:buFontTx/>
              <a:buChar char="•"/>
            </a:pPr>
            <a:r>
              <a:rPr lang="en-US" sz="2300" b="0" dirty="0"/>
              <a:t>Why does God object to sin, if </a:t>
            </a:r>
            <a:r>
              <a:rPr lang="en-US" sz="2300" i="1" dirty="0"/>
              <a:t>He chose </a:t>
            </a:r>
            <a:r>
              <a:rPr lang="en-US" sz="2300" b="0" dirty="0"/>
              <a:t>it?</a:t>
            </a:r>
          </a:p>
          <a:p>
            <a:pPr marL="230188" indent="-230188">
              <a:spcBef>
                <a:spcPts val="100"/>
              </a:spcBef>
              <a:spcAft>
                <a:spcPts val="100"/>
              </a:spcAft>
              <a:buFontTx/>
              <a:buChar char="•"/>
            </a:pPr>
            <a:r>
              <a:rPr lang="en-US" sz="2300" b="0" dirty="0"/>
              <a:t>Why do events not always conform to God’s revealed will?</a:t>
            </a:r>
          </a:p>
          <a:p>
            <a:pPr marL="230188" indent="-230188">
              <a:spcBef>
                <a:spcPts val="100"/>
              </a:spcBef>
              <a:spcAft>
                <a:spcPts val="100"/>
              </a:spcAft>
              <a:buFontTx/>
              <a:buChar char="•"/>
            </a:pPr>
            <a:r>
              <a:rPr lang="en-US" sz="2300" b="0" dirty="0"/>
              <a:t>Why does God lament over </a:t>
            </a:r>
            <a:r>
              <a:rPr lang="en-US" sz="2300" b="0" dirty="0" smtClean="0"/>
              <a:t>man’s </a:t>
            </a:r>
            <a:r>
              <a:rPr lang="en-US" sz="2300" b="0" dirty="0"/>
              <a:t>choices, if God made them?</a:t>
            </a:r>
          </a:p>
          <a:p>
            <a:pPr marL="230188" indent="-230188">
              <a:spcBef>
                <a:spcPts val="100"/>
              </a:spcBef>
              <a:spcAft>
                <a:spcPts val="100"/>
              </a:spcAft>
              <a:buFontTx/>
              <a:buChar char="•"/>
            </a:pPr>
            <a:r>
              <a:rPr lang="en-US" sz="2300" b="0" dirty="0"/>
              <a:t>Why does God punish His creation, when it ultimately complies as He instructed?</a:t>
            </a:r>
          </a:p>
          <a:p>
            <a:pPr marL="230188" indent="-230188">
              <a:spcBef>
                <a:spcPts val="100"/>
              </a:spcBef>
              <a:spcAft>
                <a:spcPts val="100"/>
              </a:spcAft>
              <a:buFontTx/>
              <a:buChar char="•"/>
            </a:pPr>
            <a:r>
              <a:rPr lang="en-US" sz="2300" b="0" dirty="0"/>
              <a:t>Where is the </a:t>
            </a:r>
            <a:r>
              <a:rPr lang="en-US" sz="2300" i="1" u="sng" dirty="0"/>
              <a:t>Bible basis</a:t>
            </a:r>
            <a:r>
              <a:rPr lang="en-US" sz="2300" i="1" dirty="0"/>
              <a:t> </a:t>
            </a:r>
            <a:r>
              <a:rPr lang="en-US" sz="2300" b="0" dirty="0"/>
              <a:t>for this view of God’s sovereignty</a:t>
            </a:r>
            <a:r>
              <a:rPr lang="en-US" sz="2300" b="0" dirty="0" smtClean="0"/>
              <a:t>?</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50702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nodeType="afterEffect">
                                  <p:stCondLst>
                                    <p:cond delay="3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6000"/>
                            </p:stCondLst>
                            <p:childTnLst>
                              <p:par>
                                <p:cTn id="11" presetID="1" presetClass="entr" presetSubtype="0" fill="hold" nodeType="afterEffect">
                                  <p:stCondLst>
                                    <p:cond delay="3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9000"/>
                            </p:stCondLst>
                            <p:childTnLst>
                              <p:par>
                                <p:cTn id="14" presetID="1" presetClass="entr" presetSubtype="0" fill="hold" nodeType="afterEffect">
                                  <p:stCondLst>
                                    <p:cond delay="3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12000"/>
                            </p:stCondLst>
                            <p:childTnLst>
                              <p:par>
                                <p:cTn id="17" presetID="1" presetClass="entr" presetSubtype="0" fill="hold" nodeType="afterEffect">
                                  <p:stCondLst>
                                    <p:cond delay="3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15000"/>
                            </p:stCondLst>
                            <p:childTnLst>
                              <p:par>
                                <p:cTn id="20" presetID="1" presetClass="entr" presetSubtype="0" fill="hold" nodeType="afterEffect">
                                  <p:stCondLst>
                                    <p:cond delay="3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18000"/>
                            </p:stCondLst>
                            <p:childTnLst>
                              <p:par>
                                <p:cTn id="23" presetID="1" presetClass="entr" presetSubtype="0" fill="hold" nodeType="afterEffect">
                                  <p:stCondLst>
                                    <p:cond delay="3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Paradox or Contradiction?</a:t>
            </a:r>
          </a:p>
        </p:txBody>
      </p:sp>
      <p:sp>
        <p:nvSpPr>
          <p:cNvPr id="3" name="Content Placeholder 2"/>
          <p:cNvSpPr>
            <a:spLocks noGrp="1"/>
          </p:cNvSpPr>
          <p:nvPr>
            <p:ph idx="1"/>
          </p:nvPr>
        </p:nvSpPr>
        <p:spPr/>
        <p:txBody>
          <a:bodyPr>
            <a:noAutofit/>
          </a:bodyPr>
          <a:lstStyle/>
          <a:p>
            <a:pPr>
              <a:spcBef>
                <a:spcPts val="300"/>
              </a:spcBef>
              <a:spcAft>
                <a:spcPts val="300"/>
              </a:spcAft>
            </a:pPr>
            <a:r>
              <a:rPr lang="en-US" sz="2200" b="0" dirty="0" smtClean="0"/>
              <a:t>“It </a:t>
            </a:r>
            <a:r>
              <a:rPr lang="en-US" sz="2200" b="0" dirty="0"/>
              <a:t>is understandable that in his polemics, laboring as he did under the burden of so many radical contradictions implicit in his theology, Calvin so often </a:t>
            </a:r>
            <a:r>
              <a:rPr lang="en-US" sz="2200" i="1" dirty="0"/>
              <a:t>was driven to quit the field </a:t>
            </a:r>
            <a:r>
              <a:rPr lang="en-US" sz="2200" b="0" dirty="0"/>
              <a:t>with such appeals as </a:t>
            </a:r>
            <a:r>
              <a:rPr lang="en-US" sz="2200" b="0" i="1" dirty="0"/>
              <a:t>‘Nay, but oh man, who art thou that </a:t>
            </a:r>
            <a:r>
              <a:rPr lang="en-US" sz="2200" b="0" i="1" dirty="0" err="1"/>
              <a:t>repliest</a:t>
            </a:r>
            <a:r>
              <a:rPr lang="en-US" sz="2200" b="0" i="1" dirty="0"/>
              <a:t> against God? … To God belong the secret things … Oh, the depth – how unsearchable … Our God is in the heavens, he hath done whatsoever he hath pleased.’</a:t>
            </a:r>
            <a:r>
              <a:rPr lang="en-US" sz="2200" b="0" dirty="0"/>
              <a:t>  Such appeals are regularly made whenever Calvin </a:t>
            </a:r>
            <a:r>
              <a:rPr lang="en-US" sz="2200" i="1" dirty="0"/>
              <a:t>finds himself boxed-in dialectically, which is often</a:t>
            </a:r>
            <a:r>
              <a:rPr lang="en-US" sz="2200" b="0" dirty="0"/>
              <a:t>.  Quitting the field with some such appeal, </a:t>
            </a:r>
            <a:r>
              <a:rPr lang="en-US" sz="2200" i="1" dirty="0"/>
              <a:t>Calvin proceeds as if he has made his point </a:t>
            </a:r>
            <a:r>
              <a:rPr lang="en-US" sz="2200" b="0" dirty="0"/>
              <a:t>– which he never does in many instances in which he resorts to his well-worn ‘escape texts’ </a:t>
            </a:r>
            <a:r>
              <a:rPr lang="en-US" sz="2200" i="1" dirty="0"/>
              <a:t>as a mean of begging the </a:t>
            </a:r>
            <a:r>
              <a:rPr lang="en-US" sz="2200" i="1" dirty="0" smtClean="0"/>
              <a:t>question</a:t>
            </a:r>
            <a:r>
              <a:rPr lang="en-US" sz="2200" b="0" dirty="0" smtClean="0"/>
              <a:t>.” </a:t>
            </a:r>
            <a:r>
              <a:rPr lang="en-US" sz="2200" b="0" dirty="0"/>
              <a:t>(p. 232, Robert Shanks, </a:t>
            </a:r>
            <a:r>
              <a:rPr lang="en-US" sz="2200" i="1" dirty="0"/>
              <a:t>Elect in the Son</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851527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solidFill>
                  <a:schemeClr val="tx2"/>
                </a:solidFill>
              </a:rPr>
              <a:t>T</a:t>
            </a:r>
            <a:r>
              <a:rPr lang="en-US" sz="7200" i="1" dirty="0" smtClean="0"/>
              <a:t>otal Inherited Depravity</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Inherited Depravity</a:t>
            </a:r>
            <a:endParaRPr lang="en-US" dirty="0"/>
          </a:p>
        </p:txBody>
      </p:sp>
      <p:sp>
        <p:nvSpPr>
          <p:cNvPr id="3" name="Content Placeholder 2"/>
          <p:cNvSpPr>
            <a:spLocks noGrp="1"/>
          </p:cNvSpPr>
          <p:nvPr>
            <p:ph idx="1"/>
          </p:nvPr>
        </p:nvSpPr>
        <p:spPr/>
        <p:txBody>
          <a:bodyPr>
            <a:noAutofit/>
          </a:bodyPr>
          <a:lstStyle/>
          <a:p>
            <a:pPr marL="346075" indent="-346075">
              <a:spcBef>
                <a:spcPts val="100"/>
              </a:spcBef>
              <a:spcAft>
                <a:spcPts val="100"/>
              </a:spcAft>
              <a:buFont typeface="+mj-lt"/>
              <a:buAutoNum type="romanUcPeriod"/>
            </a:pPr>
            <a:r>
              <a:rPr lang="en-US" sz="1500" b="0" dirty="0" smtClean="0"/>
              <a:t>Our </a:t>
            </a:r>
            <a:r>
              <a:rPr lang="en-US" sz="1500" b="0" dirty="0"/>
              <a:t>first parents, begin seduced by the subtlety and temptations of Satan, sinned in eating the forbidden fruit. This their sin God was pleased, according to his wise and holy counsel, to permit, having purposed to order it to his own glory</a:t>
            </a:r>
            <a:r>
              <a:rPr lang="en-US" sz="1500" b="0" dirty="0" smtClean="0"/>
              <a:t>.</a:t>
            </a:r>
            <a:endParaRPr lang="en-US" sz="1500" b="0" dirty="0"/>
          </a:p>
          <a:p>
            <a:pPr marL="346075" indent="-346075">
              <a:spcBef>
                <a:spcPts val="100"/>
              </a:spcBef>
              <a:spcAft>
                <a:spcPts val="100"/>
              </a:spcAft>
              <a:buFont typeface="+mj-lt"/>
              <a:buAutoNum type="romanUcPeriod"/>
            </a:pPr>
            <a:r>
              <a:rPr lang="en-US" sz="1500" b="0" dirty="0" smtClean="0"/>
              <a:t>By </a:t>
            </a:r>
            <a:r>
              <a:rPr lang="en-US" sz="1500" b="0" dirty="0"/>
              <a:t>this sin they fell from their original righteousness and communion with God, and so became dead in sin, and wholly defiled in all the faculties and parts of soul and body</a:t>
            </a:r>
            <a:r>
              <a:rPr lang="en-US" sz="1500" b="0" dirty="0" smtClean="0"/>
              <a:t>.</a:t>
            </a:r>
            <a:endParaRPr lang="en-US" sz="1500" b="0" dirty="0"/>
          </a:p>
          <a:p>
            <a:pPr marL="346075" indent="-346075">
              <a:spcBef>
                <a:spcPts val="100"/>
              </a:spcBef>
              <a:spcAft>
                <a:spcPts val="100"/>
              </a:spcAft>
              <a:buFont typeface="+mj-lt"/>
              <a:buAutoNum type="romanUcPeriod"/>
            </a:pPr>
            <a:r>
              <a:rPr lang="en-US" sz="1500" i="1" dirty="0" smtClean="0"/>
              <a:t>They </a:t>
            </a:r>
            <a:r>
              <a:rPr lang="en-US" sz="1500" i="1" dirty="0"/>
              <a:t>being the root of mankind, the guilt of this sin was imputed, and the same death in sin and corrupted nature conveyed to all their posterity</a:t>
            </a:r>
            <a:r>
              <a:rPr lang="en-US" sz="1500" b="0" dirty="0"/>
              <a:t>, descending from them by original generation</a:t>
            </a:r>
            <a:r>
              <a:rPr lang="en-US" sz="1500" b="0" dirty="0" smtClean="0"/>
              <a:t>.</a:t>
            </a:r>
            <a:endParaRPr lang="en-US" sz="1500" b="0" dirty="0"/>
          </a:p>
          <a:p>
            <a:pPr marL="346075" indent="-346075">
              <a:spcBef>
                <a:spcPts val="100"/>
              </a:spcBef>
              <a:spcAft>
                <a:spcPts val="100"/>
              </a:spcAft>
              <a:buFont typeface="+mj-lt"/>
              <a:buAutoNum type="romanUcPeriod"/>
            </a:pPr>
            <a:r>
              <a:rPr lang="en-US" sz="1500" i="1" dirty="0" smtClean="0"/>
              <a:t>From </a:t>
            </a:r>
            <a:r>
              <a:rPr lang="en-US" sz="1500" i="1" dirty="0"/>
              <a:t>this original corruption, whereby we are utterly indisposed, disabled, and made </a:t>
            </a:r>
            <a:r>
              <a:rPr lang="en-US" sz="1500" i="1" u="sng" dirty="0"/>
              <a:t>opposite to all good, and wholly inclined to all evil</a:t>
            </a:r>
            <a:r>
              <a:rPr lang="en-US" sz="1500" i="1" dirty="0"/>
              <a:t>, do proceed all actual transgressions</a:t>
            </a:r>
            <a:r>
              <a:rPr lang="en-US" sz="1500" b="0" dirty="0" smtClean="0"/>
              <a:t>.</a:t>
            </a:r>
            <a:endParaRPr lang="en-US" sz="1500" b="0" dirty="0"/>
          </a:p>
          <a:p>
            <a:pPr marL="346075" indent="-346075">
              <a:spcBef>
                <a:spcPts val="100"/>
              </a:spcBef>
              <a:spcAft>
                <a:spcPts val="100"/>
              </a:spcAft>
              <a:buFont typeface="+mj-lt"/>
              <a:buAutoNum type="romanUcPeriod"/>
            </a:pPr>
            <a:r>
              <a:rPr lang="en-US" sz="1500" b="0" dirty="0" smtClean="0"/>
              <a:t>This </a:t>
            </a:r>
            <a:r>
              <a:rPr lang="en-US" sz="1500" b="0" dirty="0"/>
              <a:t>corruption of nature, during this life, doth remain in those that are regenerated; and although it be through Christ pardoned and mortified, yet both itself, and all the motions thereof, are truly and properly sin</a:t>
            </a:r>
            <a:r>
              <a:rPr lang="en-US" sz="1500" b="0" dirty="0" smtClean="0"/>
              <a:t>.</a:t>
            </a:r>
            <a:endParaRPr lang="en-US" sz="1500" b="0" dirty="0"/>
          </a:p>
          <a:p>
            <a:pPr marL="346075" indent="-346075">
              <a:spcBef>
                <a:spcPts val="100"/>
              </a:spcBef>
              <a:spcAft>
                <a:spcPts val="100"/>
              </a:spcAft>
              <a:buFont typeface="+mj-lt"/>
              <a:buAutoNum type="romanUcPeriod"/>
            </a:pPr>
            <a:r>
              <a:rPr lang="en-US" sz="1500" b="0" dirty="0" smtClean="0"/>
              <a:t>Every </a:t>
            </a:r>
            <a:r>
              <a:rPr lang="en-US" sz="1500" b="0" dirty="0"/>
              <a:t>sin, both original and actual, being a transgression of the righteous law of God, and contrary thereunto, doth, in its own nature, bring guilt upon the sinner, whereby he is bound over to the wrath of God, and curse of the law, and so made subject to death, with all miseries spiritual, temporal, and eternal</a:t>
            </a:r>
            <a:r>
              <a:rPr lang="en-US" sz="1500" b="0" dirty="0" smtClean="0"/>
              <a:t>.</a:t>
            </a:r>
          </a:p>
          <a:p>
            <a:pPr algn="r">
              <a:spcBef>
                <a:spcPts val="100"/>
              </a:spcBef>
              <a:spcAft>
                <a:spcPts val="100"/>
              </a:spcAft>
            </a:pPr>
            <a:r>
              <a:rPr lang="en-US" sz="1500" dirty="0" smtClean="0"/>
              <a:t>AD 1646 - </a:t>
            </a:r>
            <a:r>
              <a:rPr lang="en-US" sz="1500" b="0" dirty="0" smtClean="0">
                <a:hlinkClick r:id="rId2"/>
              </a:rPr>
              <a:t>http</a:t>
            </a:r>
            <a:r>
              <a:rPr lang="en-US" sz="1500" b="0" dirty="0">
                <a:hlinkClick r:id="rId2"/>
              </a:rPr>
              <a:t>://</a:t>
            </a:r>
            <a:r>
              <a:rPr lang="en-US" sz="1500" b="0" dirty="0" smtClean="0">
                <a:hlinkClick r:id="rId2"/>
              </a:rPr>
              <a:t>www.reformed.org/documents/westminster_conf_of_faith.html#chap6</a:t>
            </a:r>
            <a:endParaRPr lang="en-US" sz="15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210499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Total Inherited Depravity</a:t>
            </a:r>
          </a:p>
        </p:txBody>
      </p:sp>
      <p:sp>
        <p:nvSpPr>
          <p:cNvPr id="3" name="Content Placeholder 2"/>
          <p:cNvSpPr>
            <a:spLocks noGrp="1"/>
          </p:cNvSpPr>
          <p:nvPr>
            <p:ph idx="1"/>
          </p:nvPr>
        </p:nvSpPr>
        <p:spPr/>
        <p:txBody>
          <a:bodyPr>
            <a:noAutofit/>
          </a:bodyPr>
          <a:lstStyle/>
          <a:p>
            <a:pPr marL="342900" indent="-342900">
              <a:spcBef>
                <a:spcPts val="100"/>
              </a:spcBef>
              <a:spcAft>
                <a:spcPts val="100"/>
              </a:spcAft>
              <a:buFont typeface="Arial" pitchFamily="34" charset="0"/>
              <a:buChar char="•"/>
            </a:pPr>
            <a:r>
              <a:rPr lang="en-US" sz="2400" b="0" dirty="0"/>
              <a:t>“Man is incapable of saving himself.”</a:t>
            </a:r>
          </a:p>
          <a:p>
            <a:pPr marL="342900" indent="-342900">
              <a:spcBef>
                <a:spcPts val="100"/>
              </a:spcBef>
              <a:spcAft>
                <a:spcPts val="100"/>
              </a:spcAft>
              <a:buFont typeface="Arial" pitchFamily="34" charset="0"/>
              <a:buChar char="•"/>
            </a:pPr>
            <a:r>
              <a:rPr lang="en-US" sz="2400" b="0" dirty="0"/>
              <a:t>“Man cannot do anything to save himself.”</a:t>
            </a:r>
          </a:p>
          <a:p>
            <a:pPr marL="342900" indent="-342900">
              <a:spcBef>
                <a:spcPts val="100"/>
              </a:spcBef>
              <a:spcAft>
                <a:spcPts val="100"/>
              </a:spcAft>
              <a:buFont typeface="Arial" pitchFamily="34" charset="0"/>
              <a:buChar char="•"/>
            </a:pPr>
            <a:r>
              <a:rPr lang="en-US" sz="2400" b="0" dirty="0"/>
              <a:t>Modern (and Armenian) inconsistencies:</a:t>
            </a:r>
          </a:p>
          <a:p>
            <a:pPr marL="800100" lvl="1" indent="-342900">
              <a:spcBef>
                <a:spcPts val="100"/>
              </a:spcBef>
              <a:spcAft>
                <a:spcPts val="100"/>
              </a:spcAft>
            </a:pPr>
            <a:r>
              <a:rPr lang="en-US" b="0" dirty="0" smtClean="0"/>
              <a:t>Born </a:t>
            </a:r>
            <a:r>
              <a:rPr lang="en-US" b="0" dirty="0"/>
              <a:t>in original sin, but yet unbaptized babies go to heaven.</a:t>
            </a:r>
          </a:p>
          <a:p>
            <a:pPr marL="800100" lvl="1" indent="-342900">
              <a:spcBef>
                <a:spcPts val="100"/>
              </a:spcBef>
              <a:spcAft>
                <a:spcPts val="100"/>
              </a:spcAft>
            </a:pPr>
            <a:r>
              <a:rPr lang="en-US" b="0" dirty="0" smtClean="0"/>
              <a:t>Depraved</a:t>
            </a:r>
            <a:r>
              <a:rPr lang="en-US" b="0" dirty="0"/>
              <a:t>, yet he can choose to obey the gospel.</a:t>
            </a:r>
          </a:p>
          <a:p>
            <a:pPr>
              <a:spcBef>
                <a:spcPts val="100"/>
              </a:spcBef>
              <a:spcAft>
                <a:spcPts val="100"/>
              </a:spcAft>
            </a:pPr>
            <a:r>
              <a:rPr lang="en-US" sz="2400" b="0" dirty="0" smtClean="0"/>
              <a:t>“Man by his fall into a state of sin, hath </a:t>
            </a:r>
            <a:r>
              <a:rPr lang="en-US" sz="2400" i="1" dirty="0" smtClean="0"/>
              <a:t>wholly lost </a:t>
            </a:r>
            <a:r>
              <a:rPr lang="en-US" sz="2400" i="1" u="sng" dirty="0" smtClean="0"/>
              <a:t>all ability of will</a:t>
            </a:r>
            <a:r>
              <a:rPr lang="en-US" sz="2400" i="1" dirty="0" smtClean="0"/>
              <a:t> to any spiritual good accompanying salvation</a:t>
            </a:r>
            <a:r>
              <a:rPr lang="en-US" sz="2400" b="0" dirty="0" smtClean="0"/>
              <a:t>; so as a natural man, being altogether averse from that good, and dead in sin, is not able, by his own strength, to convert himself, or to prepare himself thereunto.” (</a:t>
            </a:r>
            <a:r>
              <a:rPr lang="en-US" sz="2400" dirty="0" smtClean="0"/>
              <a:t>Westminster Confession of Faith</a:t>
            </a:r>
            <a:r>
              <a:rPr lang="en-US" sz="2400" b="0" dirty="0" smtClean="0"/>
              <a:t>, Chapter IX, Sections 31, 32)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35296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Man’s Nature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Everyone is </a:t>
            </a:r>
            <a:r>
              <a:rPr lang="en-US" sz="2400" b="0" dirty="0"/>
              <a:t>born </a:t>
            </a:r>
            <a:r>
              <a:rPr lang="en-US" sz="2400" i="1" dirty="0"/>
              <a:t>innocent</a:t>
            </a:r>
            <a:r>
              <a:rPr lang="en-US" sz="2400" b="0" dirty="0"/>
              <a:t>, as were Adam and Eve before their sin</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33341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Initial </a:t>
            </a:r>
            <a:r>
              <a:rPr lang="en-US" dirty="0" smtClean="0"/>
              <a:t>Innocence &amp; </a:t>
            </a:r>
            <a:r>
              <a:rPr lang="en-US" dirty="0"/>
              <a:t>Humility</a:t>
            </a:r>
          </a:p>
        </p:txBody>
      </p:sp>
      <p:sp>
        <p:nvSpPr>
          <p:cNvPr id="3" name="Content Placeholder 2"/>
          <p:cNvSpPr>
            <a:spLocks noGrp="1"/>
          </p:cNvSpPr>
          <p:nvPr>
            <p:ph idx="1"/>
          </p:nvPr>
        </p:nvSpPr>
        <p:spPr/>
        <p:txBody>
          <a:bodyPr>
            <a:noAutofit/>
          </a:bodyPr>
          <a:lstStyle/>
          <a:p>
            <a:r>
              <a:rPr lang="en-US" sz="2400" b="0" i="1" dirty="0"/>
              <a:t>“Moreover </a:t>
            </a:r>
            <a:r>
              <a:rPr lang="en-US" sz="2400" i="1" dirty="0"/>
              <a:t>your little ones and your children</a:t>
            </a:r>
            <a:r>
              <a:rPr lang="en-US" sz="2400" b="0" i="1" dirty="0"/>
              <a:t>, who you say will be victims, </a:t>
            </a:r>
            <a:r>
              <a:rPr lang="en-US" sz="2400" i="1" dirty="0"/>
              <a:t>who today have </a:t>
            </a:r>
            <a:r>
              <a:rPr lang="en-US" sz="2400" i="1" u="sng" dirty="0"/>
              <a:t>no knowledge of good and evil</a:t>
            </a:r>
            <a:r>
              <a:rPr lang="en-US" sz="2400" b="0" i="1" dirty="0"/>
              <a:t>, they shall go in there; to them I will give it, and they shall possess it.” </a:t>
            </a:r>
            <a:r>
              <a:rPr lang="en-US" sz="2400" b="0" dirty="0"/>
              <a:t>(</a:t>
            </a:r>
            <a:r>
              <a:rPr lang="en-US" sz="2400" dirty="0">
                <a:solidFill>
                  <a:schemeClr val="tx2"/>
                </a:solidFill>
              </a:rPr>
              <a:t>Deuteronomy 1:39</a:t>
            </a:r>
            <a:r>
              <a:rPr lang="en-US" sz="2400" b="0" dirty="0" smtClean="0"/>
              <a:t>)</a:t>
            </a:r>
            <a:endParaRPr lang="en-US" sz="2400" b="0" dirty="0"/>
          </a:p>
          <a:p>
            <a:r>
              <a:rPr lang="en-US" sz="2400" b="0" i="1" dirty="0"/>
              <a:t>Then </a:t>
            </a:r>
            <a:r>
              <a:rPr lang="en-US" sz="2400" i="1" dirty="0"/>
              <a:t>Jesus called </a:t>
            </a:r>
            <a:r>
              <a:rPr lang="en-US" sz="2400" i="1" u="sng" dirty="0"/>
              <a:t>a</a:t>
            </a:r>
            <a:r>
              <a:rPr lang="en-US" sz="2400" i="1" dirty="0"/>
              <a:t> little child to Him</a:t>
            </a:r>
            <a:r>
              <a:rPr lang="en-US" sz="2400" b="0" i="1" dirty="0"/>
              <a:t>, set him in the midst of them, and said, “Assuredly, I say to you, unless you are converted and </a:t>
            </a:r>
            <a:r>
              <a:rPr lang="en-US" sz="2400" i="1" dirty="0"/>
              <a:t>become as </a:t>
            </a:r>
            <a:r>
              <a:rPr lang="en-US" sz="2400" i="1" u="sng" dirty="0"/>
              <a:t>little children</a:t>
            </a:r>
            <a:r>
              <a:rPr lang="en-US" sz="2400" b="0" i="1" dirty="0"/>
              <a:t>, you will by no means enter the kingdom of heaven. Therefore whoever </a:t>
            </a:r>
            <a:r>
              <a:rPr lang="en-US" sz="2400" i="1" dirty="0"/>
              <a:t>humbles himself as this </a:t>
            </a:r>
            <a:r>
              <a:rPr lang="en-US" sz="2400" i="1" u="sng" dirty="0"/>
              <a:t>little child</a:t>
            </a:r>
            <a:r>
              <a:rPr lang="en-US" sz="2400" i="1" dirty="0"/>
              <a:t> </a:t>
            </a:r>
            <a:r>
              <a:rPr lang="en-US" sz="2400" b="0" i="1" dirty="0"/>
              <a:t>is the greatest in the kingdom of heaven.” </a:t>
            </a:r>
            <a:r>
              <a:rPr lang="en-US" sz="2400" b="0" dirty="0"/>
              <a:t>(</a:t>
            </a:r>
            <a:r>
              <a:rPr lang="en-US" sz="2400" dirty="0">
                <a:solidFill>
                  <a:schemeClr val="tx2"/>
                </a:solidFill>
              </a:rPr>
              <a:t>Matthew 18:2-4</a:t>
            </a:r>
            <a:r>
              <a:rPr lang="en-US" sz="2400" b="0" dirty="0" smtClean="0"/>
              <a:t>)</a:t>
            </a:r>
            <a:endParaRPr lang="en-US" sz="2400" b="0" dirty="0"/>
          </a:p>
          <a:p>
            <a:r>
              <a:rPr lang="en-US" sz="2400" b="0" dirty="0"/>
              <a:t>Children in heaven (</a:t>
            </a:r>
            <a:r>
              <a:rPr lang="en-US" sz="2400" dirty="0">
                <a:solidFill>
                  <a:schemeClr val="tx2"/>
                </a:solidFill>
              </a:rPr>
              <a:t>Matthew </a:t>
            </a:r>
            <a:r>
              <a:rPr lang="en-US" sz="2400" dirty="0" smtClean="0">
                <a:solidFill>
                  <a:schemeClr val="tx2"/>
                </a:solidFill>
              </a:rPr>
              <a:t>19:14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59069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Corruption Process of Sin</a:t>
            </a:r>
            <a:endParaRPr lang="en-US" dirty="0"/>
          </a:p>
        </p:txBody>
      </p:sp>
      <p:sp>
        <p:nvSpPr>
          <p:cNvPr id="3" name="Content Placeholder 2"/>
          <p:cNvSpPr>
            <a:spLocks noGrp="1"/>
          </p:cNvSpPr>
          <p:nvPr>
            <p:ph idx="1"/>
          </p:nvPr>
        </p:nvSpPr>
        <p:spPr/>
        <p:txBody>
          <a:bodyPr>
            <a:normAutofit fontScale="85000" lnSpcReduction="10000"/>
          </a:bodyPr>
          <a:lstStyle/>
          <a:p>
            <a:r>
              <a:rPr lang="en-US" b="0" i="1" dirty="0" smtClean="0"/>
              <a:t>For </a:t>
            </a:r>
            <a:r>
              <a:rPr lang="en-US" b="0" i="1" dirty="0"/>
              <a:t>since the creation of the world </a:t>
            </a:r>
            <a:r>
              <a:rPr lang="en-US" i="1" baseline="30000" dirty="0" smtClean="0">
                <a:solidFill>
                  <a:schemeClr val="tx2"/>
                </a:solidFill>
              </a:rPr>
              <a:t>1</a:t>
            </a:r>
            <a:r>
              <a:rPr lang="en-US" i="1" dirty="0" smtClean="0"/>
              <a:t>His </a:t>
            </a:r>
            <a:r>
              <a:rPr lang="en-US" i="1" dirty="0"/>
              <a:t>invisible attributes are clearly seen, </a:t>
            </a:r>
            <a:r>
              <a:rPr lang="en-US" i="1" u="sng" dirty="0"/>
              <a:t>being understood</a:t>
            </a:r>
            <a:r>
              <a:rPr lang="en-US" i="1" dirty="0"/>
              <a:t> by the things that are made</a:t>
            </a:r>
            <a:r>
              <a:rPr lang="en-US" b="0" i="1" dirty="0"/>
              <a:t>, even His eternal power and Godhead, so that they are without excuse</a:t>
            </a:r>
            <a:r>
              <a:rPr lang="en-US" b="0" i="1" dirty="0" smtClean="0"/>
              <a:t>, because</a:t>
            </a:r>
            <a:r>
              <a:rPr lang="en-US" b="0" i="1" dirty="0"/>
              <a:t>, although </a:t>
            </a:r>
            <a:r>
              <a:rPr lang="en-US" i="1" dirty="0"/>
              <a:t>they </a:t>
            </a:r>
            <a:r>
              <a:rPr lang="en-US" i="1" u="sng" dirty="0"/>
              <a:t>knew God</a:t>
            </a:r>
            <a:r>
              <a:rPr lang="en-US" i="1" dirty="0"/>
              <a:t>, they </a:t>
            </a:r>
            <a:r>
              <a:rPr lang="en-US" i="1" baseline="30000" dirty="0" smtClean="0">
                <a:solidFill>
                  <a:schemeClr val="tx2"/>
                </a:solidFill>
              </a:rPr>
              <a:t>2</a:t>
            </a:r>
            <a:r>
              <a:rPr lang="en-US" i="1" dirty="0" smtClean="0"/>
              <a:t>did </a:t>
            </a:r>
            <a:r>
              <a:rPr lang="en-US" i="1" u="sng" dirty="0"/>
              <a:t>not glorify</a:t>
            </a:r>
            <a:r>
              <a:rPr lang="en-US" i="1" dirty="0"/>
              <a:t> Him as God, </a:t>
            </a:r>
            <a:r>
              <a:rPr lang="en-US" i="1" u="sng" dirty="0"/>
              <a:t>nor</a:t>
            </a:r>
            <a:r>
              <a:rPr lang="en-US" i="1" dirty="0"/>
              <a:t> were </a:t>
            </a:r>
            <a:r>
              <a:rPr lang="en-US" i="1" u="sng" dirty="0"/>
              <a:t>thankful</a:t>
            </a:r>
            <a:r>
              <a:rPr lang="en-US" i="1" dirty="0"/>
              <a:t>, but </a:t>
            </a:r>
            <a:r>
              <a:rPr lang="en-US" i="1" baseline="30000" dirty="0" smtClean="0">
                <a:solidFill>
                  <a:schemeClr val="tx2"/>
                </a:solidFill>
              </a:rPr>
              <a:t>3</a:t>
            </a:r>
            <a:r>
              <a:rPr lang="en-US" i="1" u="sng" dirty="0" smtClean="0"/>
              <a:t>became </a:t>
            </a:r>
            <a:r>
              <a:rPr lang="en-US" i="1" u="sng" dirty="0"/>
              <a:t>futile</a:t>
            </a:r>
            <a:r>
              <a:rPr lang="en-US" i="1" dirty="0"/>
              <a:t> in their thoughts, and their foolish hearts </a:t>
            </a:r>
            <a:r>
              <a:rPr lang="en-US" i="1" u="sng" dirty="0"/>
              <a:t>were darkened</a:t>
            </a:r>
            <a:r>
              <a:rPr lang="en-US" b="0" i="1" dirty="0" smtClean="0"/>
              <a:t>. Professing </a:t>
            </a:r>
            <a:r>
              <a:rPr lang="en-US" b="0" i="1" dirty="0"/>
              <a:t>to be wise, </a:t>
            </a:r>
            <a:r>
              <a:rPr lang="en-US" i="1" dirty="0"/>
              <a:t>they </a:t>
            </a:r>
            <a:r>
              <a:rPr lang="en-US" i="1" baseline="30000" dirty="0" smtClean="0">
                <a:solidFill>
                  <a:schemeClr val="tx2"/>
                </a:solidFill>
              </a:rPr>
              <a:t>3</a:t>
            </a:r>
            <a:r>
              <a:rPr lang="en-US" i="1" u="sng" dirty="0" smtClean="0"/>
              <a:t>became </a:t>
            </a:r>
            <a:r>
              <a:rPr lang="en-US" i="1" u="sng" dirty="0"/>
              <a:t>fools</a:t>
            </a:r>
            <a:r>
              <a:rPr lang="en-US" b="0" i="1" dirty="0" smtClean="0"/>
              <a:t>, and </a:t>
            </a:r>
            <a:r>
              <a:rPr lang="en-US" b="0" i="1" dirty="0"/>
              <a:t>changed the glory of the incorruptible God into an image made like corruptible </a:t>
            </a:r>
            <a:r>
              <a:rPr lang="en-US" b="0" i="1" dirty="0" smtClean="0"/>
              <a:t>man – </a:t>
            </a:r>
            <a:r>
              <a:rPr lang="en-US" b="0" i="1" dirty="0"/>
              <a:t>and birds and four-footed animals and creeping things</a:t>
            </a:r>
            <a:r>
              <a:rPr lang="en-US" b="0" i="1" dirty="0" smtClean="0"/>
              <a:t>. </a:t>
            </a:r>
            <a:r>
              <a:rPr lang="en-US" i="1" baseline="30000" dirty="0" smtClean="0">
                <a:solidFill>
                  <a:schemeClr val="tx2"/>
                </a:solidFill>
              </a:rPr>
              <a:t>4</a:t>
            </a:r>
            <a:r>
              <a:rPr lang="en-US" i="1" u="sng" dirty="0" smtClean="0"/>
              <a:t>Therefore</a:t>
            </a:r>
            <a:r>
              <a:rPr lang="en-US" i="1" dirty="0" smtClean="0"/>
              <a:t> </a:t>
            </a:r>
            <a:r>
              <a:rPr lang="en-US" i="1" dirty="0"/>
              <a:t>God also </a:t>
            </a:r>
            <a:r>
              <a:rPr lang="en-US" i="1" u="sng" dirty="0"/>
              <a:t>gave them up</a:t>
            </a:r>
            <a:r>
              <a:rPr lang="en-US" i="1" dirty="0"/>
              <a:t> to uncleanness</a:t>
            </a:r>
            <a:r>
              <a:rPr lang="en-US" b="0" i="1" dirty="0"/>
              <a:t>, in the lusts of their hearts, to dishonor their bodies among themselves</a:t>
            </a:r>
            <a:r>
              <a:rPr lang="en-US" b="0" i="1" dirty="0" smtClean="0"/>
              <a:t>, who </a:t>
            </a:r>
            <a:r>
              <a:rPr lang="en-US" i="1" baseline="30000" dirty="0" smtClean="0">
                <a:solidFill>
                  <a:schemeClr val="tx2"/>
                </a:solidFill>
              </a:rPr>
              <a:t>3</a:t>
            </a:r>
            <a:r>
              <a:rPr lang="en-US" i="1" u="sng" dirty="0" smtClean="0"/>
              <a:t>exchanged </a:t>
            </a:r>
            <a:r>
              <a:rPr lang="en-US" i="1" u="sng" dirty="0"/>
              <a:t>the truth</a:t>
            </a:r>
            <a:r>
              <a:rPr lang="en-US" i="1" dirty="0"/>
              <a:t> of God for the lie</a:t>
            </a:r>
            <a:r>
              <a:rPr lang="en-US" b="0" i="1" dirty="0"/>
              <a:t>, and worshiped and </a:t>
            </a:r>
            <a:r>
              <a:rPr lang="en-US" i="1" dirty="0"/>
              <a:t>served the creature rather than the Creator</a:t>
            </a:r>
            <a:r>
              <a:rPr lang="en-US" b="0" i="1" dirty="0"/>
              <a:t>, who is blessed forever. Amen</a:t>
            </a:r>
            <a:r>
              <a:rPr lang="en-US" b="0" i="1" dirty="0" smtClean="0"/>
              <a:t>.  </a:t>
            </a:r>
            <a:r>
              <a:rPr lang="en-US" i="1" baseline="30000" dirty="0" smtClean="0">
                <a:solidFill>
                  <a:schemeClr val="tx2"/>
                </a:solidFill>
              </a:rPr>
              <a:t>4</a:t>
            </a:r>
            <a:r>
              <a:rPr lang="en-US" i="1" dirty="0" smtClean="0"/>
              <a:t>For </a:t>
            </a:r>
            <a:r>
              <a:rPr lang="en-US" i="1" dirty="0"/>
              <a:t>this reason </a:t>
            </a:r>
            <a:r>
              <a:rPr lang="en-US" i="1" u="sng" dirty="0"/>
              <a:t>God gave them</a:t>
            </a:r>
            <a:r>
              <a:rPr lang="en-US" i="1" dirty="0"/>
              <a:t> up to vile passions</a:t>
            </a:r>
            <a:r>
              <a:rPr lang="en-US" b="0" i="1" dirty="0"/>
              <a:t>. For even their women exchanged the natural use for what is against nature</a:t>
            </a:r>
            <a:r>
              <a:rPr lang="en-US" b="0" i="1" dirty="0" smtClean="0"/>
              <a:t>. Likewise </a:t>
            </a:r>
            <a:r>
              <a:rPr lang="en-US" b="0" i="1" dirty="0"/>
              <a:t>also the men, leaving the natural use of the woman, burned in their lust for one another, men with men committing what is shameful, and receiving in themselves the penalty of their error which was due</a:t>
            </a:r>
            <a:r>
              <a:rPr lang="en-US" b="0" i="1" dirty="0" smtClean="0"/>
              <a:t>. And </a:t>
            </a:r>
            <a:r>
              <a:rPr lang="en-US" i="1" baseline="30000" dirty="0" smtClean="0">
                <a:solidFill>
                  <a:schemeClr val="tx2"/>
                </a:solidFill>
              </a:rPr>
              <a:t>3</a:t>
            </a:r>
            <a:r>
              <a:rPr lang="en-US" i="1" dirty="0" smtClean="0"/>
              <a:t>even </a:t>
            </a:r>
            <a:r>
              <a:rPr lang="en-US" i="1" dirty="0"/>
              <a:t>as they did not like to </a:t>
            </a:r>
            <a:r>
              <a:rPr lang="en-US" i="1" u="sng" dirty="0"/>
              <a:t>retain God in their knowledge</a:t>
            </a:r>
            <a:r>
              <a:rPr lang="en-US" i="1" dirty="0"/>
              <a:t>, </a:t>
            </a:r>
            <a:r>
              <a:rPr lang="en-US" i="1" baseline="30000" dirty="0" smtClean="0">
                <a:solidFill>
                  <a:schemeClr val="tx2"/>
                </a:solidFill>
              </a:rPr>
              <a:t>4</a:t>
            </a:r>
            <a:r>
              <a:rPr lang="en-US" i="1" dirty="0" smtClean="0"/>
              <a:t>God </a:t>
            </a:r>
            <a:r>
              <a:rPr lang="en-US" i="1" u="sng" dirty="0"/>
              <a:t>gave them over to a debased mind</a:t>
            </a:r>
            <a:r>
              <a:rPr lang="en-US" i="1" dirty="0"/>
              <a:t>, to </a:t>
            </a:r>
            <a:r>
              <a:rPr lang="en-US" i="1" baseline="30000" dirty="0" smtClean="0">
                <a:solidFill>
                  <a:schemeClr val="tx2"/>
                </a:solidFill>
              </a:rPr>
              <a:t>5</a:t>
            </a:r>
            <a:r>
              <a:rPr lang="en-US" i="1" dirty="0" smtClean="0"/>
              <a:t>do </a:t>
            </a:r>
            <a:r>
              <a:rPr lang="en-US" i="1" dirty="0"/>
              <a:t>those things which are not fitting</a:t>
            </a:r>
            <a:r>
              <a:rPr lang="en-US" b="0" i="1" dirty="0" smtClean="0"/>
              <a:t>; being </a:t>
            </a:r>
            <a:r>
              <a:rPr lang="en-US" i="1" u="sng" dirty="0"/>
              <a:t>filled with all </a:t>
            </a:r>
            <a:r>
              <a:rPr lang="en-US" i="1" u="sng" dirty="0" smtClean="0"/>
              <a:t>unrighteousness </a:t>
            </a:r>
            <a:r>
              <a:rPr lang="en-US" b="0" i="1" dirty="0" smtClean="0"/>
              <a:t>…</a:t>
            </a:r>
            <a:r>
              <a:rPr lang="en-US" b="0" dirty="0" smtClean="0"/>
              <a:t> </a:t>
            </a:r>
            <a:r>
              <a:rPr lang="en-US" b="0" dirty="0"/>
              <a:t>(</a:t>
            </a:r>
            <a:r>
              <a:rPr lang="en-US" dirty="0">
                <a:solidFill>
                  <a:schemeClr val="tx2"/>
                </a:solidFill>
              </a:rPr>
              <a:t>Romans </a:t>
            </a:r>
            <a:r>
              <a:rPr lang="en-US" dirty="0" smtClean="0">
                <a:solidFill>
                  <a:schemeClr val="tx2"/>
                </a:solidFill>
              </a:rPr>
              <a:t>1:20-29</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11757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Man’s Nature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Everyone is </a:t>
            </a:r>
            <a:r>
              <a:rPr lang="en-US" sz="2400" b="0" dirty="0"/>
              <a:t>born </a:t>
            </a:r>
            <a:r>
              <a:rPr lang="en-US" sz="2400" i="1" dirty="0"/>
              <a:t>innocent</a:t>
            </a:r>
            <a:r>
              <a:rPr lang="en-US" sz="2400" b="0" dirty="0"/>
              <a:t>, as were Adam and Eve before their sin.</a:t>
            </a:r>
          </a:p>
          <a:p>
            <a:pPr marL="800100" lvl="1" indent="-342900">
              <a:spcBef>
                <a:spcPts val="200"/>
              </a:spcBef>
              <a:spcAft>
                <a:spcPts val="200"/>
              </a:spcAft>
            </a:pPr>
            <a:r>
              <a:rPr lang="en-US" sz="2400" b="0" dirty="0"/>
              <a:t>Israelites born innocent (</a:t>
            </a:r>
            <a:r>
              <a:rPr lang="en-US" sz="2400" b="1" dirty="0">
                <a:solidFill>
                  <a:schemeClr val="tx2"/>
                </a:solidFill>
              </a:rPr>
              <a:t>Deuteronomy 1:39</a:t>
            </a:r>
            <a:r>
              <a:rPr lang="en-US" sz="2400" b="0" dirty="0"/>
              <a:t>)</a:t>
            </a:r>
          </a:p>
          <a:p>
            <a:pPr marL="800100" lvl="1" indent="-342900">
              <a:spcBef>
                <a:spcPts val="200"/>
              </a:spcBef>
              <a:spcAft>
                <a:spcPts val="200"/>
              </a:spcAft>
            </a:pPr>
            <a:r>
              <a:rPr lang="en-US" sz="2400" b="0" dirty="0"/>
              <a:t>We are to be like little children (</a:t>
            </a:r>
            <a:r>
              <a:rPr lang="en-US" sz="2400" b="1" dirty="0">
                <a:solidFill>
                  <a:schemeClr val="tx2"/>
                </a:solidFill>
              </a:rPr>
              <a:t>Matthew 18:1-4</a:t>
            </a:r>
            <a:r>
              <a:rPr lang="en-US" sz="2400" b="0" dirty="0"/>
              <a:t>)</a:t>
            </a:r>
          </a:p>
          <a:p>
            <a:pPr marL="342900" indent="-342900">
              <a:spcBef>
                <a:spcPts val="200"/>
              </a:spcBef>
              <a:spcAft>
                <a:spcPts val="200"/>
              </a:spcAft>
              <a:buFont typeface="Arial" pitchFamily="34" charset="0"/>
              <a:buChar char="•"/>
            </a:pPr>
            <a:r>
              <a:rPr lang="en-US" sz="2400" b="0" dirty="0" smtClean="0"/>
              <a:t>Man </a:t>
            </a:r>
            <a:r>
              <a:rPr lang="en-US" sz="2400" b="0" dirty="0"/>
              <a:t>gradually </a:t>
            </a:r>
            <a:r>
              <a:rPr lang="en-US" sz="2400" i="1" dirty="0"/>
              <a:t>becomes</a:t>
            </a:r>
            <a:r>
              <a:rPr lang="en-US" sz="2400" b="0" dirty="0"/>
              <a:t> hardened through rejection of God and repeated sin (</a:t>
            </a:r>
            <a:r>
              <a:rPr lang="en-US" sz="2400" dirty="0">
                <a:solidFill>
                  <a:schemeClr val="tx2"/>
                </a:solidFill>
              </a:rPr>
              <a:t>Romans 1:20-28</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b="0" dirty="0"/>
              <a:t>In such state, man’s heart (conscience) is hardened </a:t>
            </a:r>
            <a:r>
              <a:rPr lang="en-US" sz="2400" b="0" i="1" dirty="0" smtClean="0"/>
              <a:t>“past feeling”</a:t>
            </a:r>
            <a:r>
              <a:rPr lang="en-US" sz="2400" b="0" dirty="0" smtClean="0"/>
              <a:t> </a:t>
            </a:r>
            <a:r>
              <a:rPr lang="en-US" sz="2400" b="0" dirty="0"/>
              <a:t>(</a:t>
            </a:r>
            <a:r>
              <a:rPr lang="en-US" sz="2400" dirty="0">
                <a:solidFill>
                  <a:schemeClr val="tx2"/>
                </a:solidFill>
              </a:rPr>
              <a:t>I Timothy 4:1-2; Ephesians 4:17-19</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b="0" dirty="0"/>
              <a:t>God judges people based on their </a:t>
            </a:r>
            <a:r>
              <a:rPr lang="en-US" sz="2400" i="1" dirty="0"/>
              <a:t>own</a:t>
            </a:r>
            <a:r>
              <a:rPr lang="en-US" sz="2400" b="0" dirty="0"/>
              <a:t> </a:t>
            </a:r>
            <a:r>
              <a:rPr lang="en-US" sz="2400" b="0" dirty="0" smtClean="0"/>
              <a:t>deeds – not parents </a:t>
            </a:r>
            <a:r>
              <a:rPr lang="en-US" sz="2400" b="0" dirty="0"/>
              <a:t>(</a:t>
            </a:r>
            <a:r>
              <a:rPr lang="en-US" sz="2400" dirty="0">
                <a:solidFill>
                  <a:schemeClr val="tx2"/>
                </a:solidFill>
              </a:rPr>
              <a:t>II Corinthians 5:10; Romans 14:12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17946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t>Calvinism</a:t>
            </a:r>
            <a:endParaRPr lang="en-US" sz="9600" i="1" dirty="0"/>
          </a:p>
        </p:txBody>
      </p:sp>
      <p:sp>
        <p:nvSpPr>
          <p:cNvPr id="3" name="Text Placeholder 2"/>
          <p:cNvSpPr>
            <a:spLocks noGrp="1"/>
          </p:cNvSpPr>
          <p:nvPr>
            <p:ph type="body" idx="1"/>
          </p:nvPr>
        </p:nvSpPr>
        <p:spPr/>
        <p:txBody>
          <a:bodyPr>
            <a:normAutofit/>
          </a:bodyPr>
          <a:lstStyle/>
          <a:p>
            <a:r>
              <a:rPr lang="en-US" sz="3600" dirty="0" smtClean="0"/>
              <a:t>Section #3</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53353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Man’s Nature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God </a:t>
            </a:r>
            <a:r>
              <a:rPr lang="en-US" sz="2400" b="0" dirty="0"/>
              <a:t>specifically stated that he will not judge men based on the deeds of their fathers or children (</a:t>
            </a:r>
            <a:r>
              <a:rPr lang="en-US" sz="2400" dirty="0">
                <a:solidFill>
                  <a:schemeClr val="tx2"/>
                </a:solidFill>
              </a:rPr>
              <a:t>Ezekiel 18; Jeremiah 31:29-30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179463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Son Not Bear Father’s Guilt</a:t>
            </a:r>
            <a:endParaRPr lang="en-US" dirty="0"/>
          </a:p>
        </p:txBody>
      </p:sp>
      <p:sp>
        <p:nvSpPr>
          <p:cNvPr id="3" name="Content Placeholder 2"/>
          <p:cNvSpPr>
            <a:spLocks noGrp="1"/>
          </p:cNvSpPr>
          <p:nvPr>
            <p:ph idx="1"/>
          </p:nvPr>
        </p:nvSpPr>
        <p:spPr/>
        <p:txBody>
          <a:bodyPr>
            <a:noAutofit/>
          </a:bodyPr>
          <a:lstStyle/>
          <a:p>
            <a:r>
              <a:rPr lang="en-US" sz="1500" b="0" i="1" dirty="0" smtClean="0"/>
              <a:t>“If</a:t>
            </a:r>
            <a:r>
              <a:rPr lang="en-US" sz="1500" b="0" i="1" dirty="0"/>
              <a:t>, however, he begets a son Who </a:t>
            </a:r>
            <a:r>
              <a:rPr lang="en-US" sz="1500" i="1" dirty="0"/>
              <a:t>sees all the sins which his father has done, And </a:t>
            </a:r>
            <a:r>
              <a:rPr lang="en-US" sz="1500" i="1" u="sng" dirty="0"/>
              <a:t>considers but does not do </a:t>
            </a:r>
            <a:r>
              <a:rPr lang="en-US" sz="1500" i="1" u="sng" dirty="0" smtClean="0"/>
              <a:t>likewise</a:t>
            </a:r>
            <a:r>
              <a:rPr lang="en-US" sz="1500" b="0" i="1" dirty="0" smtClean="0"/>
              <a:t>; … But </a:t>
            </a:r>
            <a:r>
              <a:rPr lang="en-US" sz="1500" b="0" i="1" dirty="0"/>
              <a:t>has executed My judgments And walked in My </a:t>
            </a:r>
            <a:r>
              <a:rPr lang="en-US" sz="1500" b="0" i="1" dirty="0" smtClean="0"/>
              <a:t>statutes – </a:t>
            </a:r>
            <a:r>
              <a:rPr lang="en-US" sz="1500" i="1" dirty="0"/>
              <a:t>He shall </a:t>
            </a:r>
            <a:r>
              <a:rPr lang="en-US" sz="1500" i="1" u="sng" dirty="0"/>
              <a:t>not die for the iniquity of his father</a:t>
            </a:r>
            <a:r>
              <a:rPr lang="en-US" sz="1500" i="1" dirty="0"/>
              <a:t>; He shall surely live</a:t>
            </a:r>
            <a:r>
              <a:rPr lang="en-US" sz="1500" i="1" dirty="0" smtClean="0"/>
              <a:t>!</a:t>
            </a:r>
            <a:r>
              <a:rPr lang="en-US" sz="1500" b="0" i="1" dirty="0" smtClean="0"/>
              <a:t>  … </a:t>
            </a:r>
            <a:r>
              <a:rPr lang="en-US" sz="1500" i="1" u="sng" dirty="0" smtClean="0">
                <a:solidFill>
                  <a:schemeClr val="tx2"/>
                </a:solidFill>
              </a:rPr>
              <a:t>Yet </a:t>
            </a:r>
            <a:r>
              <a:rPr lang="en-US" sz="1500" i="1" u="sng" dirty="0">
                <a:solidFill>
                  <a:schemeClr val="tx2"/>
                </a:solidFill>
              </a:rPr>
              <a:t>you say</a:t>
            </a:r>
            <a:r>
              <a:rPr lang="en-US" sz="1500" i="1" u="sng" dirty="0" smtClean="0">
                <a:solidFill>
                  <a:schemeClr val="tx2"/>
                </a:solidFill>
              </a:rPr>
              <a:t>, ‘Why </a:t>
            </a:r>
            <a:r>
              <a:rPr lang="en-US" sz="1500" i="1" u="sng" dirty="0">
                <a:solidFill>
                  <a:schemeClr val="tx2"/>
                </a:solidFill>
              </a:rPr>
              <a:t>should the son not bear the guilt of the </a:t>
            </a:r>
            <a:r>
              <a:rPr lang="en-US" sz="1500" i="1" u="sng" dirty="0" smtClean="0">
                <a:solidFill>
                  <a:schemeClr val="tx2"/>
                </a:solidFill>
              </a:rPr>
              <a:t>father?’</a:t>
            </a:r>
            <a:r>
              <a:rPr lang="en-US" sz="1500" i="1" dirty="0" smtClean="0"/>
              <a:t> </a:t>
            </a:r>
            <a:r>
              <a:rPr lang="en-US" sz="1500" b="0" i="1" dirty="0" smtClean="0"/>
              <a:t> </a:t>
            </a:r>
            <a:r>
              <a:rPr lang="en-US" sz="1500" i="1" dirty="0" smtClean="0"/>
              <a:t>Because </a:t>
            </a:r>
            <a:r>
              <a:rPr lang="en-US" sz="1500" i="1" dirty="0"/>
              <a:t>the son has done what is lawful and right</a:t>
            </a:r>
            <a:r>
              <a:rPr lang="en-US" sz="1500" b="0" i="1" dirty="0"/>
              <a:t>, and has kept all My statutes and observed them</a:t>
            </a:r>
            <a:r>
              <a:rPr lang="en-US" sz="1500" i="1" dirty="0"/>
              <a:t>, he shall surely live</a:t>
            </a:r>
            <a:r>
              <a:rPr lang="en-US" sz="1500" i="1" dirty="0" smtClean="0"/>
              <a:t>. </a:t>
            </a:r>
            <a:r>
              <a:rPr lang="en-US" sz="1500" i="1" u="sng" dirty="0" smtClean="0"/>
              <a:t>The </a:t>
            </a:r>
            <a:r>
              <a:rPr lang="en-US" sz="1500" i="1" u="sng" dirty="0"/>
              <a:t>soul who sins shall die. The son shall not bear the guilt of the father</a:t>
            </a:r>
            <a:r>
              <a:rPr lang="en-US" sz="1500" i="1" dirty="0"/>
              <a:t>, nor the father bear the guilt of the son.</a:t>
            </a:r>
            <a:r>
              <a:rPr lang="en-US" sz="1500" b="0" i="1" dirty="0"/>
              <a:t> The righteousness of the righteous shall be upon himself, and the wickedness of the wicked shall be upon himself</a:t>
            </a:r>
            <a:r>
              <a:rPr lang="en-US" sz="1500" b="0" i="1" dirty="0" smtClean="0"/>
              <a:t>. But </a:t>
            </a:r>
            <a:r>
              <a:rPr lang="en-US" sz="1500" b="0" i="1" dirty="0"/>
              <a:t>if a wicked man turns from all his sins which he has committed, keeps all My statutes, and does what is lawful and right, he shall surely live; he shall not die</a:t>
            </a:r>
            <a:r>
              <a:rPr lang="en-US" sz="1500" b="0" i="1" dirty="0" smtClean="0"/>
              <a:t>. None </a:t>
            </a:r>
            <a:r>
              <a:rPr lang="en-US" sz="1500" b="0" i="1" dirty="0"/>
              <a:t>of the transgressions which he has committed shall be remembered against him; because of the righteousness which he has done, he shall live</a:t>
            </a:r>
            <a:r>
              <a:rPr lang="en-US" sz="1500" b="0" i="1" dirty="0" smtClean="0"/>
              <a:t>. </a:t>
            </a:r>
            <a:r>
              <a:rPr lang="en-US" sz="1500" i="1" dirty="0" smtClean="0"/>
              <a:t>Do </a:t>
            </a:r>
            <a:r>
              <a:rPr lang="en-US" sz="1500" i="1" dirty="0"/>
              <a:t>I have </a:t>
            </a:r>
            <a:r>
              <a:rPr lang="en-US" sz="1500" i="1" u="sng" dirty="0"/>
              <a:t>any pleasure</a:t>
            </a:r>
            <a:r>
              <a:rPr lang="en-US" sz="1500" i="1" dirty="0"/>
              <a:t> at all that the wicked should die</a:t>
            </a:r>
            <a:r>
              <a:rPr lang="en-US" sz="1500" b="0" i="1" dirty="0" smtClean="0"/>
              <a:t>?” </a:t>
            </a:r>
            <a:r>
              <a:rPr lang="en-US" sz="1500" b="0" i="1" dirty="0"/>
              <a:t>says the Lord GOD, </a:t>
            </a:r>
            <a:r>
              <a:rPr lang="en-US" sz="1500" b="0" i="1" dirty="0" smtClean="0"/>
              <a:t>“and </a:t>
            </a:r>
            <a:r>
              <a:rPr lang="en-US" sz="1500" b="0" i="1" dirty="0"/>
              <a:t>not that he should turn from his ways and live? </a:t>
            </a:r>
            <a:r>
              <a:rPr lang="en-US" sz="1500" b="0" i="1" dirty="0" smtClean="0"/>
              <a:t> …  Therefore </a:t>
            </a:r>
            <a:r>
              <a:rPr lang="en-US" sz="1500" b="0" i="1" dirty="0"/>
              <a:t>I will judge you, O house of Israel, </a:t>
            </a:r>
            <a:r>
              <a:rPr lang="en-US" sz="1500" i="1" dirty="0"/>
              <a:t>every one </a:t>
            </a:r>
            <a:r>
              <a:rPr lang="en-US" sz="1500" i="1" u="sng" dirty="0"/>
              <a:t>according to his ways</a:t>
            </a:r>
            <a:r>
              <a:rPr lang="en-US" sz="1500" b="0" i="1" dirty="0" smtClean="0"/>
              <a:t>,” </a:t>
            </a:r>
            <a:r>
              <a:rPr lang="en-US" sz="1500" b="0" i="1" dirty="0"/>
              <a:t>says the Lord GOD. </a:t>
            </a:r>
            <a:r>
              <a:rPr lang="en-US" sz="1500" b="0" i="1" dirty="0" smtClean="0"/>
              <a:t>“</a:t>
            </a:r>
            <a:r>
              <a:rPr lang="en-US" sz="1500" i="1" u="sng" dirty="0" smtClean="0"/>
              <a:t>Repent</a:t>
            </a:r>
            <a:r>
              <a:rPr lang="en-US" sz="1500" i="1" dirty="0"/>
              <a:t>, and </a:t>
            </a:r>
            <a:r>
              <a:rPr lang="en-US" sz="1500" i="1" dirty="0" err="1" smtClean="0"/>
              <a:t>Ufrom</a:t>
            </a:r>
            <a:r>
              <a:rPr lang="en-US" sz="1500" i="1" dirty="0" smtClean="0"/>
              <a:t> </a:t>
            </a:r>
            <a:r>
              <a:rPr lang="en-US" sz="1500" i="1" dirty="0"/>
              <a:t>all your transgressions, so that iniquity will not be your ruin</a:t>
            </a:r>
            <a:r>
              <a:rPr lang="en-US" sz="1500" i="1" dirty="0" smtClean="0"/>
              <a:t>. Cast </a:t>
            </a:r>
            <a:r>
              <a:rPr lang="en-US" sz="1500" i="1" dirty="0"/>
              <a:t>away from you all the transgressions</a:t>
            </a:r>
            <a:r>
              <a:rPr lang="en-US" sz="1500" b="0" i="1" dirty="0"/>
              <a:t> which you have committed, and </a:t>
            </a:r>
            <a:r>
              <a:rPr lang="en-US" sz="1500" i="1" u="sng" dirty="0"/>
              <a:t>get yourselves</a:t>
            </a:r>
            <a:r>
              <a:rPr lang="en-US" sz="1500" i="1" dirty="0"/>
              <a:t> a new heart and a new spirit</a:t>
            </a:r>
            <a:r>
              <a:rPr lang="en-US" sz="1500" b="0" i="1" dirty="0"/>
              <a:t>. For why should you die, O house of Israel</a:t>
            </a:r>
            <a:r>
              <a:rPr lang="en-US" sz="1500" b="0" i="1" dirty="0" smtClean="0"/>
              <a:t>? </a:t>
            </a:r>
            <a:r>
              <a:rPr lang="en-US" sz="1500" i="1" dirty="0" smtClean="0"/>
              <a:t>For </a:t>
            </a:r>
            <a:r>
              <a:rPr lang="en-US" sz="1500" i="1" u="sng" dirty="0"/>
              <a:t>I have no pleasure in the death of one who dies</a:t>
            </a:r>
            <a:r>
              <a:rPr lang="en-US" sz="1500" b="0" i="1" dirty="0" smtClean="0"/>
              <a:t>,” </a:t>
            </a:r>
            <a:r>
              <a:rPr lang="en-US" sz="1500" b="0" i="1" dirty="0"/>
              <a:t>says the Lord GOD. </a:t>
            </a:r>
            <a:r>
              <a:rPr lang="en-US" sz="1500" b="0" i="1" dirty="0" smtClean="0"/>
              <a:t>“</a:t>
            </a:r>
            <a:r>
              <a:rPr lang="en-US" sz="1500" i="1" dirty="0" smtClean="0"/>
              <a:t>Therefore </a:t>
            </a:r>
            <a:r>
              <a:rPr lang="en-US" sz="1500" i="1" dirty="0"/>
              <a:t>turn and live</a:t>
            </a:r>
            <a:r>
              <a:rPr lang="en-US" sz="1500" b="0" i="1" dirty="0" smtClean="0"/>
              <a:t>!” </a:t>
            </a:r>
            <a:r>
              <a:rPr lang="en-US" sz="1500" b="0" dirty="0"/>
              <a:t>(</a:t>
            </a:r>
            <a:r>
              <a:rPr lang="en-US" sz="1500" dirty="0">
                <a:solidFill>
                  <a:schemeClr val="tx2"/>
                </a:solidFill>
              </a:rPr>
              <a:t>Ezekiel </a:t>
            </a:r>
            <a:r>
              <a:rPr lang="en-US" sz="1500" dirty="0" smtClean="0">
                <a:solidFill>
                  <a:schemeClr val="tx2"/>
                </a:solidFill>
              </a:rPr>
              <a:t>18:14-23, 30-32</a:t>
            </a:r>
            <a:r>
              <a:rPr lang="en-US" sz="1500" b="0" dirty="0" smtClean="0"/>
              <a:t>)</a:t>
            </a:r>
            <a:endParaRPr lang="en-US" sz="15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578419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Man’s Nature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God </a:t>
            </a:r>
            <a:r>
              <a:rPr lang="en-US" sz="2400" b="0" dirty="0"/>
              <a:t>specifically stated that he will not judge men based on the deeds of their fathers or children (</a:t>
            </a:r>
            <a:r>
              <a:rPr lang="en-US" sz="2400" dirty="0">
                <a:solidFill>
                  <a:schemeClr val="tx2"/>
                </a:solidFill>
              </a:rPr>
              <a:t>Ezekiel 18; Jeremiah 31:29-30</a:t>
            </a:r>
            <a:r>
              <a:rPr lang="en-US" sz="2400" b="0" dirty="0"/>
              <a:t>)</a:t>
            </a:r>
          </a:p>
          <a:p>
            <a:pPr marL="342900" indent="-342900">
              <a:spcBef>
                <a:spcPts val="200"/>
              </a:spcBef>
              <a:spcAft>
                <a:spcPts val="200"/>
              </a:spcAft>
              <a:buFont typeface="Arial" pitchFamily="34" charset="0"/>
              <a:buChar char="•"/>
            </a:pPr>
            <a:r>
              <a:rPr lang="en-US" sz="2400" b="0" dirty="0"/>
              <a:t>God condemns punishment of children based on their father’s sins (</a:t>
            </a:r>
            <a:r>
              <a:rPr lang="en-US" sz="2400" dirty="0">
                <a:solidFill>
                  <a:schemeClr val="tx2"/>
                </a:solidFill>
              </a:rPr>
              <a:t>Deuteronomy 24:16; II Chronicles 25:2-4</a:t>
            </a:r>
            <a:r>
              <a:rPr lang="en-US" sz="2400" b="0" dirty="0" smtClean="0"/>
              <a:t>).</a:t>
            </a:r>
          </a:p>
          <a:p>
            <a:pPr>
              <a:spcBef>
                <a:spcPts val="200"/>
              </a:spcBef>
              <a:spcAft>
                <a:spcPts val="200"/>
              </a:spcAft>
            </a:pPr>
            <a:r>
              <a:rPr lang="en-US" sz="2400" b="0" i="1" dirty="0" smtClean="0"/>
              <a:t>“Fathers </a:t>
            </a:r>
            <a:r>
              <a:rPr lang="en-US" sz="2400" b="0" i="1" dirty="0"/>
              <a:t>shall not be put to death for their children, </a:t>
            </a:r>
            <a:r>
              <a:rPr lang="en-US" sz="2400" i="1" dirty="0"/>
              <a:t>nor</a:t>
            </a:r>
            <a:r>
              <a:rPr lang="en-US" sz="2400" b="0" i="1" dirty="0"/>
              <a:t> shall the </a:t>
            </a:r>
            <a:r>
              <a:rPr lang="en-US" sz="2400" i="1" dirty="0"/>
              <a:t>children be put to death for their fathers; a person shall be put to death for </a:t>
            </a:r>
            <a:r>
              <a:rPr lang="en-US" sz="2400" i="1" u="sng" dirty="0"/>
              <a:t>his own sin</a:t>
            </a:r>
            <a:r>
              <a:rPr lang="en-US" sz="2400" b="0" i="1" dirty="0" smtClean="0"/>
              <a:t>.”</a:t>
            </a:r>
            <a:r>
              <a:rPr lang="en-US" sz="2400" b="0" dirty="0" smtClean="0"/>
              <a:t> </a:t>
            </a:r>
            <a:r>
              <a:rPr lang="en-US" sz="2400" b="0" dirty="0"/>
              <a:t>(</a:t>
            </a:r>
            <a:r>
              <a:rPr lang="en-US" sz="2400" dirty="0">
                <a:solidFill>
                  <a:schemeClr val="tx2"/>
                </a:solidFill>
              </a:rPr>
              <a:t>Deuteronomy </a:t>
            </a:r>
            <a:r>
              <a:rPr lang="en-US" sz="2400" dirty="0" smtClean="0">
                <a:solidFill>
                  <a:schemeClr val="tx2"/>
                </a:solidFill>
              </a:rPr>
              <a:t>24:16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8483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400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Oval 4"/>
          <p:cNvSpPr/>
          <p:nvPr/>
        </p:nvSpPr>
        <p:spPr>
          <a:xfrm>
            <a:off x="609600" y="590550"/>
            <a:ext cx="762000" cy="2590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Supreme Sovereignty of God</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797893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vs. Free-will?</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7"/>
            </a:pPr>
            <a:r>
              <a:rPr lang="en-US" sz="2400" i="1" dirty="0" smtClean="0"/>
              <a:t>Bonus</a:t>
            </a:r>
            <a:r>
              <a:rPr lang="en-US" sz="2400" i="1" dirty="0"/>
              <a:t>:</a:t>
            </a:r>
            <a:r>
              <a:rPr lang="en-US" sz="2400" b="0" dirty="0"/>
              <a:t>  “Do you believe God is </a:t>
            </a:r>
            <a:r>
              <a:rPr lang="en-US" sz="2400" i="1" dirty="0"/>
              <a:t>omniscient</a:t>
            </a:r>
            <a:r>
              <a:rPr lang="en-US" sz="2400" b="0" dirty="0"/>
              <a:t>, that He knows everything?  If so, would He not </a:t>
            </a:r>
            <a:r>
              <a:rPr lang="en-US" sz="2400" i="1" dirty="0"/>
              <a:t>know</a:t>
            </a:r>
            <a:r>
              <a:rPr lang="en-US" sz="2400" b="0" dirty="0"/>
              <a:t> your sins even </a:t>
            </a:r>
            <a:r>
              <a:rPr lang="en-US" sz="2400" i="1" dirty="0"/>
              <a:t>before</a:t>
            </a:r>
            <a:r>
              <a:rPr lang="en-US" sz="2400" b="0" dirty="0"/>
              <a:t> you commit them?  Therefore, do you not </a:t>
            </a:r>
            <a:r>
              <a:rPr lang="en-US" sz="2400" i="1" dirty="0"/>
              <a:t>have</a:t>
            </a:r>
            <a:r>
              <a:rPr lang="en-US" sz="2400" b="0" dirty="0"/>
              <a:t> to sin; otherwise, </a:t>
            </a:r>
            <a:r>
              <a:rPr lang="en-US" sz="2400" b="0" dirty="0" smtClean="0"/>
              <a:t>would not God be </a:t>
            </a:r>
            <a:r>
              <a:rPr lang="en-US" sz="2400" b="0" dirty="0"/>
              <a:t>wrong?  Does not God’s </a:t>
            </a:r>
            <a:r>
              <a:rPr lang="en-US" sz="2400" i="1" dirty="0"/>
              <a:t>foreknowledge</a:t>
            </a:r>
            <a:r>
              <a:rPr lang="en-US" sz="2400" b="0" dirty="0"/>
              <a:t> of your sins </a:t>
            </a:r>
            <a:r>
              <a:rPr lang="en-US" sz="2400" i="1" dirty="0"/>
              <a:t>predestine</a:t>
            </a:r>
            <a:r>
              <a:rPr lang="en-US" sz="2400" b="0" dirty="0"/>
              <a:t> you to sin</a:t>
            </a:r>
            <a:r>
              <a:rPr lang="en-US" sz="2400" b="0" dirty="0" smtClean="0"/>
              <a:t>?”</a:t>
            </a:r>
          </a:p>
          <a:p>
            <a:pPr marL="346075" indent="-346075">
              <a:spcBef>
                <a:spcPts val="300"/>
              </a:spcBef>
              <a:spcAft>
                <a:spcPts val="300"/>
              </a:spcAft>
              <a:buFont typeface="+mj-lt"/>
              <a:buAutoNum type="alphaUcPeriod"/>
            </a:pPr>
            <a:r>
              <a:rPr lang="en-US" sz="2400" b="0" dirty="0" smtClean="0"/>
              <a:t>“Bible says it, so I believe it” (</a:t>
            </a:r>
            <a:r>
              <a:rPr lang="en-US" sz="2400" dirty="0" smtClean="0">
                <a:solidFill>
                  <a:schemeClr val="tx2"/>
                </a:solidFill>
              </a:rPr>
              <a:t>Mark 12:18-27</a:t>
            </a:r>
            <a:r>
              <a:rPr lang="en-US" sz="2400" b="0" dirty="0" smtClean="0"/>
              <a:t>).</a:t>
            </a:r>
          </a:p>
          <a:p>
            <a:pPr marL="346075" indent="-346075">
              <a:spcBef>
                <a:spcPts val="300"/>
              </a:spcBef>
              <a:spcAft>
                <a:spcPts val="300"/>
              </a:spcAft>
              <a:buFont typeface="+mj-lt"/>
              <a:buAutoNum type="alphaUcPeriod" startAt="2"/>
            </a:pPr>
            <a:r>
              <a:rPr lang="en-US" sz="2400" b="0" strike="sngStrike" dirty="0" smtClean="0"/>
              <a:t>“God chooses </a:t>
            </a:r>
            <a:r>
              <a:rPr lang="en-US" sz="2400" i="1" strike="sngStrike" dirty="0" smtClean="0"/>
              <a:t>not</a:t>
            </a:r>
            <a:r>
              <a:rPr lang="en-US" sz="2400" b="0" strike="sngStrike" dirty="0" smtClean="0"/>
              <a:t> to know some things, like my sins.”</a:t>
            </a:r>
          </a:p>
          <a:p>
            <a:pPr marL="346075" indent="-346075">
              <a:spcBef>
                <a:spcPts val="300"/>
              </a:spcBef>
              <a:spcAft>
                <a:spcPts val="300"/>
              </a:spcAft>
              <a:buFont typeface="+mj-lt"/>
              <a:buAutoNum type="alphaUcPeriod" startAt="2"/>
            </a:pPr>
            <a:r>
              <a:rPr lang="en-US" sz="2400" b="0" dirty="0" smtClean="0"/>
              <a:t>“God’s foreknowledge arises from our predictability.”</a:t>
            </a:r>
          </a:p>
          <a:p>
            <a:pPr marL="346075" indent="-346075">
              <a:spcBef>
                <a:spcPts val="300"/>
              </a:spcBef>
              <a:spcAft>
                <a:spcPts val="300"/>
              </a:spcAft>
              <a:buFont typeface="+mj-lt"/>
              <a:buAutoNum type="alphaUcPeriod" startAt="2"/>
            </a:pPr>
            <a:r>
              <a:rPr lang="en-US" sz="2400" b="0" dirty="0" smtClean="0"/>
              <a:t>“God exists </a:t>
            </a:r>
            <a:r>
              <a:rPr lang="en-US" sz="2400" i="1" dirty="0" smtClean="0"/>
              <a:t>outside</a:t>
            </a:r>
            <a:r>
              <a:rPr lang="en-US" sz="2400" b="0" dirty="0" smtClean="0"/>
              <a:t> of time.  Foreknowledge to us is really ‘past-knowledge’ to Him.”</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09472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Eternal</a:t>
            </a:r>
            <a:r>
              <a:rPr lang="en-US" smtClean="0"/>
              <a:t>, Timeless </a:t>
            </a:r>
            <a:r>
              <a:rPr lang="en-US" dirty="0" smtClean="0"/>
              <a:t>God</a:t>
            </a:r>
            <a:endParaRPr lang="en-US" dirty="0"/>
          </a:p>
        </p:txBody>
      </p:sp>
      <p:sp>
        <p:nvSpPr>
          <p:cNvPr id="3" name="Content Placeholder 2"/>
          <p:cNvSpPr>
            <a:spLocks noGrp="1"/>
          </p:cNvSpPr>
          <p:nvPr>
            <p:ph idx="1"/>
          </p:nvPr>
        </p:nvSpPr>
        <p:spPr/>
        <p:txBody>
          <a:bodyPr>
            <a:normAutofit/>
          </a:bodyPr>
          <a:lstStyle/>
          <a:p>
            <a:pPr marL="342900" indent="-342900">
              <a:spcBef>
                <a:spcPts val="300"/>
              </a:spcBef>
              <a:spcAft>
                <a:spcPts val="300"/>
              </a:spcAft>
              <a:buFont typeface="Arial" pitchFamily="34" charset="0"/>
              <a:buChar char="•"/>
            </a:pPr>
            <a:r>
              <a:rPr lang="en-US" sz="2400" b="0" dirty="0" smtClean="0"/>
              <a:t>God is </a:t>
            </a:r>
            <a:r>
              <a:rPr lang="en-US" sz="2400" i="1" dirty="0" smtClean="0"/>
              <a:t>not</a:t>
            </a:r>
            <a:r>
              <a:rPr lang="en-US" sz="2400" b="0" dirty="0" smtClean="0"/>
              <a:t> man (</a:t>
            </a:r>
            <a:r>
              <a:rPr lang="en-US" sz="2400" dirty="0" smtClean="0">
                <a:solidFill>
                  <a:schemeClr val="tx2"/>
                </a:solidFill>
              </a:rPr>
              <a:t>Numbers 23:19; Hosea 11:8-9</a:t>
            </a:r>
            <a:r>
              <a:rPr lang="en-US" sz="2400" b="0" dirty="0" smtClean="0"/>
              <a:t>).</a:t>
            </a:r>
          </a:p>
          <a:p>
            <a:pPr marL="342900" indent="-342900">
              <a:spcBef>
                <a:spcPts val="300"/>
              </a:spcBef>
              <a:spcAft>
                <a:spcPts val="300"/>
              </a:spcAft>
              <a:buFont typeface="Arial" pitchFamily="34" charset="0"/>
              <a:buChar char="•"/>
            </a:pPr>
            <a:r>
              <a:rPr lang="en-US" sz="2400" b="0" dirty="0" smtClean="0"/>
              <a:t>God is eternal (</a:t>
            </a:r>
            <a:r>
              <a:rPr lang="en-US" sz="2400" dirty="0" smtClean="0">
                <a:solidFill>
                  <a:schemeClr val="tx2"/>
                </a:solidFill>
              </a:rPr>
              <a:t>Exodus 3:13-14; </a:t>
            </a:r>
            <a:r>
              <a:rPr lang="en-US" sz="2400" dirty="0" err="1" smtClean="0">
                <a:solidFill>
                  <a:schemeClr val="tx2"/>
                </a:solidFill>
              </a:rPr>
              <a:t>Deu</a:t>
            </a:r>
            <a:r>
              <a:rPr lang="en-US" sz="2400" dirty="0" smtClean="0">
                <a:solidFill>
                  <a:schemeClr val="tx2"/>
                </a:solidFill>
              </a:rPr>
              <a:t>. 33:27; Isaiah 57:15; Rom. 1:20; 9:5; Eph. 3:11; I Timothy 1:17</a:t>
            </a:r>
            <a:r>
              <a:rPr lang="en-US" sz="2400" b="0" dirty="0" smtClean="0"/>
              <a:t>).</a:t>
            </a:r>
          </a:p>
          <a:p>
            <a:pPr marL="342900" indent="-342900">
              <a:spcBef>
                <a:spcPts val="300"/>
              </a:spcBef>
              <a:spcAft>
                <a:spcPts val="300"/>
              </a:spcAft>
              <a:buFont typeface="Arial" pitchFamily="34" charset="0"/>
              <a:buChar char="•"/>
            </a:pPr>
            <a:r>
              <a:rPr lang="en-US" sz="2400" b="0" dirty="0" smtClean="0"/>
              <a:t>No </a:t>
            </a:r>
            <a:r>
              <a:rPr lang="en-US" sz="2400" i="1" dirty="0" smtClean="0"/>
              <a:t>direct</a:t>
            </a:r>
            <a:r>
              <a:rPr lang="en-US" sz="2400" b="0" dirty="0" smtClean="0"/>
              <a:t> relation between God and time (</a:t>
            </a:r>
            <a:r>
              <a:rPr lang="en-US" sz="2400" dirty="0" smtClean="0">
                <a:solidFill>
                  <a:schemeClr val="tx2"/>
                </a:solidFill>
              </a:rPr>
              <a:t>II Peter 3:8</a:t>
            </a:r>
            <a:r>
              <a:rPr lang="en-US" sz="2400" b="0" dirty="0" smtClean="0"/>
              <a:t>).</a:t>
            </a:r>
          </a:p>
          <a:p>
            <a:pPr marL="342900" indent="-342900">
              <a:spcBef>
                <a:spcPts val="300"/>
              </a:spcBef>
              <a:spcAft>
                <a:spcPts val="300"/>
              </a:spcAft>
              <a:buFont typeface="Arial" pitchFamily="34" charset="0"/>
              <a:buChar char="•"/>
            </a:pPr>
            <a:r>
              <a:rPr lang="en-US" sz="2400" b="0" dirty="0" smtClean="0"/>
              <a:t>Future events are best regarded as “past” to Him </a:t>
            </a:r>
            <a:r>
              <a:rPr lang="en-US" sz="2400" b="0" kern="0" dirty="0" smtClean="0">
                <a:solidFill>
                  <a:srgbClr val="000000"/>
                </a:solidFill>
                <a:cs typeface="Arial"/>
              </a:rPr>
              <a:t>(</a:t>
            </a:r>
            <a:r>
              <a:rPr lang="en-US" sz="2400" kern="0" dirty="0" smtClean="0">
                <a:solidFill>
                  <a:schemeClr val="tx2"/>
                </a:solidFill>
                <a:cs typeface="Arial"/>
              </a:rPr>
              <a:t>Romans 4:17</a:t>
            </a:r>
            <a:r>
              <a:rPr lang="en-US" sz="2400" b="0" kern="0" dirty="0" smtClean="0">
                <a:solidFill>
                  <a:srgbClr val="000000"/>
                </a:solidFill>
                <a:cs typeface="Arial"/>
              </a:rPr>
              <a:t>;</a:t>
            </a:r>
            <a:r>
              <a:rPr lang="en-US" sz="2400" b="0" dirty="0" smtClean="0"/>
              <a:t> </a:t>
            </a:r>
            <a:r>
              <a:rPr lang="en-US" sz="2400" dirty="0" smtClean="0">
                <a:solidFill>
                  <a:schemeClr val="tx2"/>
                </a:solidFill>
              </a:rPr>
              <a:t>Psalm 139:16</a:t>
            </a:r>
            <a:r>
              <a:rPr lang="en-US" sz="2400" b="0" dirty="0" smtClean="0"/>
              <a:t>).</a:t>
            </a:r>
          </a:p>
          <a:p>
            <a:pPr marL="342900" indent="-342900">
              <a:spcBef>
                <a:spcPts val="300"/>
              </a:spcBef>
              <a:spcAft>
                <a:spcPts val="300"/>
              </a:spcAft>
              <a:buFont typeface="Arial" pitchFamily="34" charset="0"/>
              <a:buChar char="•"/>
            </a:pPr>
            <a:r>
              <a:rPr lang="en-US" sz="2400" b="0" dirty="0" smtClean="0"/>
              <a:t>Certainty versus Necessity of Events</a:t>
            </a:r>
          </a:p>
          <a:p>
            <a:pPr marL="342900" indent="-342900">
              <a:spcBef>
                <a:spcPts val="300"/>
              </a:spcBef>
              <a:spcAft>
                <a:spcPts val="300"/>
              </a:spcAft>
              <a:buFont typeface="Arial" pitchFamily="34" charset="0"/>
              <a:buChar char="•"/>
            </a:pPr>
            <a:r>
              <a:rPr lang="en-US" sz="2400" b="0" dirty="0" smtClean="0"/>
              <a:t>Perceptual versus Conceptual Knowledge</a:t>
            </a:r>
          </a:p>
          <a:p>
            <a:pPr marL="342900" indent="-342900">
              <a:spcBef>
                <a:spcPts val="300"/>
              </a:spcBef>
              <a:spcAft>
                <a:spcPts val="300"/>
              </a:spcAft>
              <a:buFont typeface="Arial" pitchFamily="34" charset="0"/>
              <a:buChar char="•"/>
            </a:pPr>
            <a:r>
              <a:rPr lang="en-US" sz="2400" b="0" dirty="0" smtClean="0"/>
              <a:t>…</a:t>
            </a:r>
          </a:p>
          <a:p>
            <a:pPr marL="342900" indent="-342900">
              <a:spcBef>
                <a:spcPts val="300"/>
              </a:spcBef>
              <a:spcAft>
                <a:spcPts val="300"/>
              </a:spcAft>
              <a:buFont typeface="Arial" pitchFamily="34" charset="0"/>
              <a:buChar char="•"/>
            </a:pPr>
            <a:r>
              <a:rPr lang="en-US" sz="2400" i="1" dirty="0" smtClean="0"/>
              <a:t>“Such </a:t>
            </a:r>
            <a:r>
              <a:rPr lang="en-US" sz="2400" i="1" dirty="0"/>
              <a:t>knowledge is </a:t>
            </a:r>
            <a:r>
              <a:rPr lang="en-US" sz="2400" i="1" u="sng" dirty="0"/>
              <a:t>too wonderful for </a:t>
            </a:r>
            <a:r>
              <a:rPr lang="en-US" sz="2400" i="1" u="sng" dirty="0" smtClean="0"/>
              <a:t>me</a:t>
            </a:r>
            <a:r>
              <a:rPr lang="en-US" sz="2400" i="1" dirty="0" smtClean="0"/>
              <a:t>”</a:t>
            </a: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856598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Further Passages to Consider</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i="1" u="sng" dirty="0" smtClean="0"/>
              <a:t>Some</a:t>
            </a:r>
            <a:r>
              <a:rPr lang="en-US" sz="2400" b="0" dirty="0" smtClean="0"/>
              <a:t> knowledge (i.e., prophecy) arises from foreordination and providence (</a:t>
            </a:r>
            <a:r>
              <a:rPr lang="en-US" sz="2400" dirty="0" smtClean="0">
                <a:solidFill>
                  <a:schemeClr val="tx2"/>
                </a:solidFill>
              </a:rPr>
              <a:t>Isaiah 46:10-11; 45</a:t>
            </a:r>
            <a:r>
              <a:rPr lang="en-US" sz="2400" b="0" dirty="0" smtClean="0"/>
              <a:t>).</a:t>
            </a:r>
            <a:endParaRPr lang="en-US" sz="2400" i="1" u="sng" dirty="0" smtClean="0"/>
          </a:p>
          <a:p>
            <a:pPr marL="342900" indent="-342900">
              <a:buFont typeface="Arial" pitchFamily="34" charset="0"/>
              <a:buChar char="•"/>
            </a:pPr>
            <a:r>
              <a:rPr lang="en-US" sz="2400" b="0" dirty="0" smtClean="0"/>
              <a:t>Peter’s three-fold denial and return (</a:t>
            </a:r>
            <a:r>
              <a:rPr lang="en-US" sz="2400" dirty="0" smtClean="0">
                <a:solidFill>
                  <a:schemeClr val="tx2"/>
                </a:solidFill>
              </a:rPr>
              <a:t>Luke 22:31-34</a:t>
            </a:r>
            <a:r>
              <a:rPr lang="en-US" sz="2400" b="0" dirty="0" smtClean="0"/>
              <a:t>).</a:t>
            </a:r>
          </a:p>
          <a:p>
            <a:pPr marL="342900" indent="-342900">
              <a:buFont typeface="Arial" pitchFamily="34" charset="0"/>
              <a:buChar char="•"/>
            </a:pPr>
            <a:r>
              <a:rPr lang="en-US" sz="2400" b="0" i="1" dirty="0" smtClean="0"/>
              <a:t>“</a:t>
            </a:r>
            <a:r>
              <a:rPr lang="en-US" sz="2400" i="1" u="sng" dirty="0" smtClean="0"/>
              <a:t>Now</a:t>
            </a:r>
            <a:r>
              <a:rPr lang="en-US" sz="2400" i="1" dirty="0" smtClean="0"/>
              <a:t> I </a:t>
            </a:r>
            <a:r>
              <a:rPr lang="en-US" sz="2400" i="1" u="sng" dirty="0" smtClean="0"/>
              <a:t>know</a:t>
            </a:r>
            <a:r>
              <a:rPr lang="en-US" sz="2400" i="1" dirty="0" smtClean="0"/>
              <a:t> </a:t>
            </a:r>
            <a:r>
              <a:rPr lang="en-US" sz="2400" b="0" i="1" dirty="0" smtClean="0"/>
              <a:t>that you fear God …”</a:t>
            </a:r>
            <a:r>
              <a:rPr lang="en-US" sz="2400" b="0" dirty="0" smtClean="0"/>
              <a:t> (</a:t>
            </a:r>
            <a:r>
              <a:rPr lang="en-US" sz="2400" dirty="0" smtClean="0">
                <a:solidFill>
                  <a:schemeClr val="tx2"/>
                </a:solidFill>
              </a:rPr>
              <a:t>Genesis 22:12</a:t>
            </a:r>
            <a:r>
              <a:rPr lang="en-US" sz="2400" b="0" dirty="0" smtClean="0"/>
              <a:t>).</a:t>
            </a:r>
          </a:p>
          <a:p>
            <a:pPr marL="342900" indent="-342900">
              <a:buFont typeface="Arial" pitchFamily="34" charset="0"/>
              <a:buChar char="•"/>
            </a:pPr>
            <a:r>
              <a:rPr lang="en-US" sz="2400" b="0" i="1" dirty="0" smtClean="0"/>
              <a:t>“For </a:t>
            </a:r>
            <a:r>
              <a:rPr lang="en-US" sz="2400" i="1" dirty="0" smtClean="0"/>
              <a:t>I </a:t>
            </a:r>
            <a:r>
              <a:rPr lang="en-US" sz="2400" i="1" u="sng" dirty="0" smtClean="0"/>
              <a:t>know</a:t>
            </a:r>
            <a:r>
              <a:rPr lang="en-US" sz="2400" i="1" dirty="0" smtClean="0"/>
              <a:t> him, that </a:t>
            </a:r>
            <a:r>
              <a:rPr lang="en-US" sz="2400" i="1" u="sng" dirty="0" smtClean="0"/>
              <a:t>he will</a:t>
            </a:r>
            <a:r>
              <a:rPr lang="en-US" sz="2400" i="1" dirty="0" smtClean="0"/>
              <a:t> </a:t>
            </a:r>
            <a:r>
              <a:rPr lang="en-US" sz="2400" b="0" i="1" dirty="0" smtClean="0"/>
              <a:t>command his children …”</a:t>
            </a:r>
            <a:r>
              <a:rPr lang="en-US" sz="2400" b="0" dirty="0" smtClean="0"/>
              <a:t> (</a:t>
            </a:r>
            <a:r>
              <a:rPr lang="en-US" sz="2400" dirty="0" smtClean="0">
                <a:solidFill>
                  <a:schemeClr val="tx2"/>
                </a:solidFill>
              </a:rPr>
              <a:t>Genesis 18:19</a:t>
            </a:r>
            <a:r>
              <a:rPr lang="en-US" sz="2400" b="0" dirty="0" smtClean="0"/>
              <a:t>, </a:t>
            </a:r>
            <a:r>
              <a:rPr lang="en-US" sz="2400" dirty="0" smtClean="0"/>
              <a:t>KJV</a:t>
            </a:r>
            <a:r>
              <a:rPr lang="en-US" sz="2400" b="0" dirty="0" smtClean="0"/>
              <a:t>; compare with, </a:t>
            </a:r>
            <a:r>
              <a:rPr lang="en-US" sz="2400" dirty="0" smtClean="0"/>
              <a:t>NAS, NIV, ESV</a:t>
            </a:r>
            <a:r>
              <a:rPr lang="en-US" sz="2400" b="0" dirty="0" smtClean="0"/>
              <a:t>).</a:t>
            </a:r>
          </a:p>
          <a:p>
            <a:pPr marL="342900" indent="-342900">
              <a:buFont typeface="Arial" pitchFamily="34" charset="0"/>
              <a:buChar char="•"/>
            </a:pPr>
            <a:r>
              <a:rPr lang="en-US" sz="2400" b="0" dirty="0" smtClean="0"/>
              <a:t>Only the Father – </a:t>
            </a:r>
            <a:r>
              <a:rPr lang="en-US" sz="2400" i="1" u="sng" dirty="0" smtClean="0"/>
              <a:t>not</a:t>
            </a:r>
            <a:r>
              <a:rPr lang="en-US" sz="2400" b="0" dirty="0" smtClean="0"/>
              <a:t> the Son – knew the </a:t>
            </a:r>
            <a:r>
              <a:rPr lang="en-US" sz="2400" b="0" i="1" dirty="0" smtClean="0"/>
              <a:t>“day and hour”</a:t>
            </a:r>
            <a:r>
              <a:rPr lang="en-US" sz="2400" b="0" dirty="0" smtClean="0"/>
              <a:t> of the world’s end at </a:t>
            </a:r>
            <a:r>
              <a:rPr lang="en-US" sz="2400" dirty="0" smtClean="0">
                <a:solidFill>
                  <a:schemeClr val="tx2"/>
                </a:solidFill>
              </a:rPr>
              <a:t>Mark 13:32</a:t>
            </a:r>
            <a:r>
              <a:rPr lang="en-US" sz="2400" b="0" dirty="0" smtClean="0"/>
              <a:t>.</a:t>
            </a:r>
          </a:p>
          <a:p>
            <a:pPr marL="342900" indent="-342900">
              <a:buFont typeface="Arial" pitchFamily="34" charset="0"/>
              <a:buChar char="•"/>
            </a:pPr>
            <a:r>
              <a:rPr lang="en-US" sz="2400" b="0" dirty="0" smtClean="0"/>
              <a:t>…</a:t>
            </a:r>
          </a:p>
          <a:p>
            <a:pPr marL="342900" indent="-342900">
              <a:buFont typeface="Arial" pitchFamily="34" charset="0"/>
              <a:buChar char="•"/>
            </a:pPr>
            <a:r>
              <a:rPr lang="en-US" sz="2400" i="1" dirty="0"/>
              <a:t>“Such knowledge is </a:t>
            </a:r>
            <a:r>
              <a:rPr lang="en-US" sz="2400" i="1" u="sng" dirty="0"/>
              <a:t>too wonderful for me</a:t>
            </a:r>
            <a:r>
              <a:rPr lang="en-US" sz="2400" i="1" dirty="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6702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a:t>Supreme Sovereignty of God</a:t>
            </a:r>
            <a:endParaRPr lang="en-US" sz="5400" i="1" dirty="0"/>
          </a:p>
        </p:txBody>
      </p:sp>
      <p:sp>
        <p:nvSpPr>
          <p:cNvPr id="3" name="Text Placeholder 2"/>
          <p:cNvSpPr>
            <a:spLocks noGrp="1"/>
          </p:cNvSpPr>
          <p:nvPr>
            <p:ph type="body" idx="1"/>
          </p:nvPr>
        </p:nvSpPr>
        <p:spPr>
          <a:xfrm>
            <a:off x="457200" y="171451"/>
            <a:ext cx="8229600" cy="800100"/>
          </a:xfrm>
        </p:spPr>
        <p:txBody>
          <a:bodyPr>
            <a:normAutofit/>
          </a:bodyPr>
          <a:lstStyle/>
          <a:p>
            <a:r>
              <a:rPr lang="en-US" sz="3600" dirty="0" smtClean="0"/>
              <a:t>Questions for Calvinists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987370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Unfulfilled Decrees of God</a:t>
            </a:r>
          </a:p>
        </p:txBody>
      </p:sp>
      <p:sp>
        <p:nvSpPr>
          <p:cNvPr id="3" name="Content Placeholder 2"/>
          <p:cNvSpPr>
            <a:spLocks noGrp="1"/>
          </p:cNvSpPr>
          <p:nvPr>
            <p:ph idx="1"/>
          </p:nvPr>
        </p:nvSpPr>
        <p:spPr/>
        <p:txBody>
          <a:bodyPr>
            <a:noAutofit/>
          </a:bodyPr>
          <a:lstStyle/>
          <a:p>
            <a:pPr>
              <a:spcBef>
                <a:spcPts val="300"/>
              </a:spcBef>
              <a:spcAft>
                <a:spcPts val="300"/>
              </a:spcAft>
            </a:pPr>
            <a:r>
              <a:rPr lang="en-US" sz="2400" i="1" dirty="0"/>
              <a:t>Question for Calvinist:  </a:t>
            </a:r>
            <a:r>
              <a:rPr lang="en-US" sz="2400" b="0" dirty="0"/>
              <a:t>“On multiple occasions in Scripture, God said something would happen, but </a:t>
            </a:r>
            <a:r>
              <a:rPr lang="en-US" sz="2400" i="1" dirty="0"/>
              <a:t>men reacted</a:t>
            </a:r>
            <a:r>
              <a:rPr lang="en-US" sz="2400" b="0" dirty="0"/>
              <a:t>, and God’s decree </a:t>
            </a:r>
            <a:r>
              <a:rPr lang="en-US" sz="2400" b="0" dirty="0" smtClean="0"/>
              <a:t>“</a:t>
            </a:r>
            <a:r>
              <a:rPr lang="en-US" sz="2400" i="1" dirty="0" smtClean="0"/>
              <a:t>failed</a:t>
            </a:r>
            <a:r>
              <a:rPr lang="en-US" sz="2400" b="0" dirty="0" smtClean="0"/>
              <a:t>” </a:t>
            </a:r>
            <a:r>
              <a:rPr lang="en-US" sz="2400" b="0" dirty="0"/>
              <a:t>to occur.  Did God lie?  Fail to accurately predict the future?  Or, was His decree based on man’s current course of choice?  How can the Calvinist explain </a:t>
            </a:r>
            <a:r>
              <a:rPr lang="en-US" sz="2400" i="1" dirty="0" smtClean="0"/>
              <a:t>any</a:t>
            </a:r>
            <a:r>
              <a:rPr lang="en-US" sz="2400" b="0" dirty="0" smtClean="0"/>
              <a:t> dependency </a:t>
            </a:r>
            <a:r>
              <a:rPr lang="en-US" sz="2400" b="0" dirty="0"/>
              <a:t>upon man, if </a:t>
            </a:r>
            <a:r>
              <a:rPr lang="en-US" sz="2400" i="1" dirty="0"/>
              <a:t>all</a:t>
            </a:r>
            <a:r>
              <a:rPr lang="en-US" sz="2400" b="0" dirty="0"/>
              <a:t> things depend upon God?”</a:t>
            </a:r>
            <a:br>
              <a:rPr lang="en-US" sz="2400" b="0" dirty="0"/>
            </a:br>
            <a:endParaRPr lang="en-US" sz="2400" b="0" dirty="0"/>
          </a:p>
          <a:p>
            <a:pPr marL="346075" indent="-346075">
              <a:spcBef>
                <a:spcPts val="300"/>
              </a:spcBef>
              <a:spcAft>
                <a:spcPts val="300"/>
              </a:spcAft>
              <a:buFont typeface="Arial" pitchFamily="34" charset="0"/>
              <a:buChar char="•"/>
            </a:pPr>
            <a:r>
              <a:rPr lang="en-US" sz="2400" dirty="0">
                <a:solidFill>
                  <a:schemeClr val="tx2"/>
                </a:solidFill>
              </a:rPr>
              <a:t>Jonah 3:4-10 </a:t>
            </a:r>
            <a:r>
              <a:rPr lang="en-US" sz="2400" b="0" dirty="0"/>
              <a:t>– Foretold destruction of Nineveh</a:t>
            </a:r>
          </a:p>
          <a:p>
            <a:pPr marL="346075" indent="-346075">
              <a:spcBef>
                <a:spcPts val="300"/>
              </a:spcBef>
              <a:spcAft>
                <a:spcPts val="300"/>
              </a:spcAft>
              <a:buFont typeface="Arial" pitchFamily="34" charset="0"/>
              <a:buChar char="•"/>
            </a:pPr>
            <a:r>
              <a:rPr lang="en-US" sz="2400" dirty="0">
                <a:solidFill>
                  <a:schemeClr val="tx2"/>
                </a:solidFill>
              </a:rPr>
              <a:t>II Kings 20:1, 5-6 </a:t>
            </a:r>
            <a:r>
              <a:rPr lang="en-US" sz="2400" b="0" dirty="0"/>
              <a:t>– Hezekiah’s imminent death</a:t>
            </a:r>
          </a:p>
          <a:p>
            <a:pPr marL="346075" indent="-346075">
              <a:spcBef>
                <a:spcPts val="300"/>
              </a:spcBef>
              <a:spcAft>
                <a:spcPts val="300"/>
              </a:spcAft>
              <a:buFont typeface="Arial" pitchFamily="34" charset="0"/>
              <a:buChar char="•"/>
            </a:pPr>
            <a:r>
              <a:rPr lang="en-US" sz="2400" dirty="0">
                <a:solidFill>
                  <a:schemeClr val="tx2"/>
                </a:solidFill>
              </a:rPr>
              <a:t>I Samuel 23:11-13 </a:t>
            </a:r>
            <a:r>
              <a:rPr lang="en-US" sz="2400" b="0" dirty="0"/>
              <a:t>– David’s betrayal by </a:t>
            </a:r>
            <a:r>
              <a:rPr lang="en-US" sz="2400" b="0" dirty="0" err="1" smtClean="0"/>
              <a:t>Keilah</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291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6087</TotalTime>
  <Words>2417</Words>
  <Application>Microsoft Office PowerPoint</Application>
  <PresentationFormat>On-screen Show (16:9)</PresentationFormat>
  <Paragraphs>128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Essential</vt:lpstr>
      <vt:lpstr>“Convicting Those Who Contradict”</vt:lpstr>
      <vt:lpstr>Calvinism</vt:lpstr>
      <vt:lpstr>What is Calvinism?</vt:lpstr>
      <vt:lpstr>Supreme Sovereignty of God</vt:lpstr>
      <vt:lpstr>Foreknowledge vs. Free-will?</vt:lpstr>
      <vt:lpstr>The Eternal, Timeless God</vt:lpstr>
      <vt:lpstr>Further Passages to Consider</vt:lpstr>
      <vt:lpstr>Supreme Sovereignty of God</vt:lpstr>
      <vt:lpstr>Unfulfilled Decrees of God</vt:lpstr>
      <vt:lpstr>Author of Sin?</vt:lpstr>
      <vt:lpstr>More Questions For Calvinist</vt:lpstr>
      <vt:lpstr>Paradox or Contradiction?</vt:lpstr>
      <vt:lpstr>Total Inherited Depravity</vt:lpstr>
      <vt:lpstr>Total Inherited Depravity</vt:lpstr>
      <vt:lpstr>Total Inherited Depravity</vt:lpstr>
      <vt:lpstr>Bible on  Man’s Nature</vt:lpstr>
      <vt:lpstr>Initial Innocence &amp; Humility</vt:lpstr>
      <vt:lpstr>Corruption Process of Sin</vt:lpstr>
      <vt:lpstr>Bible on  Man’s Nature</vt:lpstr>
      <vt:lpstr>Bible on  Man’s Nature</vt:lpstr>
      <vt:lpstr>Son Not Bear Father’s Guilt</vt:lpstr>
      <vt:lpstr>Bible on  Man’s Nature</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1051</cp:revision>
  <cp:lastPrinted>2013-02-06T23:55:45Z</cp:lastPrinted>
  <dcterms:created xsi:type="dcterms:W3CDTF">2006-08-16T00:00:00Z</dcterms:created>
  <dcterms:modified xsi:type="dcterms:W3CDTF">2013-02-09T14:10:53Z</dcterms:modified>
</cp:coreProperties>
</file>