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397" r:id="rId2"/>
    <p:sldId id="523" r:id="rId3"/>
    <p:sldId id="478" r:id="rId4"/>
    <p:sldId id="577" r:id="rId5"/>
    <p:sldId id="585" r:id="rId6"/>
    <p:sldId id="587" r:id="rId7"/>
    <p:sldId id="492" r:id="rId8"/>
    <p:sldId id="589" r:id="rId9"/>
    <p:sldId id="586" r:id="rId10"/>
    <p:sldId id="493" r:id="rId11"/>
    <p:sldId id="588" r:id="rId12"/>
    <p:sldId id="494" r:id="rId13"/>
    <p:sldId id="446" r:id="rId14"/>
    <p:sldId id="590" r:id="rId15"/>
    <p:sldId id="496" r:id="rId16"/>
    <p:sldId id="591" r:id="rId17"/>
    <p:sldId id="495" r:id="rId18"/>
    <p:sldId id="596" r:id="rId19"/>
    <p:sldId id="592" r:id="rId20"/>
    <p:sldId id="595" r:id="rId21"/>
    <p:sldId id="594" r:id="rId22"/>
    <p:sldId id="574" r:id="rId23"/>
    <p:sldId id="593" r:id="rId24"/>
    <p:sldId id="395" r:id="rId25"/>
  </p:sldIdLst>
  <p:sldSz cx="9144000" cy="5143500" type="screen16x9"/>
  <p:notesSz cx="7077075" cy="9393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9" d="100"/>
          <a:sy n="149" d="100"/>
        </p:scale>
        <p:origin x="-45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BF392CE3-B8F9-4AF7-9B8A-BB9489D3DED2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7623812E-EE51-44F1-9D81-122E570B07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1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11771B7B-A3A8-41BB-B41F-A1B7602CDB4B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04850"/>
            <a:ext cx="6261100" cy="3522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61788"/>
            <a:ext cx="5661660" cy="4226957"/>
          </a:xfrm>
          <a:prstGeom prst="rect">
            <a:avLst/>
          </a:prstGeom>
        </p:spPr>
        <p:txBody>
          <a:bodyPr vert="horz" lIns="94110" tIns="47055" rIns="94110" bIns="4705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F8FAD216-4C47-4AEE-83BE-B88F52125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2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1450"/>
            <a:ext cx="7772400" cy="3428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7200" i="1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00450"/>
            <a:ext cx="6858000" cy="6858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8DD1-C50F-445A-9523-CB17A08CA9AE}" type="datetime1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B30E-A2D5-4FD8-B22D-1F7BD7B7AF94}" type="datetime1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4065-797E-4830-BCAC-79279EB75A98}" type="datetime1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8580"/>
            <a:ext cx="8229600" cy="548640"/>
          </a:xfrm>
        </p:spPr>
        <p:txBody>
          <a:bodyPr anchor="ctr"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7220"/>
            <a:ext cx="8229600" cy="43205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74C1-5200-451F-A2AE-9F46519CEF83}" type="datetime1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5851"/>
            <a:ext cx="7772400" cy="324088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451"/>
            <a:ext cx="7772400" cy="8001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4134-5BA6-498E-968E-89D200F18159}" type="datetime1">
              <a:rPr lang="en-US" smtClean="0"/>
              <a:pPr/>
              <a:t>2/18/2013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31F-C7D5-44FF-9336-99111351A34B}" type="datetime1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97C7-4D7A-4B6E-A113-350B590B6217}" type="datetime1">
              <a:rPr lang="en-US" smtClean="0"/>
              <a:pPr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0414-F316-4DBA-8780-BEB6B3250A32}" type="datetime1">
              <a:rPr lang="en-US" smtClean="0"/>
              <a:pPr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4E34-B88B-44A2-9523-047459A95BEC}" type="datetime1">
              <a:rPr lang="en-US" smtClean="0"/>
              <a:pPr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0"/>
            <a:ext cx="5111750" cy="33604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00150"/>
            <a:ext cx="3008313" cy="336042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D46B-88E0-4841-BBB5-D5F83DD27A39}" type="datetime1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363474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86250"/>
            <a:ext cx="8153400" cy="342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600C-EFF2-4CEC-9673-6F44F6BC0F51}" type="datetime1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714750"/>
            <a:ext cx="8153400" cy="5715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538"/>
            <a:ext cx="8229600" cy="5141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8229600" cy="4286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5F9A715-A4F2-4725-8150-8DDA4E0B43E2}" type="datetime1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391843" y="4368483"/>
            <a:ext cx="9867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685800"/>
            <a:ext cx="142876" cy="4457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i="1" dirty="0" smtClean="0"/>
              <a:t>“Convicting Those Who Contradict”</a:t>
            </a:r>
            <a:endParaRPr lang="en-US" sz="7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Helping Saints Prepare to Answer and Persuade Those in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3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Natural Man Cannot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20"/>
            </a:pPr>
            <a:r>
              <a:rPr lang="en-US" sz="2400" b="0" dirty="0"/>
              <a:t>“But, Paul tells us that, </a:t>
            </a:r>
            <a:r>
              <a:rPr lang="en-US" sz="2400" b="0" i="1" dirty="0" smtClean="0"/>
              <a:t>‘the </a:t>
            </a:r>
            <a:r>
              <a:rPr lang="en-US" sz="2400" i="1" dirty="0"/>
              <a:t>natural man </a:t>
            </a:r>
            <a:r>
              <a:rPr lang="en-US" sz="2400" b="0" i="1" dirty="0"/>
              <a:t>does not receive the things of the Spirit of God, for they are foolishness to him; </a:t>
            </a:r>
            <a:r>
              <a:rPr lang="en-US" sz="2400" i="1" dirty="0"/>
              <a:t>nor can he know them</a:t>
            </a:r>
            <a:r>
              <a:rPr lang="en-US" sz="2400" b="0" i="1" dirty="0"/>
              <a:t>, because they are spiritually </a:t>
            </a:r>
            <a:r>
              <a:rPr lang="en-US" sz="2400" b="0" i="1" dirty="0" smtClean="0"/>
              <a:t>discerned’</a:t>
            </a:r>
            <a:r>
              <a:rPr lang="en-US" sz="2400" b="0" dirty="0" smtClean="0"/>
              <a:t>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I Corinthians 2:14</a:t>
            </a:r>
            <a:r>
              <a:rPr lang="en-US" sz="2400" b="0" dirty="0"/>
              <a:t>).  Therefore, we </a:t>
            </a:r>
            <a:r>
              <a:rPr lang="en-US" sz="2400" i="1" dirty="0"/>
              <a:t>cannot</a:t>
            </a:r>
            <a:r>
              <a:rPr lang="en-US" sz="2400" b="0" dirty="0"/>
              <a:t> know God’s will without the direct operation of the Holy Spirit</a:t>
            </a:r>
            <a:r>
              <a:rPr lang="en-US" sz="2400" b="0" dirty="0" smtClean="0"/>
              <a:t>!”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tx2"/>
                </a:solidFill>
              </a:rPr>
              <a:t>Assumption #1:</a:t>
            </a:r>
            <a:r>
              <a:rPr lang="en-US" sz="2400" b="0" dirty="0" smtClean="0"/>
              <a:t>  Unsaved men have </a:t>
            </a:r>
            <a:r>
              <a:rPr lang="en-US" sz="2400" i="1" dirty="0" smtClean="0"/>
              <a:t>absolutely</a:t>
            </a:r>
            <a:r>
              <a:rPr lang="en-US" sz="2400" b="0" dirty="0" smtClean="0"/>
              <a:t> no spiritual qualities or conscience for good (</a:t>
            </a:r>
            <a:r>
              <a:rPr lang="en-US" sz="2400" dirty="0" err="1" smtClean="0">
                <a:solidFill>
                  <a:schemeClr val="tx2"/>
                </a:solidFill>
              </a:rPr>
              <a:t>Ecc</a:t>
            </a:r>
            <a:r>
              <a:rPr lang="en-US" sz="2400" dirty="0" smtClean="0">
                <a:solidFill>
                  <a:schemeClr val="tx2"/>
                </a:solidFill>
              </a:rPr>
              <a:t>. 3:11</a:t>
            </a:r>
            <a:r>
              <a:rPr lang="en-US" sz="2400" b="0" dirty="0" smtClean="0"/>
              <a:t>).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Who is the </a:t>
            </a:r>
            <a:r>
              <a:rPr lang="en-US" sz="2400" b="0" i="1" dirty="0" smtClean="0"/>
              <a:t>“natural man”</a:t>
            </a:r>
            <a:r>
              <a:rPr lang="en-US" sz="2400" b="0" dirty="0" smtClean="0"/>
              <a:t>? </a:t>
            </a:r>
            <a:r>
              <a:rPr lang="en-US" sz="2400" dirty="0" smtClean="0">
                <a:solidFill>
                  <a:schemeClr val="tx2"/>
                </a:solidFill>
              </a:rPr>
              <a:t>15:44, 46; </a:t>
            </a:r>
            <a:r>
              <a:rPr lang="en-US" sz="2400" dirty="0" err="1" smtClean="0">
                <a:solidFill>
                  <a:schemeClr val="tx2"/>
                </a:solidFill>
              </a:rPr>
              <a:t>Jm</a:t>
            </a:r>
            <a:r>
              <a:rPr lang="en-US" sz="2400" dirty="0" smtClean="0">
                <a:solidFill>
                  <a:schemeClr val="tx2"/>
                </a:solidFill>
              </a:rPr>
              <a:t> 3:15; Jude 19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tx2"/>
                </a:solidFill>
              </a:rPr>
              <a:t>Assumption #2:</a:t>
            </a:r>
            <a:r>
              <a:rPr lang="en-US" sz="2400" b="0" dirty="0" smtClean="0"/>
              <a:t>  The gospel has no appeal to the </a:t>
            </a:r>
            <a:r>
              <a:rPr lang="en-US" sz="2400" b="0" i="1" dirty="0" smtClean="0"/>
              <a:t>“natural man”</a:t>
            </a:r>
            <a:r>
              <a:rPr lang="en-US" sz="2400" b="0" dirty="0" smtClean="0"/>
              <a:t> (</a:t>
            </a:r>
            <a:r>
              <a:rPr lang="en-US" sz="2400" dirty="0" smtClean="0">
                <a:solidFill>
                  <a:schemeClr val="tx2"/>
                </a:solidFill>
              </a:rPr>
              <a:t>Matthew 5:29-30</a:t>
            </a:r>
            <a:r>
              <a:rPr lang="en-US" sz="2400" b="0" dirty="0" smtClean="0"/>
              <a:t>).</a:t>
            </a:r>
          </a:p>
          <a:p>
            <a:pPr marL="457200" indent="-457200"/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0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Reaching Carnal Minds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0" i="1" dirty="0" smtClean="0"/>
              <a:t>And I, brethren, </a:t>
            </a:r>
            <a:r>
              <a:rPr lang="en-US" sz="2400" i="1" dirty="0" smtClean="0"/>
              <a:t>could not speak to you as to spiritual people but </a:t>
            </a:r>
            <a:r>
              <a:rPr lang="en-US" sz="2400" i="1" u="sng" dirty="0" smtClean="0"/>
              <a:t>as to carnal</a:t>
            </a:r>
            <a:r>
              <a:rPr lang="en-US" sz="2400" b="0" i="1" dirty="0" smtClean="0"/>
              <a:t>, as to babes in Christ.  I fed you with milk and not with solid food; </a:t>
            </a:r>
            <a:r>
              <a:rPr lang="en-US" sz="2400" i="1" dirty="0" smtClean="0"/>
              <a:t>for until now you were not able to receive it, and even now you are still not able; for </a:t>
            </a:r>
            <a:r>
              <a:rPr lang="en-US" sz="2400" i="1" u="sng" dirty="0" smtClean="0"/>
              <a:t>you are still carnal</a:t>
            </a:r>
            <a:r>
              <a:rPr lang="en-US" sz="2400" b="0" i="1" dirty="0" smtClean="0"/>
              <a:t>.  For where there are envy, strife, and divisions among you, </a:t>
            </a:r>
            <a:r>
              <a:rPr lang="en-US" sz="2400" i="1" dirty="0" smtClean="0"/>
              <a:t>are you not carnal </a:t>
            </a:r>
            <a:r>
              <a:rPr lang="en-US" sz="2400" b="0" i="1" dirty="0" smtClean="0"/>
              <a:t>and behaving like mere men?  For when one says, “I am of Paul,” and another, “I am of </a:t>
            </a:r>
            <a:r>
              <a:rPr lang="en-US" sz="2400" b="0" i="1" dirty="0" err="1" smtClean="0"/>
              <a:t>Apollos</a:t>
            </a:r>
            <a:r>
              <a:rPr lang="en-US" sz="2400" b="0" i="1" dirty="0" smtClean="0"/>
              <a:t>,” </a:t>
            </a:r>
            <a:r>
              <a:rPr lang="en-US" sz="2400" i="1" u="sng" dirty="0" smtClean="0"/>
              <a:t>are you not carnal?</a:t>
            </a:r>
            <a:r>
              <a:rPr lang="en-US" sz="2400" b="0" dirty="0" smtClean="0"/>
              <a:t> (</a:t>
            </a:r>
            <a:r>
              <a:rPr lang="en-US" sz="2400" dirty="0" smtClean="0">
                <a:solidFill>
                  <a:schemeClr val="tx2"/>
                </a:solidFill>
              </a:rPr>
              <a:t>I Corinthians 3:1-4</a:t>
            </a:r>
            <a:r>
              <a:rPr lang="en-US" sz="2400" b="0" dirty="0" smtClean="0"/>
              <a:t>)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en-US" sz="2400" b="0" dirty="0" smtClean="0"/>
              <a:t>“Carnal” minds can still be touched.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en-US" sz="2400" b="0" dirty="0" smtClean="0"/>
              <a:t>The elect can also exhibit “carnal” minds.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Resisting God?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1"/>
            </a:pPr>
            <a:r>
              <a:rPr lang="en-US" sz="2400" b="0" dirty="0"/>
              <a:t>“It’s inconceivable that man could ever resist God</a:t>
            </a:r>
            <a:r>
              <a:rPr lang="en-US" sz="2400" b="0" dirty="0" smtClean="0"/>
              <a:t>!”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0" dirty="0" smtClean="0"/>
              <a:t>True, man could never resist God …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0" dirty="0" smtClean="0"/>
              <a:t>… unless, God gave man a choice!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0" dirty="0" smtClean="0"/>
              <a:t>God seeks to </a:t>
            </a:r>
            <a:r>
              <a:rPr lang="en-US" sz="2400" i="1" dirty="0" smtClean="0"/>
              <a:t>persuade</a:t>
            </a:r>
            <a:r>
              <a:rPr lang="en-US" sz="2400" b="0" dirty="0" smtClean="0"/>
              <a:t> and </a:t>
            </a:r>
            <a:r>
              <a:rPr lang="en-US" sz="2400" i="1" dirty="0" smtClean="0"/>
              <a:t>entice</a:t>
            </a:r>
            <a:r>
              <a:rPr lang="en-US" sz="2400" b="0" dirty="0" smtClean="0"/>
              <a:t> man:</a:t>
            </a:r>
          </a:p>
          <a:p>
            <a:pPr marL="914400" lvl="1" indent="-457200"/>
            <a:r>
              <a:rPr lang="en-US" sz="2400" b="0" i="1" dirty="0" smtClean="0"/>
              <a:t>“hard to kick against the pricks”</a:t>
            </a:r>
            <a:r>
              <a:rPr lang="en-US" sz="2400" b="0" dirty="0" smtClean="0"/>
              <a:t> (</a:t>
            </a:r>
            <a:r>
              <a:rPr lang="en-US" sz="2400" b="1" dirty="0" smtClean="0">
                <a:solidFill>
                  <a:schemeClr val="tx2"/>
                </a:solidFill>
              </a:rPr>
              <a:t>Acts 9:5; 26:14</a:t>
            </a:r>
            <a:r>
              <a:rPr lang="en-US" sz="2400" dirty="0" smtClean="0"/>
              <a:t>).</a:t>
            </a:r>
          </a:p>
          <a:p>
            <a:pPr marL="914400" lvl="1" indent="-457200"/>
            <a:r>
              <a:rPr lang="en-US" sz="2400" b="0" i="1" dirty="0" smtClean="0"/>
              <a:t>“Your people shall be </a:t>
            </a:r>
            <a:r>
              <a:rPr lang="en-US" sz="2400" b="1" i="1" u="sng" dirty="0" smtClean="0"/>
              <a:t>volunteers</a:t>
            </a:r>
            <a:r>
              <a:rPr lang="en-US" sz="2400" i="1" dirty="0" smtClean="0"/>
              <a:t> In the day of your power” </a:t>
            </a: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chemeClr val="tx2"/>
                </a:solidFill>
              </a:rPr>
              <a:t>Psalm 110:3</a:t>
            </a:r>
            <a:r>
              <a:rPr lang="en-US" sz="2400" dirty="0" smtClean="0"/>
              <a:t>).</a:t>
            </a:r>
          </a:p>
          <a:p>
            <a:pPr marL="914400" lvl="1" indent="-457200"/>
            <a:r>
              <a:rPr lang="en-US" sz="2400" b="0" dirty="0" smtClean="0"/>
              <a:t>Providentially punishes (</a:t>
            </a:r>
            <a:r>
              <a:rPr lang="en-US" sz="2400" b="1" dirty="0" smtClean="0">
                <a:solidFill>
                  <a:schemeClr val="tx2"/>
                </a:solidFill>
              </a:rPr>
              <a:t>Hosea 2:1-13</a:t>
            </a:r>
            <a:r>
              <a:rPr lang="en-US" sz="2400" dirty="0" smtClean="0"/>
              <a:t>).</a:t>
            </a:r>
          </a:p>
          <a:p>
            <a:pPr marL="914400" lvl="1" indent="-457200"/>
            <a:r>
              <a:rPr lang="en-US" sz="2400" b="0" dirty="0" smtClean="0"/>
              <a:t>Allures with words, not tyranny (</a:t>
            </a:r>
            <a:r>
              <a:rPr lang="en-US" sz="2400" b="1" dirty="0" smtClean="0">
                <a:solidFill>
                  <a:schemeClr val="tx2"/>
                </a:solidFill>
              </a:rPr>
              <a:t>Hosea 2:14-16</a:t>
            </a:r>
            <a:r>
              <a:rPr lang="en-US" sz="2400" dirty="0" smtClean="0"/>
              <a:t>).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2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i="1" dirty="0" smtClean="0">
                <a:solidFill>
                  <a:schemeClr val="tx2"/>
                </a:solidFill>
              </a:rPr>
              <a:t>P</a:t>
            </a:r>
            <a:r>
              <a:rPr lang="en-US" sz="6000" i="1" dirty="0" smtClean="0"/>
              <a:t>erseverance Of The Saints</a:t>
            </a:r>
            <a:endParaRPr lang="en-US" sz="60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Calvinism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3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P</a:t>
            </a:r>
            <a:r>
              <a:rPr lang="en-US" dirty="0"/>
              <a:t>erseverance of the Saints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Also known as:  “Once Saved, Always Saved”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0" dirty="0" smtClean="0"/>
          </a:p>
          <a:p>
            <a:r>
              <a:rPr lang="en-US" sz="2400" b="0" dirty="0" smtClean="0"/>
              <a:t>“</a:t>
            </a:r>
            <a:r>
              <a:rPr lang="en-US" sz="2400" b="0" dirty="0"/>
              <a:t>They whom God hath accepted in His Beloved, effectually called and sanctified by His Spirit can </a:t>
            </a:r>
            <a:r>
              <a:rPr lang="en-US" sz="2400" dirty="0"/>
              <a:t>neither </a:t>
            </a:r>
            <a:r>
              <a:rPr lang="en-US" sz="2400" u="sng" dirty="0"/>
              <a:t>totally</a:t>
            </a:r>
            <a:r>
              <a:rPr lang="en-US" sz="2400" dirty="0"/>
              <a:t> nor </a:t>
            </a:r>
            <a:r>
              <a:rPr lang="en-US" sz="2400" u="sng" dirty="0"/>
              <a:t>finally</a:t>
            </a:r>
            <a:r>
              <a:rPr lang="en-US" sz="2400" dirty="0"/>
              <a:t> fall away</a:t>
            </a:r>
            <a:r>
              <a:rPr lang="en-US" sz="2400" b="0" dirty="0"/>
              <a:t> from the status of Grace; but </a:t>
            </a:r>
            <a:r>
              <a:rPr lang="en-US" sz="2400" dirty="0"/>
              <a:t>shall certainly </a:t>
            </a:r>
            <a:r>
              <a:rPr lang="en-US" sz="2400" u="sng" dirty="0"/>
              <a:t>persevere</a:t>
            </a:r>
            <a:r>
              <a:rPr lang="en-US" sz="2400" dirty="0"/>
              <a:t> therein </a:t>
            </a:r>
            <a:r>
              <a:rPr lang="en-US" sz="2400" u="sng" dirty="0"/>
              <a:t>to the end</a:t>
            </a:r>
            <a:r>
              <a:rPr lang="en-US" sz="2400" b="0" dirty="0"/>
              <a:t>, and be eternally saved.” (</a:t>
            </a:r>
            <a:r>
              <a:rPr lang="en-US" sz="2400" i="1" dirty="0"/>
              <a:t>Westminster Confession of Faith</a:t>
            </a:r>
            <a:r>
              <a:rPr lang="en-US" sz="2400" b="0" dirty="0"/>
              <a:t>, Chapter XVII, Sections 1</a:t>
            </a:r>
            <a:r>
              <a:rPr lang="en-US" sz="2400" b="0" dirty="0" smtClean="0"/>
              <a:t>)</a:t>
            </a:r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Stronger Than God?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2"/>
            </a:pPr>
            <a:r>
              <a:rPr lang="en-US" sz="2400" b="0" dirty="0"/>
              <a:t>“</a:t>
            </a:r>
            <a:r>
              <a:rPr lang="en-US" sz="2400" i="1" dirty="0"/>
              <a:t>Nothing</a:t>
            </a:r>
            <a:r>
              <a:rPr lang="en-US" sz="2400" b="0" dirty="0"/>
              <a:t> can remove us from God’s hand, so how can we ever be lost, once we are in God’s hand (</a:t>
            </a:r>
            <a:r>
              <a:rPr lang="en-US" sz="2400" dirty="0">
                <a:solidFill>
                  <a:schemeClr val="tx2"/>
                </a:solidFill>
              </a:rPr>
              <a:t>John 10:27-30; Romans 8:31-39</a:t>
            </a:r>
            <a:r>
              <a:rPr lang="en-US" sz="2400" b="0" dirty="0"/>
              <a:t>).  Are you </a:t>
            </a:r>
            <a:r>
              <a:rPr lang="en-US" sz="2400" i="1" dirty="0"/>
              <a:t>stronger</a:t>
            </a:r>
            <a:r>
              <a:rPr lang="en-US" sz="2400" b="0" dirty="0"/>
              <a:t> than God</a:t>
            </a:r>
            <a:r>
              <a:rPr lang="en-US" sz="2400" b="0" dirty="0" smtClean="0"/>
              <a:t>?”</a:t>
            </a:r>
          </a:p>
          <a:p>
            <a:r>
              <a:rPr lang="en-US" sz="2400" b="0" i="1" dirty="0" smtClean="0"/>
              <a:t>“My </a:t>
            </a:r>
            <a:r>
              <a:rPr lang="en-US" sz="2400" b="0" i="1" dirty="0"/>
              <a:t>sheep hear My voice, and I know them, and they follow Me</a:t>
            </a:r>
            <a:r>
              <a:rPr lang="en-US" sz="2400" b="0" i="1" dirty="0" smtClean="0"/>
              <a:t>. And </a:t>
            </a:r>
            <a:r>
              <a:rPr lang="en-US" sz="2400" b="0" i="1" dirty="0"/>
              <a:t>I give them eternal life, and </a:t>
            </a:r>
            <a:r>
              <a:rPr lang="en-US" sz="2400" i="1" dirty="0"/>
              <a:t>they shall </a:t>
            </a:r>
            <a:r>
              <a:rPr lang="en-US" sz="2400" i="1" u="sng" dirty="0"/>
              <a:t>never perish</a:t>
            </a:r>
            <a:r>
              <a:rPr lang="en-US" sz="2400" i="1" dirty="0"/>
              <a:t>; </a:t>
            </a:r>
            <a:r>
              <a:rPr lang="en-US" sz="2400" i="1" u="sng" dirty="0"/>
              <a:t>neither</a:t>
            </a:r>
            <a:r>
              <a:rPr lang="en-US" sz="2400" i="1" dirty="0"/>
              <a:t> shall anyone </a:t>
            </a:r>
            <a:r>
              <a:rPr lang="en-US" sz="2400" i="1" u="sng" dirty="0"/>
              <a:t>snatch them</a:t>
            </a:r>
            <a:r>
              <a:rPr lang="en-US" sz="2400" i="1" dirty="0"/>
              <a:t> out of My hand</a:t>
            </a:r>
            <a:r>
              <a:rPr lang="en-US" sz="2400" b="0" i="1" dirty="0" smtClean="0"/>
              <a:t>. </a:t>
            </a:r>
            <a:r>
              <a:rPr lang="en-US" sz="2400" i="1" dirty="0" smtClean="0"/>
              <a:t>My </a:t>
            </a:r>
            <a:r>
              <a:rPr lang="en-US" sz="2400" i="1" dirty="0"/>
              <a:t>Father</a:t>
            </a:r>
            <a:r>
              <a:rPr lang="en-US" sz="2400" b="0" i="1" dirty="0"/>
              <a:t>, who has given them to Me, </a:t>
            </a:r>
            <a:r>
              <a:rPr lang="en-US" sz="2400" i="1" dirty="0"/>
              <a:t>is greater than all; and </a:t>
            </a:r>
            <a:r>
              <a:rPr lang="en-US" sz="2400" i="1" u="sng" dirty="0"/>
              <a:t>no one is able to snatch them out</a:t>
            </a:r>
            <a:r>
              <a:rPr lang="en-US" sz="2400" i="1" dirty="0"/>
              <a:t> of My </a:t>
            </a:r>
            <a:r>
              <a:rPr lang="en-US" sz="2400" i="1" dirty="0" smtClean="0"/>
              <a:t>Father’s </a:t>
            </a:r>
            <a:r>
              <a:rPr lang="en-US" sz="2400" i="1" dirty="0"/>
              <a:t>hand</a:t>
            </a:r>
            <a:r>
              <a:rPr lang="en-US" sz="2400" b="0" i="1" dirty="0" smtClean="0"/>
              <a:t>.”</a:t>
            </a:r>
            <a:r>
              <a:rPr lang="en-US" sz="2400" b="0" dirty="0" smtClean="0"/>
              <a:t> </a:t>
            </a:r>
            <a:r>
              <a:rPr lang="en-US" sz="2400" b="0" dirty="0"/>
              <a:t>(</a:t>
            </a:r>
            <a:r>
              <a:rPr lang="en-US" sz="2400" dirty="0" smtClean="0">
                <a:solidFill>
                  <a:schemeClr val="tx2"/>
                </a:solidFill>
              </a:rPr>
              <a:t>John 10:27-29</a:t>
            </a:r>
            <a:r>
              <a:rPr lang="en-US" sz="2400" b="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0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Stronger Than God?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2"/>
            </a:pPr>
            <a:r>
              <a:rPr lang="en-US" sz="2400" b="0" dirty="0"/>
              <a:t>“</a:t>
            </a:r>
            <a:r>
              <a:rPr lang="en-US" sz="2400" i="1" dirty="0"/>
              <a:t>Nothing</a:t>
            </a:r>
            <a:r>
              <a:rPr lang="en-US" sz="2400" b="0" dirty="0"/>
              <a:t> can remove us from God’s hand, so how can we ever be lost, once we are in God’s hand (</a:t>
            </a:r>
            <a:r>
              <a:rPr lang="en-US" sz="2400" dirty="0">
                <a:solidFill>
                  <a:schemeClr val="tx2"/>
                </a:solidFill>
              </a:rPr>
              <a:t>John 10:27-30; Romans 8:31-39</a:t>
            </a:r>
            <a:r>
              <a:rPr lang="en-US" sz="2400" b="0" dirty="0"/>
              <a:t>).  Are you </a:t>
            </a:r>
            <a:r>
              <a:rPr lang="en-US" sz="2400" i="1" dirty="0"/>
              <a:t>stronger</a:t>
            </a:r>
            <a:r>
              <a:rPr lang="en-US" sz="2400" b="0" dirty="0"/>
              <a:t> than God</a:t>
            </a:r>
            <a:r>
              <a:rPr lang="en-US" sz="2400" b="0" dirty="0" smtClean="0"/>
              <a:t>?”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tx2"/>
                </a:solidFill>
              </a:rPr>
              <a:t>Agreed:</a:t>
            </a:r>
            <a:r>
              <a:rPr lang="en-US" sz="2400" b="0" dirty="0" smtClean="0"/>
              <a:t>  The believer is secure in Christ.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tx2"/>
                </a:solidFill>
              </a:rPr>
              <a:t>Question:</a:t>
            </a:r>
            <a:r>
              <a:rPr lang="en-US" sz="2400" b="0" dirty="0" smtClean="0"/>
              <a:t>  What if the believer </a:t>
            </a:r>
            <a:r>
              <a:rPr lang="en-US" sz="2400" i="1" dirty="0" smtClean="0"/>
              <a:t>chooses</a:t>
            </a:r>
            <a:r>
              <a:rPr lang="en-US" sz="2400" b="0" dirty="0" smtClean="0"/>
              <a:t> to leave?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0" dirty="0" smtClean="0"/>
              <a:t>This text does </a:t>
            </a:r>
            <a:r>
              <a:rPr lang="en-US" sz="2400" i="1" dirty="0" smtClean="0"/>
              <a:t>not</a:t>
            </a:r>
            <a:r>
              <a:rPr lang="en-US" sz="2400" b="0" dirty="0" smtClean="0"/>
              <a:t> address </a:t>
            </a:r>
            <a:r>
              <a:rPr lang="en-US" sz="2400" i="1" dirty="0" smtClean="0"/>
              <a:t>this</a:t>
            </a:r>
            <a:r>
              <a:rPr lang="en-US" sz="2400" b="0" dirty="0" smtClean="0"/>
              <a:t> question.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8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“By No Means Cast Out”</a:t>
            </a:r>
            <a:r>
              <a:rPr lang="en-US" dirty="0"/>
              <a:t>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23"/>
            </a:pPr>
            <a:r>
              <a:rPr lang="en-US" sz="2400" b="0" dirty="0"/>
              <a:t>“Jesus said He would never cast us out, no matter what (</a:t>
            </a:r>
            <a:r>
              <a:rPr lang="en-US" sz="2400" dirty="0">
                <a:solidFill>
                  <a:schemeClr val="tx2"/>
                </a:solidFill>
              </a:rPr>
              <a:t>John 6:37</a:t>
            </a:r>
            <a:r>
              <a:rPr lang="en-US" sz="2400" b="0" dirty="0"/>
              <a:t>)!  Why do you say otherwise</a:t>
            </a:r>
            <a:r>
              <a:rPr lang="en-US" sz="2400" b="0" dirty="0" smtClean="0"/>
              <a:t>?”</a:t>
            </a:r>
          </a:p>
          <a:p>
            <a:r>
              <a:rPr lang="en-US" sz="2400" b="0" i="1" dirty="0" smtClean="0"/>
              <a:t>“All </a:t>
            </a:r>
            <a:r>
              <a:rPr lang="en-US" sz="2400" b="0" i="1" dirty="0"/>
              <a:t>that the Father gives Me will come to Me, and </a:t>
            </a:r>
            <a:r>
              <a:rPr lang="en-US" sz="2400" i="1" dirty="0"/>
              <a:t>the one who comes to Me I will </a:t>
            </a:r>
            <a:r>
              <a:rPr lang="en-US" sz="2400" i="1" u="sng" dirty="0"/>
              <a:t>by no means cast out</a:t>
            </a:r>
            <a:r>
              <a:rPr lang="en-US" sz="2400" b="0" i="1" dirty="0" smtClean="0"/>
              <a:t>. For </a:t>
            </a:r>
            <a:r>
              <a:rPr lang="en-US" sz="2400" b="0" i="1" dirty="0"/>
              <a:t>I have come down from heaven, not to do My own will, but the will of Him who sent Me</a:t>
            </a:r>
            <a:r>
              <a:rPr lang="en-US" sz="2400" b="0" i="1" dirty="0" smtClean="0"/>
              <a:t>. This </a:t>
            </a:r>
            <a:r>
              <a:rPr lang="en-US" sz="2400" b="0" i="1" dirty="0"/>
              <a:t>is the will of the Father who sent Me, </a:t>
            </a:r>
            <a:r>
              <a:rPr lang="en-US" sz="2400" i="1" dirty="0"/>
              <a:t>that of all He has given Me </a:t>
            </a:r>
            <a:r>
              <a:rPr lang="en-US" sz="2400" i="1" u="sng" dirty="0"/>
              <a:t>I should lose nothing</a:t>
            </a:r>
            <a:r>
              <a:rPr lang="en-US" sz="2400" b="0" i="1" dirty="0"/>
              <a:t>, but should raise it up at the last day</a:t>
            </a:r>
            <a:r>
              <a:rPr lang="en-US" sz="2400" b="0" i="1" dirty="0" smtClean="0"/>
              <a:t>.”</a:t>
            </a:r>
            <a:r>
              <a:rPr lang="en-US" sz="2400" b="0" dirty="0" smtClean="0"/>
              <a:t> </a:t>
            </a:r>
            <a:r>
              <a:rPr lang="en-US" sz="2400" b="0" dirty="0"/>
              <a:t>(</a:t>
            </a:r>
            <a:r>
              <a:rPr lang="en-US" sz="2400" dirty="0" smtClean="0">
                <a:solidFill>
                  <a:schemeClr val="tx2"/>
                </a:solidFill>
              </a:rPr>
              <a:t>John 6:37-39</a:t>
            </a:r>
            <a:r>
              <a:rPr lang="en-US" sz="2400" b="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Addresses Jesus’ will and success – not our own!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Are there other passages that address our voluntary apostasy?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4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Warnings Against Apostasy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200" b="0" i="1" dirty="0" smtClean="0"/>
              <a:t>“Now all these things happened to them as examples, and they </a:t>
            </a:r>
            <a:r>
              <a:rPr lang="en-US" sz="2200" i="1" dirty="0" smtClean="0"/>
              <a:t>were written for </a:t>
            </a:r>
            <a:r>
              <a:rPr lang="en-US" sz="2200" i="1" u="sng" dirty="0" smtClean="0"/>
              <a:t>our admonition</a:t>
            </a:r>
            <a:r>
              <a:rPr lang="en-US" sz="2200" b="0" i="1" dirty="0" smtClean="0"/>
              <a:t>, upon whom the ends of the ages have come.  Therefore, </a:t>
            </a:r>
            <a:r>
              <a:rPr lang="en-US" sz="2200" i="1" dirty="0" smtClean="0"/>
              <a:t>let him who thinks he stands, </a:t>
            </a:r>
            <a:r>
              <a:rPr lang="en-US" sz="2200" i="1" u="sng" dirty="0" smtClean="0"/>
              <a:t>take heed lest he fall</a:t>
            </a:r>
            <a:r>
              <a:rPr lang="en-US" sz="2200" b="0" i="1" dirty="0" smtClean="0"/>
              <a:t>.”</a:t>
            </a:r>
            <a:r>
              <a:rPr lang="en-US" sz="2200" b="0" dirty="0" smtClean="0"/>
              <a:t>  (</a:t>
            </a:r>
            <a:r>
              <a:rPr lang="en-US" sz="2200" dirty="0" smtClean="0">
                <a:solidFill>
                  <a:schemeClr val="tx2"/>
                </a:solidFill>
              </a:rPr>
              <a:t>I Corinthians 10:11-12</a:t>
            </a:r>
            <a:r>
              <a:rPr lang="en-US" sz="2200" b="0" dirty="0" smtClean="0"/>
              <a:t>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200" b="0" i="1" dirty="0" smtClean="0"/>
              <a:t>“</a:t>
            </a:r>
            <a:r>
              <a:rPr lang="en-US" sz="2200" i="1" u="sng" dirty="0" smtClean="0"/>
              <a:t>Beware</a:t>
            </a:r>
            <a:r>
              <a:rPr lang="en-US" sz="2200" b="0" i="1" dirty="0"/>
              <a:t>, brethren, lest there </a:t>
            </a:r>
            <a:r>
              <a:rPr lang="en-US" sz="2200" i="1" dirty="0"/>
              <a:t>be </a:t>
            </a:r>
            <a:r>
              <a:rPr lang="en-US" sz="2200" i="1" u="sng" dirty="0"/>
              <a:t>in any of you</a:t>
            </a:r>
            <a:r>
              <a:rPr lang="en-US" sz="2200" i="1" dirty="0"/>
              <a:t> an evil heart of unbelief in departing from the living God</a:t>
            </a:r>
            <a:r>
              <a:rPr lang="en-US" sz="2200" b="0" i="1" dirty="0"/>
              <a:t>; but </a:t>
            </a:r>
            <a:r>
              <a:rPr lang="en-US" sz="2200" i="1" dirty="0"/>
              <a:t>exhort one another daily</a:t>
            </a:r>
            <a:r>
              <a:rPr lang="en-US" sz="2200" b="0" i="1" dirty="0"/>
              <a:t>, while it is called </a:t>
            </a:r>
            <a:r>
              <a:rPr lang="en-US" sz="2200" b="0" i="1" dirty="0" smtClean="0"/>
              <a:t>‘Today’, </a:t>
            </a:r>
            <a:r>
              <a:rPr lang="en-US" sz="2200" i="1" u="sng" dirty="0"/>
              <a:t>lest</a:t>
            </a:r>
            <a:r>
              <a:rPr lang="en-US" sz="2200" i="1" dirty="0"/>
              <a:t> any of you </a:t>
            </a:r>
            <a:r>
              <a:rPr lang="en-US" sz="2200" b="0" i="1" dirty="0"/>
              <a:t>be hardened through the deceitfulness of sin</a:t>
            </a:r>
            <a:r>
              <a:rPr lang="en-US" sz="2200" b="0" i="1" dirty="0" smtClean="0"/>
              <a:t>.” </a:t>
            </a:r>
            <a:r>
              <a:rPr lang="en-US" sz="2200" b="0" dirty="0" smtClean="0"/>
              <a:t>(</a:t>
            </a:r>
            <a:r>
              <a:rPr lang="en-US" sz="2200" dirty="0" smtClean="0">
                <a:solidFill>
                  <a:schemeClr val="tx2"/>
                </a:solidFill>
              </a:rPr>
              <a:t>Hebrews 3:12-13</a:t>
            </a:r>
            <a:r>
              <a:rPr lang="en-US" sz="2200" b="0" dirty="0" smtClean="0"/>
              <a:t>) </a:t>
            </a:r>
            <a:endParaRPr lang="en-US" sz="2200" b="0" dirty="0"/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200" b="0" i="1" dirty="0" smtClean="0"/>
              <a:t>“Therefore </a:t>
            </a:r>
            <a:r>
              <a:rPr lang="en-US" sz="2200" i="1" u="sng" dirty="0">
                <a:solidFill>
                  <a:schemeClr val="tx2"/>
                </a:solidFill>
              </a:rPr>
              <a:t>we</a:t>
            </a:r>
            <a:r>
              <a:rPr lang="en-US" sz="2200" i="1" dirty="0">
                <a:solidFill>
                  <a:schemeClr val="tx2"/>
                </a:solidFill>
              </a:rPr>
              <a:t> </a:t>
            </a:r>
            <a:r>
              <a:rPr lang="en-US" sz="2200" i="1" dirty="0"/>
              <a:t>must give the more earnest heed to the things we have heard, </a:t>
            </a:r>
            <a:r>
              <a:rPr lang="en-US" sz="2200" i="1" u="sng" dirty="0">
                <a:solidFill>
                  <a:schemeClr val="tx2"/>
                </a:solidFill>
              </a:rPr>
              <a:t>lest we drift away</a:t>
            </a:r>
            <a:r>
              <a:rPr lang="en-US" sz="2200" b="0" i="1" dirty="0"/>
              <a:t>.  For if the word spoken through angels proved steadfast, and every transgression and disobedience received a just reward, </a:t>
            </a:r>
            <a:r>
              <a:rPr lang="en-US" sz="2200" i="1" dirty="0"/>
              <a:t>how shall </a:t>
            </a:r>
            <a:r>
              <a:rPr lang="en-US" sz="2200" i="1" u="sng" dirty="0"/>
              <a:t>we</a:t>
            </a:r>
            <a:r>
              <a:rPr lang="en-US" sz="2200" i="1" dirty="0"/>
              <a:t> escape if </a:t>
            </a:r>
            <a:r>
              <a:rPr lang="en-US" sz="2200" i="1" u="sng" dirty="0"/>
              <a:t>we</a:t>
            </a:r>
            <a:r>
              <a:rPr lang="en-US" sz="2200" i="1" dirty="0"/>
              <a:t> neglect so great a salvation?</a:t>
            </a:r>
            <a:r>
              <a:rPr lang="en-US" sz="2200" b="0" i="1" dirty="0"/>
              <a:t> </a:t>
            </a:r>
            <a:r>
              <a:rPr lang="en-US" sz="2200" b="0" i="1" dirty="0" smtClean="0"/>
              <a:t>...”</a:t>
            </a:r>
            <a:r>
              <a:rPr lang="en-US" sz="2200" b="0" dirty="0" smtClean="0"/>
              <a:t>  (</a:t>
            </a:r>
            <a:r>
              <a:rPr lang="en-US" sz="2200" dirty="0" smtClean="0">
                <a:solidFill>
                  <a:schemeClr val="tx2"/>
                </a:solidFill>
              </a:rPr>
              <a:t>Hebrews 2:1-3</a:t>
            </a:r>
            <a:r>
              <a:rPr lang="en-US" sz="2200" b="0" dirty="0" smtClean="0"/>
              <a:t>)</a:t>
            </a:r>
            <a:endParaRPr lang="en-US" sz="2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0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 Danger of Apostasy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0" i="1" dirty="0" smtClean="0"/>
              <a:t>For </a:t>
            </a:r>
            <a:r>
              <a:rPr lang="en-US" sz="2400" i="1" u="sng" dirty="0"/>
              <a:t>if</a:t>
            </a:r>
            <a:r>
              <a:rPr lang="en-US" sz="2400" i="1" dirty="0"/>
              <a:t> </a:t>
            </a:r>
            <a:r>
              <a:rPr lang="en-US" sz="2400" i="1" u="sng" dirty="0">
                <a:solidFill>
                  <a:schemeClr val="tx2"/>
                </a:solidFill>
              </a:rPr>
              <a:t>we</a:t>
            </a:r>
            <a:r>
              <a:rPr lang="en-US" sz="2400" i="1" dirty="0">
                <a:solidFill>
                  <a:schemeClr val="tx2"/>
                </a:solidFill>
              </a:rPr>
              <a:t> </a:t>
            </a:r>
            <a:r>
              <a:rPr lang="en-US" sz="2400" i="1" dirty="0"/>
              <a:t>sin willfully after</a:t>
            </a:r>
            <a:r>
              <a:rPr lang="en-US" sz="2400" b="0" i="1" dirty="0"/>
              <a:t> we have </a:t>
            </a:r>
            <a:r>
              <a:rPr lang="en-US" sz="2400" i="1" dirty="0"/>
              <a:t>received the knowledge of the truth</a:t>
            </a:r>
            <a:r>
              <a:rPr lang="en-US" sz="2400" b="0" i="1" dirty="0"/>
              <a:t>, there </a:t>
            </a:r>
            <a:r>
              <a:rPr lang="en-US" sz="2400" i="1" u="sng" dirty="0"/>
              <a:t>no longer remains</a:t>
            </a:r>
            <a:r>
              <a:rPr lang="en-US" sz="2400" i="1" dirty="0"/>
              <a:t> a sacrifice for sins, but a </a:t>
            </a:r>
            <a:r>
              <a:rPr lang="en-US" sz="2400" i="1" u="sng" dirty="0"/>
              <a:t>certain fearful expectation</a:t>
            </a:r>
            <a:r>
              <a:rPr lang="en-US" sz="2400" i="1" dirty="0"/>
              <a:t> of </a:t>
            </a:r>
            <a:r>
              <a:rPr lang="en-US" sz="2400" i="1" u="sng" dirty="0"/>
              <a:t>judgment</a:t>
            </a:r>
            <a:r>
              <a:rPr lang="en-US" sz="2400" i="1" dirty="0"/>
              <a:t>, and </a:t>
            </a:r>
            <a:r>
              <a:rPr lang="en-US" sz="2400" i="1" u="sng" dirty="0"/>
              <a:t>fiery indignation</a:t>
            </a:r>
            <a:r>
              <a:rPr lang="en-US" sz="2400" i="1" dirty="0"/>
              <a:t> which will devour the adversaries</a:t>
            </a:r>
            <a:r>
              <a:rPr lang="en-US" sz="2400" b="0" i="1" dirty="0"/>
              <a:t>.  … </a:t>
            </a:r>
            <a:r>
              <a:rPr lang="en-US" sz="2400" i="1" dirty="0"/>
              <a:t>Of how much worse punishment</a:t>
            </a:r>
            <a:r>
              <a:rPr lang="en-US" sz="2400" b="0" i="1" dirty="0"/>
              <a:t>, do you suppose, will he be thought worthy who has trampled the Son of God underfoot, </a:t>
            </a:r>
            <a:r>
              <a:rPr lang="en-US" sz="2400" i="1" dirty="0"/>
              <a:t>counted the blood of the covenant </a:t>
            </a:r>
            <a:r>
              <a:rPr lang="en-US" sz="2400" i="1" u="sng" dirty="0"/>
              <a:t>by which </a:t>
            </a:r>
            <a:r>
              <a:rPr lang="en-US" sz="2400" i="1" u="sng" dirty="0">
                <a:solidFill>
                  <a:schemeClr val="tx2"/>
                </a:solidFill>
              </a:rPr>
              <a:t>he was sanctified</a:t>
            </a:r>
            <a:r>
              <a:rPr lang="en-US" sz="2400" i="1" dirty="0"/>
              <a:t> a common thing</a:t>
            </a:r>
            <a:r>
              <a:rPr lang="en-US" sz="2400" b="0" i="1" dirty="0"/>
              <a:t>, and insulted the Spirit of grace?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Hebrews 10:26-39</a:t>
            </a:r>
            <a:r>
              <a:rPr lang="en-US" sz="2400" b="0" dirty="0" smtClean="0"/>
              <a:t>)</a:t>
            </a:r>
          </a:p>
          <a:p>
            <a:r>
              <a:rPr lang="en-US" sz="2400" i="1" dirty="0" smtClean="0"/>
              <a:t>You have </a:t>
            </a:r>
            <a:r>
              <a:rPr lang="en-US" sz="2400" i="1" u="sng" dirty="0" smtClean="0"/>
              <a:t>become </a:t>
            </a:r>
            <a:r>
              <a:rPr lang="en-US" sz="2400" i="1" u="sng" dirty="0" smtClean="0">
                <a:solidFill>
                  <a:schemeClr val="tx2"/>
                </a:solidFill>
              </a:rPr>
              <a:t>estranged from Christ</a:t>
            </a:r>
            <a:r>
              <a:rPr lang="en-US" sz="2400" b="0" i="1" dirty="0" smtClean="0"/>
              <a:t>, you who attempt to be justified by law; </a:t>
            </a:r>
            <a:r>
              <a:rPr lang="en-US" sz="2400" i="1" dirty="0" smtClean="0"/>
              <a:t>you </a:t>
            </a:r>
            <a:r>
              <a:rPr lang="en-US" sz="2400" i="1" u="sng" dirty="0" smtClean="0"/>
              <a:t>have </a:t>
            </a:r>
            <a:r>
              <a:rPr lang="en-US" sz="2400" i="1" u="sng" dirty="0" smtClean="0">
                <a:solidFill>
                  <a:schemeClr val="tx2"/>
                </a:solidFill>
              </a:rPr>
              <a:t>fallen from grace</a:t>
            </a:r>
            <a:r>
              <a:rPr lang="en-US" sz="2400" b="0" i="1" dirty="0" smtClean="0"/>
              <a:t>. </a:t>
            </a:r>
            <a:r>
              <a:rPr lang="en-US" sz="2400" b="0" dirty="0" smtClean="0"/>
              <a:t>(</a:t>
            </a:r>
            <a:r>
              <a:rPr lang="en-US" sz="2400" dirty="0" smtClean="0">
                <a:solidFill>
                  <a:schemeClr val="tx2"/>
                </a:solidFill>
              </a:rPr>
              <a:t>Galatians 5:4</a:t>
            </a:r>
            <a:r>
              <a:rPr lang="en-US" sz="2400" b="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7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Calvinism?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u="sng" dirty="0">
                <a:solidFill>
                  <a:schemeClr val="tx2"/>
                </a:solidFill>
              </a:rPr>
              <a:t>S</a:t>
            </a:r>
            <a:r>
              <a:rPr lang="en-US" sz="2800" dirty="0"/>
              <a:t>overeignty of God (The </a:t>
            </a:r>
            <a:r>
              <a:rPr lang="en-US" sz="2800" u="sng" dirty="0">
                <a:solidFill>
                  <a:schemeClr val="tx2"/>
                </a:solidFill>
              </a:rPr>
              <a:t>S</a:t>
            </a:r>
            <a:r>
              <a:rPr lang="en-US" sz="2800" dirty="0"/>
              <a:t>oil of </a:t>
            </a:r>
            <a:r>
              <a:rPr lang="en-US" sz="2800" dirty="0">
                <a:solidFill>
                  <a:schemeClr val="tx2"/>
                </a:solidFill>
              </a:rPr>
              <a:t>TULIP</a:t>
            </a:r>
            <a:r>
              <a:rPr lang="en-US" sz="280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u="sng" dirty="0">
                <a:solidFill>
                  <a:schemeClr val="tx2"/>
                </a:solidFill>
              </a:rPr>
              <a:t>T</a:t>
            </a:r>
            <a:r>
              <a:rPr lang="en-US" sz="2800" dirty="0"/>
              <a:t>otal Inherited </a:t>
            </a:r>
            <a:r>
              <a:rPr lang="en-US" sz="2800" dirty="0" smtClean="0"/>
              <a:t>Depravity</a:t>
            </a:r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u="sng" dirty="0" smtClean="0">
                <a:solidFill>
                  <a:schemeClr val="tx2"/>
                </a:solidFill>
              </a:rPr>
              <a:t>U</a:t>
            </a:r>
            <a:r>
              <a:rPr lang="en-US" sz="2800" dirty="0" smtClean="0"/>
              <a:t>nconditional Election</a:t>
            </a:r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u="sng" dirty="0">
                <a:solidFill>
                  <a:schemeClr val="tx2"/>
                </a:solidFill>
              </a:rPr>
              <a:t>L</a:t>
            </a:r>
            <a:r>
              <a:rPr lang="en-US" sz="2800" dirty="0"/>
              <a:t>imited </a:t>
            </a:r>
            <a:r>
              <a:rPr lang="en-US" sz="2800" dirty="0" smtClean="0"/>
              <a:t>Atonement</a:t>
            </a:r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u="sng" dirty="0">
                <a:solidFill>
                  <a:schemeClr val="tx2"/>
                </a:solidFill>
              </a:rPr>
              <a:t>I</a:t>
            </a:r>
            <a:r>
              <a:rPr lang="en-US" sz="2800" dirty="0"/>
              <a:t>rresistible </a:t>
            </a:r>
            <a:r>
              <a:rPr lang="en-US" sz="2800" dirty="0" smtClean="0"/>
              <a:t>Grace</a:t>
            </a:r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u="sng" dirty="0">
                <a:solidFill>
                  <a:schemeClr val="tx2"/>
                </a:solidFill>
              </a:rPr>
              <a:t>P</a:t>
            </a:r>
            <a:r>
              <a:rPr lang="en-US" sz="2800" dirty="0"/>
              <a:t>erseverance </a:t>
            </a:r>
            <a:r>
              <a:rPr lang="en-US" sz="2800" dirty="0" smtClean="0"/>
              <a:t>of </a:t>
            </a:r>
            <a:r>
              <a:rPr lang="en-US" sz="2800" dirty="0"/>
              <a:t>the </a:t>
            </a:r>
            <a:r>
              <a:rPr lang="en-US" sz="2800" dirty="0" smtClean="0"/>
              <a:t>Saints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9600" y="590550"/>
            <a:ext cx="762000" cy="1828800"/>
          </a:xfrm>
          <a:prstGeom prst="ellipse">
            <a:avLst/>
          </a:prstGeom>
          <a:noFill/>
          <a:ln w="476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09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Paul Could Still be Reprobate?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200" b="0" i="1" dirty="0"/>
              <a:t>But </a:t>
            </a:r>
            <a:r>
              <a:rPr lang="en-US" sz="2200" i="1" u="sng" dirty="0"/>
              <a:t>I discipline my body</a:t>
            </a:r>
            <a:r>
              <a:rPr lang="en-US" sz="2200" i="1" dirty="0"/>
              <a:t> and bring it into subjection</a:t>
            </a:r>
            <a:r>
              <a:rPr lang="en-US" sz="2200" b="0" i="1" dirty="0"/>
              <a:t>, </a:t>
            </a:r>
            <a:r>
              <a:rPr lang="en-US" sz="2200" i="1" u="sng" dirty="0"/>
              <a:t>lest</a:t>
            </a:r>
            <a:r>
              <a:rPr lang="en-US" sz="2200" i="1" dirty="0"/>
              <a:t>, when I have preached to others, </a:t>
            </a:r>
            <a:r>
              <a:rPr lang="en-US" sz="2200" i="1" u="sng" dirty="0">
                <a:solidFill>
                  <a:schemeClr val="tx2"/>
                </a:solidFill>
              </a:rPr>
              <a:t>I myself</a:t>
            </a:r>
            <a:r>
              <a:rPr lang="en-US" sz="2200" i="1" u="sng" dirty="0"/>
              <a:t> should become </a:t>
            </a:r>
            <a:r>
              <a:rPr lang="en-US" sz="2200" i="1" u="sng" dirty="0">
                <a:solidFill>
                  <a:schemeClr val="tx2"/>
                </a:solidFill>
              </a:rPr>
              <a:t>disqualified</a:t>
            </a:r>
            <a:r>
              <a:rPr lang="en-US" sz="2200" b="0" i="1" dirty="0" smtClean="0"/>
              <a:t>. </a:t>
            </a:r>
            <a:r>
              <a:rPr lang="en-US" sz="2200" b="0" dirty="0" smtClean="0"/>
              <a:t>(</a:t>
            </a:r>
            <a:r>
              <a:rPr lang="en-US" sz="2200" dirty="0" smtClean="0">
                <a:solidFill>
                  <a:schemeClr val="tx2"/>
                </a:solidFill>
              </a:rPr>
              <a:t>I Corinthians 9:27</a:t>
            </a:r>
            <a:r>
              <a:rPr lang="en-US" sz="2200" b="0" dirty="0" smtClean="0"/>
              <a:t>)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b="0" dirty="0" smtClean="0"/>
              <a:t>Context is gospel salvation:  </a:t>
            </a:r>
            <a:r>
              <a:rPr lang="en-US" sz="2200" dirty="0" smtClean="0">
                <a:solidFill>
                  <a:schemeClr val="tx2"/>
                </a:solidFill>
              </a:rPr>
              <a:t>9:14, 16, 18-23, 25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200" b="0" i="1" dirty="0" smtClean="0"/>
              <a:t>“God gave them over to a </a:t>
            </a:r>
            <a:r>
              <a:rPr lang="en-US" sz="2200" i="1" u="sng" dirty="0" smtClean="0"/>
              <a:t>debased</a:t>
            </a:r>
            <a:r>
              <a:rPr lang="en-US" sz="2200" b="0" i="1" dirty="0" smtClean="0"/>
              <a:t> mind, to do those things which are not fitting” </a:t>
            </a:r>
            <a:r>
              <a:rPr lang="en-US" sz="2200" b="0" dirty="0" smtClean="0"/>
              <a:t> (</a:t>
            </a:r>
            <a:r>
              <a:rPr lang="en-US" sz="2200" dirty="0" smtClean="0">
                <a:solidFill>
                  <a:schemeClr val="tx2"/>
                </a:solidFill>
              </a:rPr>
              <a:t>Romans 1:28</a:t>
            </a:r>
            <a:r>
              <a:rPr lang="en-US" sz="2200" b="0" dirty="0" smtClean="0"/>
              <a:t>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200" b="0" i="1" dirty="0" smtClean="0"/>
              <a:t>“these </a:t>
            </a:r>
            <a:r>
              <a:rPr lang="en-US" sz="2200" b="0" i="1" dirty="0"/>
              <a:t>also resist the truth: men of corrupt minds, </a:t>
            </a:r>
            <a:r>
              <a:rPr lang="en-US" sz="2200" i="1" u="sng" dirty="0"/>
              <a:t>disapproved</a:t>
            </a:r>
            <a:r>
              <a:rPr lang="en-US" sz="2200" b="0" i="1" dirty="0"/>
              <a:t> concerning the </a:t>
            </a:r>
            <a:r>
              <a:rPr lang="en-US" sz="2200" b="0" i="1" dirty="0" smtClean="0"/>
              <a:t>faith”</a:t>
            </a:r>
            <a:r>
              <a:rPr lang="en-US" sz="2200" b="0" dirty="0" smtClean="0"/>
              <a:t> (</a:t>
            </a:r>
            <a:r>
              <a:rPr lang="en-US" sz="2200" dirty="0" smtClean="0">
                <a:solidFill>
                  <a:schemeClr val="tx2"/>
                </a:solidFill>
              </a:rPr>
              <a:t>II Timothy 3:8</a:t>
            </a:r>
            <a:r>
              <a:rPr lang="en-US" sz="2200" b="0" dirty="0" smtClean="0"/>
              <a:t>)</a:t>
            </a:r>
            <a:endParaRPr lang="en-US" sz="2200" b="0" dirty="0"/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200" b="0" i="1" dirty="0" smtClean="0"/>
              <a:t>“in </a:t>
            </a:r>
            <a:r>
              <a:rPr lang="en-US" sz="2200" b="0" i="1" dirty="0"/>
              <a:t>works they deny Him, being abominable, disobedient, and </a:t>
            </a:r>
            <a:r>
              <a:rPr lang="en-US" sz="2200" i="1" u="sng" dirty="0"/>
              <a:t>disqualified</a:t>
            </a:r>
            <a:r>
              <a:rPr lang="en-US" sz="2200" b="0" i="1" dirty="0"/>
              <a:t> for every good work</a:t>
            </a:r>
            <a:r>
              <a:rPr lang="en-US" sz="2200" b="0" i="1" dirty="0" smtClean="0"/>
              <a:t>.”</a:t>
            </a:r>
            <a:r>
              <a:rPr lang="en-US" sz="2200" b="0" dirty="0" smtClean="0"/>
              <a:t> </a:t>
            </a:r>
            <a:r>
              <a:rPr lang="en-US" sz="2200" b="0" dirty="0"/>
              <a:t>(</a:t>
            </a:r>
            <a:r>
              <a:rPr lang="en-US" sz="2200" dirty="0" smtClean="0">
                <a:solidFill>
                  <a:schemeClr val="tx2"/>
                </a:solidFill>
              </a:rPr>
              <a:t>Titus 1:16</a:t>
            </a:r>
            <a:r>
              <a:rPr lang="en-US" sz="2200" b="0" dirty="0" smtClean="0"/>
              <a:t>)</a:t>
            </a:r>
            <a:endParaRPr lang="en-US" sz="2200" b="0" dirty="0"/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200" b="0" i="1" dirty="0" smtClean="0"/>
              <a:t>“but </a:t>
            </a:r>
            <a:r>
              <a:rPr lang="en-US" sz="2200" b="0" i="1" dirty="0"/>
              <a:t>if it bears thorns and briars, it is </a:t>
            </a:r>
            <a:r>
              <a:rPr lang="en-US" sz="2200" i="1" u="sng" dirty="0"/>
              <a:t>rejected</a:t>
            </a:r>
            <a:r>
              <a:rPr lang="en-US" sz="2200" b="0" i="1" dirty="0"/>
              <a:t> and near to being cursed, whose end is to be burned</a:t>
            </a:r>
            <a:r>
              <a:rPr lang="en-US" sz="2200" b="0" i="1" dirty="0" smtClean="0"/>
              <a:t>.”</a:t>
            </a:r>
            <a:r>
              <a:rPr lang="en-US" sz="2200" b="0" dirty="0" smtClean="0"/>
              <a:t> </a:t>
            </a:r>
            <a:r>
              <a:rPr lang="en-US" sz="2200" b="0" dirty="0"/>
              <a:t>(</a:t>
            </a:r>
            <a:r>
              <a:rPr lang="en-US" sz="2200" dirty="0" smtClean="0">
                <a:solidFill>
                  <a:schemeClr val="tx2"/>
                </a:solidFill>
              </a:rPr>
              <a:t>Hebrews 6:8</a:t>
            </a:r>
            <a:r>
              <a:rPr lang="en-US" sz="2200" b="0" dirty="0" smtClean="0"/>
              <a:t>)</a:t>
            </a:r>
            <a:endParaRPr lang="en-US" sz="2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2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Apostasy of Those </a:t>
            </a:r>
            <a:r>
              <a:rPr lang="en-US" i="1" dirty="0" smtClean="0"/>
              <a:t>“Bought”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b="0" i="1" dirty="0"/>
              <a:t>But there were also false prophets among the people, even as there will be </a:t>
            </a:r>
            <a:r>
              <a:rPr lang="en-US" sz="2400" i="1" u="sng" dirty="0"/>
              <a:t>false teachers</a:t>
            </a:r>
            <a:r>
              <a:rPr lang="en-US" sz="2400" i="1" dirty="0"/>
              <a:t> among you</a:t>
            </a:r>
            <a:r>
              <a:rPr lang="en-US" sz="2400" b="0" i="1" dirty="0"/>
              <a:t>, who will secretly bring in destructive heresies, </a:t>
            </a:r>
            <a:r>
              <a:rPr lang="en-US" sz="2400" i="1" dirty="0"/>
              <a:t>even denying </a:t>
            </a:r>
            <a:r>
              <a:rPr lang="en-US" sz="2400" i="1" u="sng" dirty="0"/>
              <a:t>the Lord who </a:t>
            </a:r>
            <a:r>
              <a:rPr lang="en-US" sz="2400" i="1" u="sng" dirty="0">
                <a:solidFill>
                  <a:schemeClr val="tx2"/>
                </a:solidFill>
              </a:rPr>
              <a:t>bought them</a:t>
            </a:r>
            <a:r>
              <a:rPr lang="en-US" sz="2400" i="1" dirty="0"/>
              <a:t>, and bring on themselves </a:t>
            </a:r>
            <a:r>
              <a:rPr lang="en-US" sz="2400" i="1" u="sng" dirty="0"/>
              <a:t>swift destruction</a:t>
            </a:r>
            <a:r>
              <a:rPr lang="en-US" sz="2400" b="0" i="1" dirty="0" smtClean="0"/>
              <a:t>.</a:t>
            </a:r>
            <a:r>
              <a:rPr lang="en-US" sz="2400" i="1" dirty="0"/>
              <a:t> They are spots and blemishes, carousing in their own deceptions while they feast with you</a:t>
            </a:r>
            <a:r>
              <a:rPr lang="en-US" sz="2400" i="1" dirty="0" smtClean="0"/>
              <a:t>,</a:t>
            </a:r>
            <a:r>
              <a:rPr lang="en-US" sz="2400" b="0" i="1" dirty="0" smtClean="0"/>
              <a:t> … having </a:t>
            </a:r>
            <a:r>
              <a:rPr lang="en-US" sz="2400" b="0" i="1" dirty="0"/>
              <a:t>eyes full of adultery and that </a:t>
            </a:r>
            <a:r>
              <a:rPr lang="en-US" sz="2400" i="1" dirty="0"/>
              <a:t>cannot cease from sin</a:t>
            </a:r>
            <a:r>
              <a:rPr lang="en-US" sz="2400" b="0" i="1" dirty="0"/>
              <a:t>, enticing unstable souls. They have </a:t>
            </a:r>
            <a:r>
              <a:rPr lang="en-US" sz="2400" i="1" dirty="0"/>
              <a:t>a heart trained in covetous practices, and are </a:t>
            </a:r>
            <a:r>
              <a:rPr lang="en-US" sz="2400" i="1" u="sng" dirty="0"/>
              <a:t>accursed children</a:t>
            </a:r>
            <a:r>
              <a:rPr lang="en-US" sz="2400" b="0" i="1" dirty="0" smtClean="0"/>
              <a:t>. They </a:t>
            </a:r>
            <a:r>
              <a:rPr lang="en-US" sz="2400" i="1" u="sng" dirty="0">
                <a:solidFill>
                  <a:schemeClr val="tx2"/>
                </a:solidFill>
              </a:rPr>
              <a:t>have forsaken the right way and gone astray</a:t>
            </a:r>
            <a:r>
              <a:rPr lang="en-US" sz="2400" b="0" i="1" dirty="0"/>
              <a:t>, </a:t>
            </a:r>
            <a:r>
              <a:rPr lang="en-US" sz="2400" b="0" i="1" dirty="0" smtClean="0"/>
              <a:t>… These </a:t>
            </a:r>
            <a:r>
              <a:rPr lang="en-US" sz="2400" b="0" i="1" dirty="0"/>
              <a:t>are wells without water, clouds carried by a tempest, for </a:t>
            </a:r>
            <a:r>
              <a:rPr lang="en-US" sz="2400" i="1" dirty="0"/>
              <a:t>whom is reserved the blackness of darkness forever</a:t>
            </a:r>
            <a:r>
              <a:rPr lang="en-US" sz="2400" b="0" i="1" dirty="0" smtClean="0"/>
              <a:t>. For </a:t>
            </a:r>
            <a:r>
              <a:rPr lang="en-US" sz="2400" b="0" i="1" dirty="0"/>
              <a:t>when they speak great swelling words of emptiness, </a:t>
            </a:r>
            <a:r>
              <a:rPr lang="en-US" sz="2400" i="1" dirty="0"/>
              <a:t>they allure through the lusts of the flesh, through lewdness, the ones who have actually escaped from those who live in error</a:t>
            </a:r>
            <a:r>
              <a:rPr lang="en-US" sz="2400" b="0" i="1" dirty="0" smtClean="0"/>
              <a:t>. While </a:t>
            </a:r>
            <a:r>
              <a:rPr lang="en-US" sz="2400" b="0" i="1" dirty="0"/>
              <a:t>they promise them liberty, they themselves are slaves of corruption; for </a:t>
            </a:r>
            <a:r>
              <a:rPr lang="en-US" sz="2400" i="1" dirty="0"/>
              <a:t>by whom a person is overcome, by him also he is brought into bondage</a:t>
            </a:r>
            <a:r>
              <a:rPr lang="en-US" sz="2400" b="0" i="1" dirty="0" smtClean="0"/>
              <a:t>. For </a:t>
            </a:r>
            <a:r>
              <a:rPr lang="en-US" sz="2400" b="0" i="1" dirty="0"/>
              <a:t>if, </a:t>
            </a:r>
            <a:r>
              <a:rPr lang="en-US" sz="2400" i="1" dirty="0"/>
              <a:t>after they </a:t>
            </a:r>
            <a:r>
              <a:rPr lang="en-US" sz="2400" i="1" u="sng" dirty="0"/>
              <a:t>have escaped</a:t>
            </a:r>
            <a:r>
              <a:rPr lang="en-US" sz="2400" i="1" dirty="0"/>
              <a:t> the pollutions of the world </a:t>
            </a:r>
            <a:r>
              <a:rPr lang="en-US" sz="2400" i="1" u="sng" dirty="0"/>
              <a:t>through the knowledge of the Lord and Savior Jesus Christ</a:t>
            </a:r>
            <a:r>
              <a:rPr lang="en-US" sz="2400" b="0" i="1" dirty="0"/>
              <a:t>, they are </a:t>
            </a:r>
            <a:r>
              <a:rPr lang="en-US" sz="2400" i="1" dirty="0"/>
              <a:t>again entangled in them and </a:t>
            </a:r>
            <a:r>
              <a:rPr lang="en-US" sz="2400" i="1" u="sng" dirty="0">
                <a:solidFill>
                  <a:schemeClr val="tx2"/>
                </a:solidFill>
              </a:rPr>
              <a:t>overcome</a:t>
            </a:r>
            <a:r>
              <a:rPr lang="en-US" sz="2400" i="1" dirty="0"/>
              <a:t>, the </a:t>
            </a:r>
            <a:r>
              <a:rPr lang="en-US" sz="2400" i="1" u="sng" dirty="0"/>
              <a:t>latter end is worse for them than the beginning</a:t>
            </a:r>
            <a:r>
              <a:rPr lang="en-US" sz="2400" i="1" dirty="0" smtClean="0"/>
              <a:t>. For </a:t>
            </a:r>
            <a:r>
              <a:rPr lang="en-US" sz="2400" i="1" dirty="0"/>
              <a:t>it would have been better for them not to have known the way of righteousness</a:t>
            </a:r>
            <a:r>
              <a:rPr lang="en-US" sz="2400" b="0" i="1" dirty="0"/>
              <a:t>, than having known it, </a:t>
            </a:r>
            <a:r>
              <a:rPr lang="en-US" sz="2400" i="1" dirty="0"/>
              <a:t>to </a:t>
            </a:r>
            <a:r>
              <a:rPr lang="en-US" sz="2400" i="1" u="sng" dirty="0"/>
              <a:t>turn</a:t>
            </a:r>
            <a:r>
              <a:rPr lang="en-US" sz="2400" i="1" dirty="0"/>
              <a:t> from the holy commandment delivered to them</a:t>
            </a:r>
            <a:r>
              <a:rPr lang="en-US" sz="2400" b="0" i="1" dirty="0" smtClean="0"/>
              <a:t>. But </a:t>
            </a:r>
            <a:r>
              <a:rPr lang="en-US" sz="2400" b="0" i="1" dirty="0"/>
              <a:t>it has happened to them according to the true proverb: </a:t>
            </a:r>
            <a:r>
              <a:rPr lang="en-US" sz="2400" b="0" i="1" dirty="0" smtClean="0"/>
              <a:t>“A </a:t>
            </a:r>
            <a:r>
              <a:rPr lang="en-US" sz="2400" b="0" i="1" dirty="0"/>
              <a:t>dog returns to his own vomit</a:t>
            </a:r>
            <a:r>
              <a:rPr lang="en-US" sz="2400" b="0" i="1" dirty="0" smtClean="0"/>
              <a:t>,” </a:t>
            </a:r>
            <a:r>
              <a:rPr lang="en-US" sz="2400" b="0" i="1" dirty="0"/>
              <a:t>and, </a:t>
            </a:r>
            <a:r>
              <a:rPr lang="en-US" sz="2400" b="0" i="1" dirty="0" smtClean="0"/>
              <a:t>“a </a:t>
            </a:r>
            <a:r>
              <a:rPr lang="en-US" sz="2400" b="0" i="1" dirty="0"/>
              <a:t>sow, </a:t>
            </a:r>
            <a:r>
              <a:rPr lang="en-US" sz="2400" i="1" dirty="0"/>
              <a:t>having washed</a:t>
            </a:r>
            <a:r>
              <a:rPr lang="en-US" sz="2400" b="0" i="1" dirty="0"/>
              <a:t>, to her wallowing in the mire</a:t>
            </a:r>
            <a:r>
              <a:rPr lang="en-US" sz="2400" b="0" i="1" dirty="0" smtClean="0"/>
              <a:t>.”</a:t>
            </a:r>
            <a:r>
              <a:rPr lang="en-US" sz="2400" b="0" dirty="0"/>
              <a:t> </a:t>
            </a:r>
            <a:r>
              <a:rPr lang="en-US" sz="2400" b="0" dirty="0" smtClean="0"/>
              <a:t>(</a:t>
            </a:r>
            <a:r>
              <a:rPr lang="en-US" sz="2400" dirty="0" smtClean="0">
                <a:solidFill>
                  <a:schemeClr val="tx2"/>
                </a:solidFill>
              </a:rPr>
              <a:t>II Peter 2:1, 13-22</a:t>
            </a:r>
            <a:r>
              <a:rPr lang="en-US" sz="2400" b="0" dirty="0" smtClean="0"/>
              <a:t>)</a:t>
            </a:r>
            <a:endParaRPr lang="en-US" sz="2400" b="0" dirty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1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Danger of Perishing!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b="0" i="1" dirty="0"/>
              <a:t>So then </a:t>
            </a:r>
            <a:r>
              <a:rPr lang="en-US" sz="2200" i="1" dirty="0"/>
              <a:t>each of us </a:t>
            </a:r>
            <a:r>
              <a:rPr lang="en-US" sz="2200" i="1" u="sng" dirty="0"/>
              <a:t>shall give</a:t>
            </a:r>
            <a:r>
              <a:rPr lang="en-US" sz="2200" i="1" dirty="0"/>
              <a:t> account of himself to God</a:t>
            </a:r>
            <a:r>
              <a:rPr lang="en-US" sz="2200" b="0" i="1" dirty="0" smtClean="0"/>
              <a:t>. Therefore </a:t>
            </a:r>
            <a:r>
              <a:rPr lang="en-US" sz="2200" b="0" i="1" dirty="0"/>
              <a:t>let us not judge one another anymore, but rather resolve this, not to put a stumbling block or a cause to fall in our </a:t>
            </a:r>
            <a:r>
              <a:rPr lang="en-US" sz="2200" b="0" i="1" dirty="0" smtClean="0"/>
              <a:t>brother’s </a:t>
            </a:r>
            <a:r>
              <a:rPr lang="en-US" sz="2200" b="0" i="1" dirty="0"/>
              <a:t>way</a:t>
            </a:r>
            <a:r>
              <a:rPr lang="en-US" sz="2200" b="0" i="1" dirty="0" smtClean="0"/>
              <a:t>. …  Yet </a:t>
            </a:r>
            <a:r>
              <a:rPr lang="en-US" sz="2200" b="0" i="1" dirty="0"/>
              <a:t>if your brother is grieved because of your food, you are no longer walking in love. </a:t>
            </a:r>
            <a:r>
              <a:rPr lang="en-US" sz="2200" i="1" dirty="0"/>
              <a:t>Do not </a:t>
            </a:r>
            <a:r>
              <a:rPr lang="en-US" sz="2200" i="1" u="sng" dirty="0">
                <a:solidFill>
                  <a:schemeClr val="tx2"/>
                </a:solidFill>
              </a:rPr>
              <a:t>destroy</a:t>
            </a:r>
            <a:r>
              <a:rPr lang="en-US" sz="2200" i="1" dirty="0">
                <a:solidFill>
                  <a:schemeClr val="tx2"/>
                </a:solidFill>
              </a:rPr>
              <a:t> </a:t>
            </a:r>
            <a:r>
              <a:rPr lang="en-US" sz="2200" i="1" dirty="0"/>
              <a:t>with your food the one </a:t>
            </a:r>
            <a:r>
              <a:rPr lang="en-US" sz="2200" i="1" u="sng" dirty="0">
                <a:solidFill>
                  <a:schemeClr val="tx2"/>
                </a:solidFill>
              </a:rPr>
              <a:t>for whom Christ died</a:t>
            </a:r>
            <a:r>
              <a:rPr lang="en-US" sz="2200" b="0" i="1" dirty="0" smtClean="0"/>
              <a:t>. … </a:t>
            </a:r>
            <a:r>
              <a:rPr lang="en-US" sz="2200" i="1" dirty="0" smtClean="0"/>
              <a:t>Do </a:t>
            </a:r>
            <a:r>
              <a:rPr lang="en-US" sz="2200" i="1" dirty="0"/>
              <a:t>not destroy the </a:t>
            </a:r>
            <a:r>
              <a:rPr lang="en-US" sz="2200" i="1" u="sng" dirty="0">
                <a:solidFill>
                  <a:schemeClr val="tx2"/>
                </a:solidFill>
              </a:rPr>
              <a:t>work of God</a:t>
            </a:r>
            <a:r>
              <a:rPr lang="en-US" sz="2200" i="1" dirty="0">
                <a:solidFill>
                  <a:schemeClr val="tx2"/>
                </a:solidFill>
              </a:rPr>
              <a:t> </a:t>
            </a:r>
            <a:r>
              <a:rPr lang="en-US" sz="2200" b="0" i="1" dirty="0"/>
              <a:t>for the sake of food. All things indeed are pure, but </a:t>
            </a:r>
            <a:r>
              <a:rPr lang="en-US" sz="2200" i="1" dirty="0"/>
              <a:t>it is </a:t>
            </a:r>
            <a:r>
              <a:rPr lang="en-US" sz="2200" i="1" u="sng" dirty="0"/>
              <a:t>evil</a:t>
            </a:r>
            <a:r>
              <a:rPr lang="en-US" sz="2200" i="1" dirty="0"/>
              <a:t> for the man who eats with </a:t>
            </a:r>
            <a:r>
              <a:rPr lang="en-US" sz="2200" i="1" dirty="0" smtClean="0"/>
              <a:t>offense</a:t>
            </a:r>
            <a:r>
              <a:rPr lang="en-US" sz="2200" b="0" i="1" dirty="0" smtClean="0"/>
              <a:t>. … Do </a:t>
            </a:r>
            <a:r>
              <a:rPr lang="en-US" sz="2200" b="0" i="1" dirty="0"/>
              <a:t>you have faith? Have it to yourself before God. Happy is he who does not condemn himself in what he approves</a:t>
            </a:r>
            <a:r>
              <a:rPr lang="en-US" sz="2200" b="0" i="1" dirty="0" smtClean="0"/>
              <a:t>. But </a:t>
            </a:r>
            <a:r>
              <a:rPr lang="en-US" sz="2200" b="0" i="1" dirty="0"/>
              <a:t>he who doubts is condemned if he eats, because </a:t>
            </a:r>
            <a:r>
              <a:rPr lang="en-US" sz="2200" i="1" dirty="0"/>
              <a:t>he does not eat from faith; for whatever is not from faith is sin</a:t>
            </a:r>
            <a:r>
              <a:rPr lang="en-US" sz="2200" b="0" i="1" dirty="0" smtClean="0"/>
              <a:t>.</a:t>
            </a:r>
            <a:r>
              <a:rPr lang="en-US" sz="2200" b="0" dirty="0" smtClean="0"/>
              <a:t> </a:t>
            </a:r>
            <a:r>
              <a:rPr lang="en-US" sz="2200" b="0" dirty="0"/>
              <a:t> (</a:t>
            </a:r>
            <a:r>
              <a:rPr lang="en-US" sz="2200" dirty="0" smtClean="0">
                <a:solidFill>
                  <a:schemeClr val="tx2"/>
                </a:solidFill>
              </a:rPr>
              <a:t>Romans 14:12-23</a:t>
            </a:r>
            <a:r>
              <a:rPr lang="en-US" sz="2200" b="0" dirty="0" smtClean="0"/>
              <a:t>)</a:t>
            </a:r>
            <a:endParaRPr lang="en-US" sz="2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6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400" dirty="0" smtClean="0"/>
              <a:t>Calvinism flatly contradicts multiple Bible passages.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400" dirty="0" smtClean="0"/>
              <a:t>Calvinism requires prejudicial interpretation.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400" dirty="0" smtClean="0"/>
              <a:t>Calvinism </a:t>
            </a:r>
            <a:r>
              <a:rPr lang="en-US" sz="2400" dirty="0"/>
              <a:t>blasphemes God:</a:t>
            </a:r>
          </a:p>
          <a:p>
            <a:pPr marL="684213" lvl="1" indent="-338138">
              <a:spcBef>
                <a:spcPts val="200"/>
              </a:spcBef>
              <a:spcAft>
                <a:spcPts val="200"/>
              </a:spcAft>
            </a:pPr>
            <a:r>
              <a:rPr lang="en-US" sz="1800" dirty="0" smtClean="0"/>
              <a:t>Makes </a:t>
            </a:r>
            <a:r>
              <a:rPr lang="en-US" sz="1800" dirty="0"/>
              <a:t>God the originator of sin.</a:t>
            </a:r>
          </a:p>
          <a:p>
            <a:pPr marL="684213" lvl="1" indent="-338138">
              <a:spcBef>
                <a:spcPts val="200"/>
              </a:spcBef>
              <a:spcAft>
                <a:spcPts val="200"/>
              </a:spcAft>
            </a:pPr>
            <a:r>
              <a:rPr lang="en-US" sz="1800" dirty="0" smtClean="0"/>
              <a:t>Teaches </a:t>
            </a:r>
            <a:r>
              <a:rPr lang="en-US" sz="1800" dirty="0"/>
              <a:t>that God will punish us for His choice.</a:t>
            </a:r>
          </a:p>
          <a:p>
            <a:pPr marL="684213" lvl="1" indent="-338138">
              <a:spcBef>
                <a:spcPts val="200"/>
              </a:spcBef>
              <a:spcAft>
                <a:spcPts val="200"/>
              </a:spcAft>
            </a:pPr>
            <a:r>
              <a:rPr lang="en-US" sz="1800" dirty="0" smtClean="0"/>
              <a:t>Makes </a:t>
            </a:r>
            <a:r>
              <a:rPr lang="en-US" sz="1800" dirty="0"/>
              <a:t>God unjust in the highest order – unjustness He condemns in us.</a:t>
            </a:r>
          </a:p>
          <a:p>
            <a:pPr marL="684213" lvl="1" indent="-338138">
              <a:spcBef>
                <a:spcPts val="200"/>
              </a:spcBef>
              <a:spcAft>
                <a:spcPts val="200"/>
              </a:spcAft>
            </a:pPr>
            <a:r>
              <a:rPr lang="en-US" sz="1800" dirty="0" smtClean="0"/>
              <a:t>Admits </a:t>
            </a:r>
            <a:r>
              <a:rPr lang="en-US" sz="1800" dirty="0"/>
              <a:t>God failed to demonstrate His </a:t>
            </a:r>
            <a:r>
              <a:rPr lang="en-US" sz="1800" dirty="0" smtClean="0"/>
              <a:t>justness (</a:t>
            </a:r>
            <a:r>
              <a:rPr lang="en-US" sz="1800" b="1" dirty="0" smtClean="0">
                <a:solidFill>
                  <a:schemeClr val="tx2"/>
                </a:solidFill>
              </a:rPr>
              <a:t>Romans 3:25-26</a:t>
            </a:r>
            <a:r>
              <a:rPr lang="en-US" sz="1800" dirty="0" smtClean="0"/>
              <a:t>).</a:t>
            </a:r>
            <a:endParaRPr lang="en-US" sz="1800" dirty="0"/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400" dirty="0" smtClean="0"/>
              <a:t>Calvinism </a:t>
            </a:r>
            <a:r>
              <a:rPr lang="en-US" sz="2400" dirty="0"/>
              <a:t>perverts the plan of salvation:</a:t>
            </a:r>
          </a:p>
          <a:p>
            <a:pPr marL="684213" lvl="1" indent="-338138">
              <a:spcBef>
                <a:spcPts val="200"/>
              </a:spcBef>
              <a:spcAft>
                <a:spcPts val="200"/>
              </a:spcAft>
            </a:pPr>
            <a:r>
              <a:rPr lang="en-US" sz="1800" dirty="0" smtClean="0"/>
              <a:t>Denies </a:t>
            </a:r>
            <a:r>
              <a:rPr lang="en-US" sz="1800" dirty="0"/>
              <a:t>the purpose and command of </a:t>
            </a:r>
            <a:r>
              <a:rPr lang="en-US" sz="1800" dirty="0" smtClean="0"/>
              <a:t>baptism.</a:t>
            </a:r>
            <a:endParaRPr lang="en-US" sz="1800" dirty="0"/>
          </a:p>
          <a:p>
            <a:pPr marL="684213" lvl="1" indent="-338138">
              <a:spcBef>
                <a:spcPts val="200"/>
              </a:spcBef>
              <a:spcAft>
                <a:spcPts val="200"/>
              </a:spcAft>
            </a:pPr>
            <a:r>
              <a:rPr lang="en-US" sz="1800" dirty="0" smtClean="0"/>
              <a:t>Makes </a:t>
            </a:r>
            <a:r>
              <a:rPr lang="en-US" sz="1800" dirty="0"/>
              <a:t>us disobedient and vulnerable to judgment.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400" dirty="0" smtClean="0"/>
              <a:t>Incidental</a:t>
            </a:r>
            <a:r>
              <a:rPr lang="en-US" sz="2400" dirty="0"/>
              <a:t>: </a:t>
            </a:r>
            <a:r>
              <a:rPr lang="en-US" sz="2400" dirty="0" smtClean="0"/>
              <a:t> Rejected </a:t>
            </a:r>
            <a:r>
              <a:rPr lang="en-US" sz="2400" dirty="0"/>
              <a:t>by the early church until Augustine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2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30188" lvl="0" indent="-230188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1800" b="0" dirty="0" err="1"/>
              <a:t>Brents</a:t>
            </a:r>
            <a:r>
              <a:rPr lang="en-US" sz="1800" b="0" dirty="0"/>
              <a:t>, T. W., </a:t>
            </a:r>
            <a:r>
              <a:rPr lang="en-US" sz="1800" i="1" dirty="0"/>
              <a:t>The Gospel Plan of Salvation</a:t>
            </a:r>
            <a:r>
              <a:rPr lang="en-US" sz="1800" b="0" dirty="0"/>
              <a:t>, 1874.  Reprinted: 17</a:t>
            </a:r>
            <a:r>
              <a:rPr lang="en-US" sz="1800" b="0" baseline="30000" dirty="0"/>
              <a:t>th</a:t>
            </a:r>
            <a:r>
              <a:rPr lang="en-US" sz="1800" b="0" dirty="0"/>
              <a:t> Edition, Guardian of Truth Foundation, Bowling Green, Kentucky, 1987.</a:t>
            </a:r>
          </a:p>
          <a:p>
            <a:pPr marL="230188" lvl="0" indent="-230188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1800" b="0" dirty="0" err="1"/>
              <a:t>Harkrider</a:t>
            </a:r>
            <a:r>
              <a:rPr lang="en-US" sz="1800" b="0" dirty="0"/>
              <a:t>, Robert, </a:t>
            </a:r>
            <a:r>
              <a:rPr lang="en-US" sz="1800" i="1" dirty="0"/>
              <a:t>Basic Bible Doctrine</a:t>
            </a:r>
            <a:r>
              <a:rPr lang="en-US" sz="1800" dirty="0"/>
              <a:t>, Book 3</a:t>
            </a:r>
            <a:r>
              <a:rPr lang="en-US" sz="1800" b="0" dirty="0"/>
              <a:t>, Impressive Image Production, Russellville, Alabama, 1987.</a:t>
            </a:r>
          </a:p>
          <a:p>
            <a:pPr marL="230188" lvl="0" indent="-230188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1800" b="0" dirty="0"/>
              <a:t>Roberts, Tom, </a:t>
            </a:r>
            <a:r>
              <a:rPr lang="en-US" sz="1800" i="1" dirty="0"/>
              <a:t>Neo-Calvinism In The Churches of Christ</a:t>
            </a:r>
            <a:r>
              <a:rPr lang="en-US" sz="1800" b="0" dirty="0"/>
              <a:t>, </a:t>
            </a:r>
            <a:r>
              <a:rPr lang="en-US" sz="1800" b="0" dirty="0" err="1"/>
              <a:t>Cogdill</a:t>
            </a:r>
            <a:r>
              <a:rPr lang="en-US" sz="1800" b="0" dirty="0"/>
              <a:t> Foundation, Fairmount, Indiana, 1980.</a:t>
            </a:r>
          </a:p>
          <a:p>
            <a:pPr marL="230188" lvl="0" indent="-230188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1800" b="0" dirty="0"/>
              <a:t>Shank, Robert, </a:t>
            </a:r>
            <a:r>
              <a:rPr lang="en-US" sz="1800" i="1" dirty="0"/>
              <a:t>Elect in the Son: A Study of the Doctrine of Election</a:t>
            </a:r>
            <a:r>
              <a:rPr lang="en-US" sz="1800" b="0" dirty="0"/>
              <a:t>, Bethany House Publishers, Bloomington, Minnesota, 1970, 1989.</a:t>
            </a:r>
          </a:p>
          <a:p>
            <a:pPr marL="230188" lvl="0" indent="-230188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1800" b="0" dirty="0"/>
              <a:t>Shank, Robert, </a:t>
            </a:r>
            <a:r>
              <a:rPr lang="en-US" sz="1800" i="1" dirty="0"/>
              <a:t>Life in the Son:  A Study of the Doctrine of Perseverance</a:t>
            </a:r>
            <a:r>
              <a:rPr lang="en-US" sz="1800" b="0" dirty="0"/>
              <a:t>, Bethany House Publishers, Bloomington, Minnesota, 1960, 1961, 1989.</a:t>
            </a:r>
          </a:p>
          <a:p>
            <a:pPr marL="230188" lvl="0" indent="-230188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1800" b="0" dirty="0"/>
              <a:t>Waldron, Bob, </a:t>
            </a:r>
            <a:r>
              <a:rPr lang="en-US" sz="1800" i="1" dirty="0"/>
              <a:t>Lesson Book on Calvinism</a:t>
            </a:r>
            <a:r>
              <a:rPr lang="en-US" sz="1800" b="0" dirty="0"/>
              <a:t>, Unpublished &amp; Incomplete Draft, February 2009.</a:t>
            </a:r>
          </a:p>
          <a:p>
            <a:pPr marL="230188" indent="-230188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1800" b="0" dirty="0"/>
              <a:t>Whiteside, Robertson L, </a:t>
            </a:r>
            <a:r>
              <a:rPr lang="en-US" sz="1800" i="1" dirty="0"/>
              <a:t>A New Commentary on Paul’s Letter to the Saints at Rome</a:t>
            </a:r>
            <a:r>
              <a:rPr lang="en-US" sz="1800" b="0" dirty="0"/>
              <a:t>,  Guardian of Truth Press, Dallas, TX, 1976.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6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i="1" dirty="0" smtClean="0">
                <a:solidFill>
                  <a:schemeClr val="tx2"/>
                </a:solidFill>
              </a:rPr>
              <a:t>I</a:t>
            </a:r>
            <a:r>
              <a:rPr lang="en-US" sz="7200" i="1" dirty="0" smtClean="0"/>
              <a:t>rresistible Grace</a:t>
            </a:r>
            <a:endParaRPr lang="en-US" sz="72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Calvinism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9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Resistible Grace!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en-US" sz="2400" b="0" i="1" kern="0" dirty="0" smtClean="0">
                <a:solidFill>
                  <a:srgbClr val="000000"/>
                </a:solidFill>
                <a:cs typeface="Arial"/>
              </a:rPr>
              <a:t>“</a:t>
            </a:r>
            <a:r>
              <a:rPr lang="en-US" sz="2400" b="0" i="1" kern="0" dirty="0">
                <a:solidFill>
                  <a:srgbClr val="000000"/>
                </a:solidFill>
                <a:cs typeface="Arial"/>
              </a:rPr>
              <a:t>And now, O inhabitants of Jerusalem and men of Judah, Judge please between Me and My vineyard.  </a:t>
            </a:r>
            <a:r>
              <a:rPr lang="en-US" sz="2400" i="1" u="sng" kern="0" dirty="0">
                <a:solidFill>
                  <a:srgbClr val="000000"/>
                </a:solidFill>
                <a:cs typeface="Arial"/>
              </a:rPr>
              <a:t>What more could have been done</a:t>
            </a:r>
            <a:r>
              <a:rPr lang="en-US" sz="2400" i="1" kern="0" dirty="0">
                <a:solidFill>
                  <a:srgbClr val="000000"/>
                </a:solidFill>
                <a:cs typeface="Arial"/>
              </a:rPr>
              <a:t> to My vineyard </a:t>
            </a:r>
            <a:r>
              <a:rPr lang="en-US" sz="2400" i="1" u="sng" kern="0" dirty="0">
                <a:solidFill>
                  <a:srgbClr val="000000"/>
                </a:solidFill>
                <a:cs typeface="Arial"/>
              </a:rPr>
              <a:t>that I have not done in it</a:t>
            </a:r>
            <a:r>
              <a:rPr lang="en-US" sz="2400" i="1" kern="0" dirty="0">
                <a:solidFill>
                  <a:srgbClr val="000000"/>
                </a:solidFill>
                <a:cs typeface="Arial"/>
              </a:rPr>
              <a:t>?</a:t>
            </a:r>
            <a:r>
              <a:rPr lang="en-US" sz="2400" b="0" kern="0" dirty="0">
                <a:solidFill>
                  <a:srgbClr val="000000"/>
                </a:solidFill>
                <a:cs typeface="Arial"/>
              </a:rPr>
              <a:t> …” (</a:t>
            </a:r>
            <a:r>
              <a:rPr lang="en-US" sz="2400" kern="0" dirty="0">
                <a:solidFill>
                  <a:schemeClr val="tx2"/>
                </a:solidFill>
                <a:cs typeface="Arial"/>
              </a:rPr>
              <a:t>Isaiah 5:3-4</a:t>
            </a:r>
            <a:r>
              <a:rPr lang="en-US" sz="2400" b="0" kern="0" dirty="0" smtClean="0">
                <a:solidFill>
                  <a:srgbClr val="000000"/>
                </a:solidFill>
                <a:cs typeface="Arial"/>
              </a:rPr>
              <a:t>)</a:t>
            </a:r>
          </a:p>
          <a:p>
            <a:pPr lvl="0" fontAlgn="base">
              <a:spcAft>
                <a:spcPct val="0"/>
              </a:spcAft>
            </a:pPr>
            <a:endParaRPr lang="en-US" sz="2400" b="0" kern="0" dirty="0">
              <a:solidFill>
                <a:srgbClr val="000000"/>
              </a:solidFill>
              <a:cs typeface="Arial"/>
            </a:endParaRPr>
          </a:p>
          <a:p>
            <a:pPr fontAlgn="base">
              <a:spcAft>
                <a:spcPct val="0"/>
              </a:spcAft>
            </a:pPr>
            <a:r>
              <a:rPr lang="en-US" sz="2400" b="0" i="1" dirty="0" smtClean="0"/>
              <a:t>“O </a:t>
            </a:r>
            <a:r>
              <a:rPr lang="en-US" sz="2400" b="0" i="1" dirty="0"/>
              <a:t>Jerusalem, Jerusalem, the one who kills the prophets and stones those who are sent to her! </a:t>
            </a:r>
            <a:r>
              <a:rPr lang="en-US" sz="2400" i="1" dirty="0"/>
              <a:t>How often </a:t>
            </a:r>
            <a:r>
              <a:rPr lang="en-US" sz="2400" i="1" u="sng" dirty="0"/>
              <a:t>I wanted</a:t>
            </a:r>
            <a:r>
              <a:rPr lang="en-US" sz="2400" i="1" dirty="0"/>
              <a:t> to gather your children together</a:t>
            </a:r>
            <a:r>
              <a:rPr lang="en-US" sz="2400" b="0" i="1" dirty="0"/>
              <a:t>, as a hen gathers her chicks under her wings, </a:t>
            </a:r>
            <a:r>
              <a:rPr lang="en-US" sz="2400" i="1" u="sng" dirty="0">
                <a:solidFill>
                  <a:schemeClr val="tx2"/>
                </a:solidFill>
              </a:rPr>
              <a:t>but you were not willing</a:t>
            </a:r>
            <a:r>
              <a:rPr lang="en-US" sz="2400" i="1" u="sng" dirty="0" smtClean="0">
                <a:solidFill>
                  <a:schemeClr val="tx2"/>
                </a:solidFill>
              </a:rPr>
              <a:t>!</a:t>
            </a:r>
            <a:r>
              <a:rPr lang="en-US" sz="2400" b="0" i="1" dirty="0" smtClean="0"/>
              <a:t>”</a:t>
            </a:r>
            <a:r>
              <a:rPr lang="en-US" sz="2400" b="0" dirty="0" smtClean="0"/>
              <a:t>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Matthew </a:t>
            </a:r>
            <a:r>
              <a:rPr lang="en-US" sz="2400" dirty="0" smtClean="0">
                <a:solidFill>
                  <a:schemeClr val="tx2"/>
                </a:solidFill>
              </a:rPr>
              <a:t>23:37</a:t>
            </a:r>
            <a:r>
              <a:rPr lang="en-US" sz="2400" b="0" dirty="0" smtClean="0"/>
              <a:t>)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7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357809"/>
              </p:ext>
            </p:extLst>
          </p:nvPr>
        </p:nvGraphicFramePr>
        <p:xfrm>
          <a:off x="685801" y="6"/>
          <a:ext cx="7772400" cy="5133934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Holy Spirit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Work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Gospel, God’s Word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Nehemiah 9:20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Instructs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II Timothy 3:16-17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John 14:26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Teaches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Psalm 119:97-102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84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John 16:8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Convicts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Titus 1:9;</a:t>
                      </a:r>
                      <a:br>
                        <a:rPr lang="en-US" sz="1400" b="1" u="none" dirty="0">
                          <a:latin typeface="+mn-lt"/>
                        </a:rPr>
                      </a:br>
                      <a:r>
                        <a:rPr lang="en-US" sz="1400" b="1" u="none" dirty="0">
                          <a:latin typeface="+mn-lt"/>
                        </a:rPr>
                        <a:t>Romans 3:9-19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John 6:63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Quickens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Psalm 119:50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John 16:13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Guides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Psalm 119:105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John 3:5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Gives </a:t>
                      </a:r>
                      <a:r>
                        <a:rPr lang="en-US" sz="1400" b="1" u="none" dirty="0" smtClean="0">
                          <a:solidFill>
                            <a:schemeClr val="tx2"/>
                          </a:solidFill>
                          <a:latin typeface="+mn-lt"/>
                        </a:rPr>
                        <a:t>Birth</a:t>
                      </a:r>
                      <a:endParaRPr lang="en-US" sz="1400" b="1" u="none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I Peter 1:23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84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I Peter 1:2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Sanctifies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John 17:17;</a:t>
                      </a:r>
                      <a:br>
                        <a:rPr lang="en-US" sz="1400" b="1" u="none" dirty="0">
                          <a:latin typeface="+mn-lt"/>
                        </a:rPr>
                      </a:br>
                      <a:r>
                        <a:rPr lang="en-US" sz="1400" b="1" u="none" dirty="0">
                          <a:latin typeface="+mn-lt"/>
                        </a:rPr>
                        <a:t>II Thessalonians 2:13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Titus 3:5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Saves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James 1:21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I Corinthians 6:11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>
                          <a:solidFill>
                            <a:schemeClr val="tx2"/>
                          </a:solidFill>
                          <a:latin typeface="+mn-lt"/>
                        </a:rPr>
                        <a:t>Washes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Ephesians 5:26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Acts 9:31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Comforts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I Thessalonians 4:18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Ephesians 1:13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Seals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Ephesians 1:13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John 15:26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>
                          <a:solidFill>
                            <a:schemeClr val="tx2"/>
                          </a:solidFill>
                          <a:latin typeface="+mn-lt"/>
                        </a:rPr>
                        <a:t>Testifies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John 5:39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Romans 8:16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Witnesses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Matthew 24:14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Romans 5:5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Gives </a:t>
                      </a:r>
                      <a:r>
                        <a:rPr lang="en-US" sz="1400" b="1" u="none" dirty="0" smtClean="0">
                          <a:solidFill>
                            <a:schemeClr val="tx2"/>
                          </a:solidFill>
                          <a:latin typeface="+mn-lt"/>
                        </a:rPr>
                        <a:t>Love</a:t>
                      </a:r>
                      <a:endParaRPr lang="en-US" sz="1400" b="1" u="none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I John 2:5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84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Galatians 5:22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tx2"/>
                          </a:solidFill>
                          <a:latin typeface="+mn-lt"/>
                        </a:rPr>
                        <a:t>Gives </a:t>
                      </a:r>
                      <a:r>
                        <a:rPr lang="en-US" sz="1400" b="1" u="none" dirty="0" smtClean="0">
                          <a:solidFill>
                            <a:schemeClr val="tx2"/>
                          </a:solidFill>
                          <a:latin typeface="+mn-lt"/>
                        </a:rPr>
                        <a:t>Joy</a:t>
                      </a:r>
                      <a:endParaRPr lang="en-US" sz="1400" b="1" u="none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latin typeface="+mn-lt"/>
                        </a:rPr>
                        <a:t>Jeremiah 15:16;</a:t>
                      </a:r>
                      <a:br>
                        <a:rPr lang="en-US" sz="1400" b="1" u="none" dirty="0">
                          <a:latin typeface="+mn-lt"/>
                        </a:rPr>
                      </a:br>
                      <a:r>
                        <a:rPr lang="en-US" sz="1400" b="1" u="none" dirty="0">
                          <a:latin typeface="+mn-lt"/>
                        </a:rPr>
                        <a:t>I Thessalonians 1:6</a:t>
                      </a:r>
                    </a:p>
                  </a:txBody>
                  <a:tcPr marL="59172" marR="59172" marT="29586" marB="29586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8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Opened Lydia’s Heart?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19"/>
            </a:pPr>
            <a:r>
              <a:rPr lang="en-US" sz="2200" b="0" dirty="0"/>
              <a:t>“For example, God </a:t>
            </a:r>
            <a:r>
              <a:rPr lang="en-US" sz="2200" i="1" dirty="0"/>
              <a:t>directly</a:t>
            </a:r>
            <a:r>
              <a:rPr lang="en-US" sz="2200" b="0" dirty="0"/>
              <a:t> opened Lydia’s heart before hearing the gospel!  (</a:t>
            </a:r>
            <a:r>
              <a:rPr lang="en-US" sz="2200" dirty="0">
                <a:solidFill>
                  <a:schemeClr val="tx2"/>
                </a:solidFill>
              </a:rPr>
              <a:t>Acts 16:14</a:t>
            </a:r>
            <a:r>
              <a:rPr lang="en-US" sz="2200" b="0" dirty="0" smtClean="0"/>
              <a:t>)”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i="1" dirty="0" smtClean="0"/>
              <a:t>“Now </a:t>
            </a:r>
            <a:r>
              <a:rPr lang="en-US" sz="2200" b="0" i="1" dirty="0"/>
              <a:t>a certain woman named </a:t>
            </a:r>
            <a:r>
              <a:rPr lang="en-US" sz="2200" b="0" i="1" dirty="0" smtClean="0"/>
              <a:t>Lydia heard us. </a:t>
            </a:r>
            <a:r>
              <a:rPr lang="en-US" sz="2200" b="0" i="1" dirty="0"/>
              <a:t>She was a seller of purple from the city of Thyatira, who worshiped God. </a:t>
            </a:r>
            <a:r>
              <a:rPr lang="en-US" sz="2200" i="1" dirty="0"/>
              <a:t>The Lord </a:t>
            </a:r>
            <a:r>
              <a:rPr lang="en-US" sz="2200" i="1" u="sng" dirty="0">
                <a:solidFill>
                  <a:schemeClr val="tx2"/>
                </a:solidFill>
              </a:rPr>
              <a:t>opened</a:t>
            </a:r>
            <a:r>
              <a:rPr lang="en-US" sz="2200" i="1" dirty="0"/>
              <a:t> her heart </a:t>
            </a:r>
            <a:r>
              <a:rPr lang="en-US" sz="2200" i="1" u="sng" dirty="0"/>
              <a:t>to heed</a:t>
            </a:r>
            <a:r>
              <a:rPr lang="en-US" sz="2200" i="1" dirty="0"/>
              <a:t> the things spoken by Paul</a:t>
            </a:r>
            <a:r>
              <a:rPr lang="en-US" sz="2200" b="0" i="1" dirty="0" smtClean="0"/>
              <a:t>.”</a:t>
            </a:r>
            <a:r>
              <a:rPr lang="en-US" sz="2200" b="0" dirty="0" smtClean="0"/>
              <a:t> </a:t>
            </a:r>
            <a:r>
              <a:rPr lang="en-US" sz="2200" b="0" dirty="0"/>
              <a:t>(</a:t>
            </a:r>
            <a:r>
              <a:rPr lang="en-US" sz="2200" dirty="0">
                <a:solidFill>
                  <a:schemeClr val="tx2"/>
                </a:solidFill>
              </a:rPr>
              <a:t>Acts </a:t>
            </a:r>
            <a:r>
              <a:rPr lang="en-US" sz="2200" dirty="0" smtClean="0">
                <a:solidFill>
                  <a:schemeClr val="tx2"/>
                </a:solidFill>
              </a:rPr>
              <a:t>16:14</a:t>
            </a:r>
            <a:r>
              <a:rPr lang="en-US" sz="2200" b="0" dirty="0" smtClean="0"/>
              <a:t>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200" b="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07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Opened to Listen or To Obey?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19"/>
            </a:pPr>
            <a:r>
              <a:rPr lang="en-US" sz="2200" b="0" dirty="0"/>
              <a:t>“For example, God </a:t>
            </a:r>
            <a:r>
              <a:rPr lang="en-US" sz="2200" i="1" dirty="0"/>
              <a:t>directly</a:t>
            </a:r>
            <a:r>
              <a:rPr lang="en-US" sz="2200" b="0" dirty="0"/>
              <a:t> opened Lydia’s heart before hearing the </a:t>
            </a:r>
            <a:r>
              <a:rPr lang="en-US" sz="2200" b="0" dirty="0" smtClean="0"/>
              <a:t>gospel!  </a:t>
            </a:r>
            <a:r>
              <a:rPr lang="en-US" sz="2200" b="0" dirty="0"/>
              <a:t>(</a:t>
            </a:r>
            <a:r>
              <a:rPr lang="en-US" sz="2200" dirty="0">
                <a:solidFill>
                  <a:schemeClr val="tx2"/>
                </a:solidFill>
              </a:rPr>
              <a:t>Acts 16:14</a:t>
            </a:r>
            <a:r>
              <a:rPr lang="en-US" sz="2200" b="0" dirty="0" smtClean="0"/>
              <a:t>)”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i="1" dirty="0" smtClean="0"/>
              <a:t>“Now </a:t>
            </a:r>
            <a:r>
              <a:rPr lang="en-US" sz="2200" b="0" i="1" dirty="0"/>
              <a:t>a certain woman named </a:t>
            </a:r>
            <a:r>
              <a:rPr lang="en-US" sz="2200" i="1" dirty="0"/>
              <a:t>Lydia </a:t>
            </a:r>
            <a:r>
              <a:rPr lang="en-US" sz="2200" i="1" u="sng" dirty="0">
                <a:solidFill>
                  <a:schemeClr val="tx2"/>
                </a:solidFill>
              </a:rPr>
              <a:t>heard</a:t>
            </a:r>
            <a:r>
              <a:rPr lang="en-US" sz="2200" i="1" dirty="0">
                <a:solidFill>
                  <a:schemeClr val="tx2"/>
                </a:solidFill>
              </a:rPr>
              <a:t> </a:t>
            </a:r>
            <a:r>
              <a:rPr lang="en-US" sz="2200" i="1" dirty="0"/>
              <a:t>us</a:t>
            </a:r>
            <a:r>
              <a:rPr lang="en-US" sz="2200" b="0" i="1" dirty="0"/>
              <a:t>. She was a seller of purple from the city of Thyatira, </a:t>
            </a:r>
            <a:r>
              <a:rPr lang="en-US" sz="2200" i="1" dirty="0"/>
              <a:t>who </a:t>
            </a:r>
            <a:r>
              <a:rPr lang="en-US" sz="2200" i="1" u="sng" dirty="0">
                <a:solidFill>
                  <a:schemeClr val="tx2"/>
                </a:solidFill>
              </a:rPr>
              <a:t>worshiped</a:t>
            </a:r>
            <a:r>
              <a:rPr lang="en-US" sz="2200" i="1" dirty="0">
                <a:solidFill>
                  <a:schemeClr val="tx2"/>
                </a:solidFill>
              </a:rPr>
              <a:t> </a:t>
            </a:r>
            <a:r>
              <a:rPr lang="en-US" sz="2200" i="1" dirty="0"/>
              <a:t>God</a:t>
            </a:r>
            <a:r>
              <a:rPr lang="en-US" sz="2200" b="0" i="1" dirty="0"/>
              <a:t>. </a:t>
            </a:r>
            <a:r>
              <a:rPr lang="en-US" sz="2200" i="1" dirty="0"/>
              <a:t>The Lord </a:t>
            </a:r>
            <a:r>
              <a:rPr lang="en-US" sz="2200" i="1" u="sng" dirty="0"/>
              <a:t>opened her heart to heed</a:t>
            </a:r>
            <a:r>
              <a:rPr lang="en-US" sz="2200" i="1" dirty="0"/>
              <a:t> the things spoken by Paul</a:t>
            </a:r>
            <a:r>
              <a:rPr lang="en-US" sz="2200" b="0" i="1" dirty="0" smtClean="0"/>
              <a:t>.”</a:t>
            </a:r>
            <a:r>
              <a:rPr lang="en-US" sz="2200" b="0" dirty="0" smtClean="0"/>
              <a:t> </a:t>
            </a:r>
            <a:r>
              <a:rPr lang="en-US" sz="2200" b="0" dirty="0"/>
              <a:t>(</a:t>
            </a:r>
            <a:r>
              <a:rPr lang="en-US" sz="2200" dirty="0">
                <a:solidFill>
                  <a:schemeClr val="tx2"/>
                </a:solidFill>
              </a:rPr>
              <a:t>Acts </a:t>
            </a:r>
            <a:r>
              <a:rPr lang="en-US" sz="2200" dirty="0" smtClean="0">
                <a:solidFill>
                  <a:schemeClr val="tx2"/>
                </a:solidFill>
              </a:rPr>
              <a:t>16:14</a:t>
            </a:r>
            <a:r>
              <a:rPr lang="en-US" sz="2200" b="0" dirty="0" smtClean="0"/>
              <a:t>)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200" i="1" u="sng" dirty="0" smtClean="0"/>
              <a:t>How</a:t>
            </a:r>
            <a:r>
              <a:rPr lang="en-US" sz="2200" b="0" dirty="0" smtClean="0"/>
              <a:t> did God open Lydia’s heart?</a:t>
            </a:r>
            <a:endParaRPr lang="en-US" sz="2200" i="1" u="sng" dirty="0" smtClean="0"/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200" b="0" dirty="0" smtClean="0"/>
              <a:t>Lydia was </a:t>
            </a:r>
            <a:r>
              <a:rPr lang="en-US" sz="2200" i="1" dirty="0" smtClean="0"/>
              <a:t>already</a:t>
            </a:r>
            <a:r>
              <a:rPr lang="en-US" sz="2200" b="0" dirty="0" smtClean="0"/>
              <a:t> a worshipper of God. </a:t>
            </a:r>
            <a:r>
              <a:rPr lang="en-US" sz="2200" b="0" dirty="0"/>
              <a:t>Total Depravity?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200" b="0" dirty="0" smtClean="0"/>
              <a:t>Lydia was already listening to gospel (</a:t>
            </a:r>
            <a:r>
              <a:rPr lang="en-US" sz="2200" b="0" i="1" dirty="0" smtClean="0"/>
              <a:t>“</a:t>
            </a:r>
            <a:r>
              <a:rPr lang="en-US" sz="2200" i="1" dirty="0"/>
              <a:t>Lydia </a:t>
            </a:r>
            <a:r>
              <a:rPr lang="en-US" sz="2200" i="1" u="sng" dirty="0">
                <a:solidFill>
                  <a:schemeClr val="tx2"/>
                </a:solidFill>
              </a:rPr>
              <a:t>heard</a:t>
            </a:r>
            <a:r>
              <a:rPr lang="en-US" sz="2200" i="1" dirty="0">
                <a:solidFill>
                  <a:schemeClr val="tx2"/>
                </a:solidFill>
              </a:rPr>
              <a:t> </a:t>
            </a:r>
            <a:r>
              <a:rPr lang="en-US" sz="2200" i="1" dirty="0" smtClean="0"/>
              <a:t>us</a:t>
            </a:r>
            <a:r>
              <a:rPr lang="en-US" sz="2200" b="0" i="1" dirty="0" smtClean="0"/>
              <a:t>”</a:t>
            </a:r>
            <a:r>
              <a:rPr lang="en-US" sz="2200" b="0" dirty="0" smtClean="0"/>
              <a:t>).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200" b="0" i="1" dirty="0" smtClean="0"/>
              <a:t>“Open”</a:t>
            </a:r>
            <a:r>
              <a:rPr lang="en-US" sz="2200" b="0" dirty="0" smtClean="0"/>
              <a:t> and </a:t>
            </a:r>
            <a:r>
              <a:rPr lang="en-US" sz="2200" b="0" i="1" dirty="0" smtClean="0"/>
              <a:t>“heed”</a:t>
            </a:r>
            <a:r>
              <a:rPr lang="en-US" sz="2200" b="0" dirty="0" smtClean="0"/>
              <a:t> are durative – process, not event.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200" b="0" i="1" dirty="0" smtClean="0"/>
              <a:t>“Heed”</a:t>
            </a:r>
            <a:r>
              <a:rPr lang="en-US" sz="2200" b="0" dirty="0" smtClean="0"/>
              <a:t> can mean “to apply” (i.e., </a:t>
            </a:r>
            <a:r>
              <a:rPr lang="en-US" sz="2200" b="0" i="1" dirty="0" smtClean="0"/>
              <a:t>“when she was baptized”</a:t>
            </a:r>
            <a:r>
              <a:rPr lang="en-US" sz="2200" b="0" dirty="0"/>
              <a:t>)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2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Opened to Listen or to Obey?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ASV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 smtClean="0"/>
              <a:t>– </a:t>
            </a:r>
            <a:r>
              <a:rPr lang="en-US" sz="2400" b="0" i="1" dirty="0" smtClean="0"/>
              <a:t>“whose heart the Lord opened </a:t>
            </a:r>
            <a:r>
              <a:rPr lang="en-US" sz="2400" i="1" dirty="0" smtClean="0"/>
              <a:t>to </a:t>
            </a:r>
            <a:r>
              <a:rPr lang="en-US" sz="2400" i="1" u="sng" dirty="0" smtClean="0"/>
              <a:t>give heed</a:t>
            </a:r>
            <a:r>
              <a:rPr lang="en-US" sz="2400" b="0" i="1" dirty="0" smtClean="0"/>
              <a:t>”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NKJ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 smtClean="0"/>
              <a:t>– </a:t>
            </a:r>
            <a:r>
              <a:rPr lang="en-US" sz="2400" b="0" i="1" dirty="0" smtClean="0"/>
              <a:t>“opened her heart </a:t>
            </a:r>
            <a:r>
              <a:rPr lang="en-US" sz="2400" i="1" dirty="0" smtClean="0"/>
              <a:t>to </a:t>
            </a:r>
            <a:r>
              <a:rPr lang="en-US" sz="2400" i="1" u="sng" dirty="0" smtClean="0"/>
              <a:t>heed</a:t>
            </a:r>
            <a:r>
              <a:rPr lang="en-US" sz="2400" b="0" i="1" dirty="0" smtClean="0"/>
              <a:t>”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ESV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 smtClean="0"/>
              <a:t>– </a:t>
            </a:r>
            <a:r>
              <a:rPr lang="en-US" sz="2400" b="0" i="1" dirty="0" smtClean="0"/>
              <a:t>“opened her heart </a:t>
            </a:r>
            <a:r>
              <a:rPr lang="en-US" sz="2400" i="1" dirty="0" smtClean="0"/>
              <a:t>to </a:t>
            </a:r>
            <a:r>
              <a:rPr lang="en-US" sz="2400" i="1" u="sng" dirty="0" smtClean="0"/>
              <a:t>pay attention</a:t>
            </a:r>
            <a:r>
              <a:rPr lang="en-US" sz="2400" b="0" i="1" dirty="0" smtClean="0"/>
              <a:t>”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YLT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 smtClean="0"/>
              <a:t>– </a:t>
            </a:r>
            <a:r>
              <a:rPr lang="en-US" sz="2400" b="0" i="1" dirty="0" smtClean="0"/>
              <a:t>“did open </a:t>
            </a:r>
            <a:r>
              <a:rPr lang="en-US" sz="2400" i="1" dirty="0" smtClean="0"/>
              <a:t>to </a:t>
            </a:r>
            <a:r>
              <a:rPr lang="en-US" sz="2400" i="1" u="sng" dirty="0" smtClean="0"/>
              <a:t>attend</a:t>
            </a:r>
            <a:r>
              <a:rPr lang="en-US" sz="2400" b="0" i="1" dirty="0" smtClean="0"/>
              <a:t>”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KJV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 smtClean="0"/>
              <a:t>– </a:t>
            </a:r>
            <a:r>
              <a:rPr lang="en-US" sz="2400" b="0" i="1" dirty="0" smtClean="0"/>
              <a:t>“heart the Lord opened, </a:t>
            </a:r>
            <a:r>
              <a:rPr lang="en-US" sz="2400" i="1" dirty="0" smtClean="0"/>
              <a:t>that she </a:t>
            </a:r>
            <a:r>
              <a:rPr lang="en-US" sz="2400" i="1" u="sng" dirty="0" smtClean="0"/>
              <a:t>attended</a:t>
            </a:r>
            <a:r>
              <a:rPr lang="en-US" sz="2400" b="0" i="1" dirty="0" smtClean="0"/>
              <a:t>”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NAS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 smtClean="0"/>
              <a:t>– </a:t>
            </a:r>
            <a:r>
              <a:rPr lang="en-US" sz="2400" b="0" i="1" dirty="0" smtClean="0"/>
              <a:t>“opened her heart </a:t>
            </a:r>
            <a:r>
              <a:rPr lang="en-US" sz="2400" i="1" dirty="0" smtClean="0"/>
              <a:t>to </a:t>
            </a:r>
            <a:r>
              <a:rPr lang="en-US" sz="2400" i="1" u="sng" dirty="0" smtClean="0"/>
              <a:t>respond</a:t>
            </a:r>
            <a:r>
              <a:rPr lang="en-US" sz="2400" b="0" i="1" dirty="0" smtClean="0"/>
              <a:t>”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NIV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 smtClean="0"/>
              <a:t>– </a:t>
            </a:r>
            <a:r>
              <a:rPr lang="en-US" sz="2400" b="0" i="1" dirty="0" smtClean="0"/>
              <a:t>“opened her to heart </a:t>
            </a:r>
            <a:r>
              <a:rPr lang="en-US" sz="2400" i="1" dirty="0" smtClean="0"/>
              <a:t>to </a:t>
            </a:r>
            <a:r>
              <a:rPr lang="en-US" sz="2400" i="1" u="sng" dirty="0" smtClean="0"/>
              <a:t>respond</a:t>
            </a:r>
            <a:r>
              <a:rPr lang="en-US" sz="2400" b="0" i="1" dirty="0" smtClean="0"/>
              <a:t>”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i="1" dirty="0" smtClean="0"/>
              <a:t>“</a:t>
            </a:r>
            <a:r>
              <a:rPr lang="en-US" sz="2400" b="0" i="1" dirty="0" err="1" smtClean="0"/>
              <a:t>belongeth</a:t>
            </a:r>
            <a:r>
              <a:rPr lang="en-US" sz="2400" b="0" i="1" dirty="0" smtClean="0"/>
              <a:t> </a:t>
            </a:r>
            <a:r>
              <a:rPr lang="en-US" sz="2400" b="0" i="1" dirty="0"/>
              <a:t>to another tribe, from which no man hath </a:t>
            </a:r>
            <a:r>
              <a:rPr lang="en-US" sz="2400" i="1" dirty="0"/>
              <a:t>given </a:t>
            </a:r>
            <a:r>
              <a:rPr lang="en-US" sz="2400" i="1" u="sng" dirty="0"/>
              <a:t>attendance</a:t>
            </a:r>
            <a:r>
              <a:rPr lang="en-US" sz="2400" i="1" dirty="0"/>
              <a:t> </a:t>
            </a:r>
            <a:r>
              <a:rPr lang="en-US" sz="2400" b="0" i="1" dirty="0"/>
              <a:t>at the altar</a:t>
            </a:r>
            <a:r>
              <a:rPr lang="en-US" sz="2400" b="0" i="1" dirty="0" smtClean="0"/>
              <a:t>.”</a:t>
            </a:r>
            <a:r>
              <a:rPr lang="en-US" sz="2400" b="0" dirty="0" smtClean="0"/>
              <a:t> </a:t>
            </a:r>
            <a:r>
              <a:rPr lang="en-US" sz="2400" b="0" dirty="0"/>
              <a:t>(</a:t>
            </a:r>
            <a:r>
              <a:rPr lang="en-US" sz="2400" dirty="0" smtClean="0">
                <a:solidFill>
                  <a:schemeClr val="tx2"/>
                </a:solidFill>
              </a:rPr>
              <a:t>Hebrews 7:13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ASV</a:t>
            </a:r>
            <a:r>
              <a:rPr lang="en-US" sz="2400" b="0" dirty="0" smtClean="0"/>
              <a:t>)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See also:  </a:t>
            </a:r>
            <a:r>
              <a:rPr lang="en-US" sz="2400" dirty="0" smtClean="0">
                <a:solidFill>
                  <a:schemeClr val="tx2"/>
                </a:solidFill>
              </a:rPr>
              <a:t>I Timothy 4:13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17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Opened Lydia’s Heart?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19"/>
            </a:pPr>
            <a:r>
              <a:rPr lang="en-US" sz="2400" b="0" dirty="0"/>
              <a:t>“For example, God </a:t>
            </a:r>
            <a:r>
              <a:rPr lang="en-US" sz="2400" i="1" dirty="0"/>
              <a:t>directly</a:t>
            </a:r>
            <a:r>
              <a:rPr lang="en-US" sz="2400" b="0" dirty="0"/>
              <a:t> opened Lydia’s heart before hearing the gospel!  (</a:t>
            </a:r>
            <a:r>
              <a:rPr lang="en-US" sz="2400" dirty="0">
                <a:solidFill>
                  <a:schemeClr val="tx2"/>
                </a:solidFill>
              </a:rPr>
              <a:t>Acts 16:14</a:t>
            </a:r>
            <a:r>
              <a:rPr lang="en-US" sz="2400" b="0" dirty="0" smtClean="0"/>
              <a:t>)”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b="0" i="1" dirty="0" smtClean="0"/>
              <a:t>“Now a certain woman named </a:t>
            </a:r>
            <a:r>
              <a:rPr lang="en-US" sz="2400" i="1" dirty="0" smtClean="0"/>
              <a:t>Lydia </a:t>
            </a:r>
            <a:r>
              <a:rPr lang="en-US" sz="2400" i="1" u="sng" dirty="0" smtClean="0">
                <a:solidFill>
                  <a:schemeClr val="tx2"/>
                </a:solidFill>
              </a:rPr>
              <a:t>heard</a:t>
            </a:r>
            <a:r>
              <a:rPr lang="en-US" sz="2400" i="1" dirty="0" smtClean="0">
                <a:solidFill>
                  <a:schemeClr val="tx2"/>
                </a:solidFill>
              </a:rPr>
              <a:t> </a:t>
            </a:r>
            <a:r>
              <a:rPr lang="en-US" sz="2400" i="1" dirty="0" smtClean="0"/>
              <a:t>us</a:t>
            </a:r>
            <a:r>
              <a:rPr lang="en-US" sz="2400" b="0" i="1" dirty="0" smtClean="0"/>
              <a:t>. She was a seller of purple from the city of Thyatira, </a:t>
            </a:r>
            <a:r>
              <a:rPr lang="en-US" sz="2400" i="1" dirty="0" smtClean="0"/>
              <a:t>who </a:t>
            </a:r>
            <a:r>
              <a:rPr lang="en-US" sz="2400" i="1" u="sng" dirty="0" smtClean="0">
                <a:solidFill>
                  <a:schemeClr val="tx2"/>
                </a:solidFill>
              </a:rPr>
              <a:t>worshiped</a:t>
            </a:r>
            <a:r>
              <a:rPr lang="en-US" sz="2400" i="1" dirty="0" smtClean="0">
                <a:solidFill>
                  <a:schemeClr val="tx2"/>
                </a:solidFill>
              </a:rPr>
              <a:t> </a:t>
            </a:r>
            <a:r>
              <a:rPr lang="en-US" sz="2400" i="1" dirty="0" smtClean="0"/>
              <a:t>God</a:t>
            </a:r>
            <a:r>
              <a:rPr lang="en-US" sz="2400" b="0" i="1" dirty="0" smtClean="0"/>
              <a:t>. </a:t>
            </a:r>
            <a:r>
              <a:rPr lang="en-US" sz="2400" i="1" dirty="0" smtClean="0"/>
              <a:t>The Lord </a:t>
            </a:r>
            <a:r>
              <a:rPr lang="en-US" sz="2400" i="1" u="sng" dirty="0" smtClean="0"/>
              <a:t>opened her heart to heed</a:t>
            </a:r>
            <a:r>
              <a:rPr lang="en-US" sz="2400" i="1" dirty="0" smtClean="0"/>
              <a:t> the things spoken by Paul</a:t>
            </a:r>
            <a:r>
              <a:rPr lang="en-US" sz="2400" b="0" i="1" dirty="0" smtClean="0"/>
              <a:t>.”</a:t>
            </a:r>
            <a:r>
              <a:rPr lang="en-US" sz="2400" b="0" dirty="0" smtClean="0"/>
              <a:t> (</a:t>
            </a:r>
            <a:r>
              <a:rPr lang="en-US" sz="2400" dirty="0" smtClean="0">
                <a:solidFill>
                  <a:schemeClr val="tx2"/>
                </a:solidFill>
              </a:rPr>
              <a:t>Acts 16:14</a:t>
            </a:r>
            <a:r>
              <a:rPr lang="en-US" sz="2400" b="0" dirty="0" smtClean="0"/>
              <a:t>)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b="0" i="1" dirty="0" smtClean="0"/>
              <a:t>And </a:t>
            </a:r>
            <a:r>
              <a:rPr lang="en-US" sz="2400" b="0" i="1" dirty="0"/>
              <a:t>beginning at Moses and all the Prophets, </a:t>
            </a:r>
            <a:r>
              <a:rPr lang="en-US" sz="2400" i="1" dirty="0"/>
              <a:t>He expounded to them </a:t>
            </a:r>
            <a:r>
              <a:rPr lang="en-US" sz="2400" i="1" u="sng" dirty="0"/>
              <a:t>in all the Scriptures</a:t>
            </a:r>
            <a:r>
              <a:rPr lang="en-US" sz="2400" i="1" dirty="0"/>
              <a:t> the things</a:t>
            </a:r>
            <a:r>
              <a:rPr lang="en-US" sz="2400" b="0" i="1" dirty="0"/>
              <a:t> concerning </a:t>
            </a:r>
            <a:r>
              <a:rPr lang="en-US" sz="2400" b="0" i="1" dirty="0" smtClean="0"/>
              <a:t>Himself. … Then </a:t>
            </a:r>
            <a:r>
              <a:rPr lang="en-US" sz="2400" b="0" i="1" dirty="0"/>
              <a:t>their eyes were opened and they knew Him; and He vanished from their sight</a:t>
            </a:r>
            <a:r>
              <a:rPr lang="en-US" sz="2400" b="0" i="1" dirty="0" smtClean="0"/>
              <a:t>. </a:t>
            </a:r>
            <a:r>
              <a:rPr lang="en-US" sz="2400" b="0" i="1" dirty="0"/>
              <a:t>And they said to one another, </a:t>
            </a:r>
            <a:r>
              <a:rPr lang="en-US" sz="2400" b="0" i="1" dirty="0" smtClean="0"/>
              <a:t>“Did </a:t>
            </a:r>
            <a:r>
              <a:rPr lang="en-US" sz="2400" b="0" i="1" dirty="0"/>
              <a:t>not </a:t>
            </a:r>
            <a:r>
              <a:rPr lang="en-US" sz="2400" i="1" dirty="0"/>
              <a:t>our </a:t>
            </a:r>
            <a:r>
              <a:rPr lang="en-US" sz="2400" i="1" u="sng" dirty="0" smtClean="0"/>
              <a:t>heart burn</a:t>
            </a:r>
            <a:r>
              <a:rPr lang="en-US" sz="2400" i="1" dirty="0" smtClean="0"/>
              <a:t> </a:t>
            </a:r>
            <a:r>
              <a:rPr lang="en-US" sz="2400" i="1" dirty="0"/>
              <a:t>within us while He talked with us </a:t>
            </a:r>
            <a:r>
              <a:rPr lang="en-US" sz="2400" b="0" i="1" dirty="0"/>
              <a:t>on the road, and </a:t>
            </a:r>
            <a:r>
              <a:rPr lang="en-US" sz="2400" i="1" dirty="0"/>
              <a:t>while He </a:t>
            </a:r>
            <a:r>
              <a:rPr lang="en-US" sz="2400" i="1" u="sng" dirty="0">
                <a:solidFill>
                  <a:schemeClr val="tx2"/>
                </a:solidFill>
              </a:rPr>
              <a:t>opened</a:t>
            </a:r>
            <a:r>
              <a:rPr lang="en-US" sz="2400" i="1" dirty="0">
                <a:solidFill>
                  <a:schemeClr val="tx2"/>
                </a:solidFill>
              </a:rPr>
              <a:t> </a:t>
            </a:r>
            <a:r>
              <a:rPr lang="en-US" sz="2400" i="1" dirty="0"/>
              <a:t>the Scriptures to us</a:t>
            </a:r>
            <a:r>
              <a:rPr lang="en-US" sz="2400" b="0" i="1" dirty="0" smtClean="0"/>
              <a:t>?”</a:t>
            </a:r>
            <a:r>
              <a:rPr lang="en-US" sz="2400" b="0" dirty="0"/>
              <a:t> (</a:t>
            </a:r>
            <a:r>
              <a:rPr lang="en-US" sz="2400" dirty="0">
                <a:solidFill>
                  <a:schemeClr val="tx2"/>
                </a:solidFill>
              </a:rPr>
              <a:t>Luke </a:t>
            </a:r>
            <a:r>
              <a:rPr lang="en-US" sz="2400" dirty="0" smtClean="0">
                <a:solidFill>
                  <a:schemeClr val="tx2"/>
                </a:solidFill>
              </a:rPr>
              <a:t>24:27-32</a:t>
            </a:r>
            <a:r>
              <a:rPr lang="en-US" sz="2400" b="0" dirty="0" smtClean="0"/>
              <a:t>)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84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8949</TotalTime>
  <Words>2535</Words>
  <Application>Microsoft Office PowerPoint</Application>
  <PresentationFormat>On-screen Show (16:9)</PresentationFormat>
  <Paragraphs>187</Paragraphs>
  <Slides>24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Essential</vt:lpstr>
      <vt:lpstr>“Convicting Those Who Contradict”</vt:lpstr>
      <vt:lpstr>What is Calvinism?</vt:lpstr>
      <vt:lpstr>Irresistible Grace</vt:lpstr>
      <vt:lpstr>Resistible Grace!</vt:lpstr>
      <vt:lpstr>PowerPoint Presentation</vt:lpstr>
      <vt:lpstr>God Opened Lydia’s Heart?</vt:lpstr>
      <vt:lpstr>Opened to Listen or To Obey?</vt:lpstr>
      <vt:lpstr>Opened to Listen or to Obey?</vt:lpstr>
      <vt:lpstr>God Opened Lydia’s Heart?</vt:lpstr>
      <vt:lpstr>Natural Man Cannot Know?</vt:lpstr>
      <vt:lpstr>Reaching Carnal Minds</vt:lpstr>
      <vt:lpstr>Resisting God?</vt:lpstr>
      <vt:lpstr>Perseverance Of The Saints</vt:lpstr>
      <vt:lpstr>Perseverance of the Saints</vt:lpstr>
      <vt:lpstr>Stronger Than God?</vt:lpstr>
      <vt:lpstr>Stronger Than God?</vt:lpstr>
      <vt:lpstr>“By No Means Cast Out” ?</vt:lpstr>
      <vt:lpstr>Warnings Against Apostasy</vt:lpstr>
      <vt:lpstr>Real Danger of Apostasy</vt:lpstr>
      <vt:lpstr>Paul Could Still be Reprobate?</vt:lpstr>
      <vt:lpstr>Apostasy of Those “Bought”</vt:lpstr>
      <vt:lpstr>Danger of Perishing!</vt:lpstr>
      <vt:lpstr>Conclusion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“Convicting Those Who Contradict”</dc:title>
  <dc:creator>C. Trevor Bowen</dc:creator>
  <cp:lastModifiedBy>C. Trevor Bowen</cp:lastModifiedBy>
  <cp:revision>1307</cp:revision>
  <cp:lastPrinted>2013-02-19T02:10:49Z</cp:lastPrinted>
  <dcterms:created xsi:type="dcterms:W3CDTF">2006-08-16T00:00:00Z</dcterms:created>
  <dcterms:modified xsi:type="dcterms:W3CDTF">2013-02-19T02:11:33Z</dcterms:modified>
</cp:coreProperties>
</file>