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2305E-A6D5-46CE-BE5D-C2BC4004FC88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90F4BD-B361-4027-A4D8-C1495BD43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52550"/>
            <a:ext cx="7117180" cy="1102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Fleeing Sexual Immorality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Purity of Thought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6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076719"/>
          </a:xfrm>
        </p:spPr>
        <p:txBody>
          <a:bodyPr/>
          <a:lstStyle/>
          <a:p>
            <a:r>
              <a:rPr lang="en-US" dirty="0" smtClean="0"/>
              <a:t>42% felt insecure because of partner’s use of porn.</a:t>
            </a:r>
          </a:p>
          <a:p>
            <a:r>
              <a:rPr lang="en-US" dirty="0" smtClean="0"/>
              <a:t>41% felt less attractive.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Effects of </a:t>
            </a:r>
            <a:r>
              <a:rPr lang="en-US" sz="3200" dirty="0" smtClean="0"/>
              <a:t>Pornography: 2004 Survey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3147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children or adolescent are exposed…</a:t>
            </a:r>
          </a:p>
          <a:p>
            <a:pPr lvl="1"/>
            <a:r>
              <a:rPr lang="en-US" dirty="0"/>
              <a:t>Earlier onset of first sexual </a:t>
            </a:r>
            <a:r>
              <a:rPr lang="en-US" dirty="0" smtClean="0"/>
              <a:t>intercourse….</a:t>
            </a:r>
            <a:endParaRPr lang="en-US" dirty="0"/>
          </a:p>
          <a:p>
            <a:pPr lvl="1"/>
            <a:r>
              <a:rPr lang="en-US" dirty="0" smtClean="0"/>
              <a:t>The belief </a:t>
            </a:r>
            <a:r>
              <a:rPr lang="en-US" dirty="0"/>
              <a:t>that superior sexual satisfaction is attainable without having affection for one’s partner….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risk for developing sexual compulsions and addictive behavior.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Effects of Porn: From </a:t>
            </a:r>
            <a:r>
              <a:rPr lang="en-US" sz="3200" dirty="0" err="1" smtClean="0"/>
              <a:t>CovenantEyes</a:t>
            </a:r>
            <a:r>
              <a:rPr lang="en-US" sz="3200" baseline="30000" dirty="0"/>
              <a:t>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173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076719"/>
          </a:xfrm>
        </p:spPr>
        <p:txBody>
          <a:bodyPr/>
          <a:lstStyle/>
          <a:p>
            <a:r>
              <a:rPr lang="en-US" dirty="0" smtClean="0"/>
              <a:t>Likelihood of fornication and/or adultery increased. Heb. 13:4</a:t>
            </a:r>
          </a:p>
          <a:p>
            <a:r>
              <a:rPr lang="en-US" dirty="0" smtClean="0"/>
              <a:t>Marital love is destroyed. 1 Pet. 3; Eph. 5</a:t>
            </a:r>
          </a:p>
          <a:p>
            <a:r>
              <a:rPr lang="en-US" dirty="0" smtClean="0"/>
              <a:t>Marriage is not satisfying and blissful. Proverbs 5:15-20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Effects of Pornography: A Biblical Perspective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2445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520"/>
            <a:ext cx="7753555" cy="3578429"/>
          </a:xfrm>
        </p:spPr>
        <p:txBody>
          <a:bodyPr>
            <a:normAutofit/>
          </a:bodyPr>
          <a:lstStyle/>
          <a:p>
            <a:r>
              <a:rPr lang="en-US" dirty="0" smtClean="0"/>
              <a:t>Consider its intent. Matt. 5:27, 28</a:t>
            </a:r>
          </a:p>
          <a:p>
            <a:r>
              <a:rPr lang="en-US" dirty="0" smtClean="0"/>
              <a:t>Being transformed into His image? 2 Cor. 3:18</a:t>
            </a:r>
          </a:p>
          <a:p>
            <a:r>
              <a:rPr lang="en-US" dirty="0" smtClean="0"/>
              <a:t>Fleshly members put to death? Col. 3:5, 6</a:t>
            </a:r>
          </a:p>
          <a:p>
            <a:r>
              <a:rPr lang="en-US" dirty="0" smtClean="0"/>
              <a:t>Filthiness of the lowest degree. Eph. 5:3-5</a:t>
            </a:r>
          </a:p>
          <a:p>
            <a:r>
              <a:rPr lang="en-US" dirty="0" smtClean="0"/>
              <a:t>No provision for the flesh. Rom. 13:13, 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Pornography Is Sinful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5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3820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Don’t view it.</a:t>
            </a:r>
          </a:p>
          <a:p>
            <a:r>
              <a:rPr lang="en-US" dirty="0" smtClean="0"/>
              <a:t>Repent if you have.</a:t>
            </a:r>
          </a:p>
          <a:p>
            <a:r>
              <a:rPr lang="en-US" dirty="0" smtClean="0"/>
              <a:t>If “addicted”…</a:t>
            </a:r>
          </a:p>
          <a:p>
            <a:pPr lvl="1"/>
            <a:r>
              <a:rPr lang="en-US" dirty="0" smtClean="0"/>
              <a:t>Pray. Matt. 26:41</a:t>
            </a:r>
          </a:p>
          <a:p>
            <a:pPr lvl="1"/>
            <a:r>
              <a:rPr lang="en-US" dirty="0" smtClean="0"/>
              <a:t>Seek the prayers of others. James 5:16</a:t>
            </a:r>
          </a:p>
          <a:p>
            <a:pPr lvl="1"/>
            <a:r>
              <a:rPr lang="en-US" dirty="0" smtClean="0"/>
              <a:t>Think about the consequences. Cf. Prov. 6.</a:t>
            </a:r>
          </a:p>
          <a:p>
            <a:pPr lvl="1"/>
            <a:r>
              <a:rPr lang="en-US" dirty="0"/>
              <a:t>Focus on better things. Phil. 4:8</a:t>
            </a:r>
          </a:p>
          <a:p>
            <a:pPr lvl="1"/>
            <a:r>
              <a:rPr lang="en-US" dirty="0"/>
              <a:t>Avoid the “triggers.” Prov. 7:6-9</a:t>
            </a:r>
          </a:p>
          <a:p>
            <a:pPr lvl="1"/>
            <a:r>
              <a:rPr lang="en-US" dirty="0"/>
              <a:t>Don’t give the devil an opportunity. Matt. 6:13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6557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Pornography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428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382000" cy="3962399"/>
          </a:xfrm>
        </p:spPr>
        <p:txBody>
          <a:bodyPr/>
          <a:lstStyle/>
          <a:p>
            <a:r>
              <a:rPr lang="en-US" dirty="0" smtClean="0"/>
              <a:t>Sin is often depicted as normal, common-place, and harmless.</a:t>
            </a:r>
          </a:p>
          <a:p>
            <a:r>
              <a:rPr lang="en-US" dirty="0" smtClean="0"/>
              <a:t>Be honest about the shows you watch.</a:t>
            </a:r>
          </a:p>
          <a:p>
            <a:r>
              <a:rPr lang="en-US" dirty="0" smtClean="0"/>
              <a:t>What about the movies, books, etc.?</a:t>
            </a:r>
          </a:p>
          <a:p>
            <a:r>
              <a:rPr lang="en-US" dirty="0" smtClean="0"/>
              <a:t>Does it impact us? 1 Cor. 15:33; Prov. 4:23</a:t>
            </a:r>
          </a:p>
          <a:p>
            <a:r>
              <a:rPr lang="en-US" dirty="0" smtClean="0"/>
              <a:t>Could our resistance be weakening?</a:t>
            </a:r>
          </a:p>
          <a:p>
            <a:r>
              <a:rPr lang="en-US" dirty="0" smtClean="0"/>
              <a:t>Is it appropriate? Eph. 5:11; Phil. 4:8; 1 Pet.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7829756" cy="693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Television, Movies,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8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382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call to purity of behavior is a call to purity of thought.</a:t>
            </a:r>
          </a:p>
          <a:p>
            <a:r>
              <a:rPr lang="en-US" dirty="0" smtClean="0"/>
              <a:t>We could have included more, including coarse jesting (Eph. 5:4), but let’s commit to guarding our hearts. Renew the mind.</a:t>
            </a:r>
          </a:p>
          <a:p>
            <a:r>
              <a:rPr lang="en-US" dirty="0" smtClean="0"/>
              <a:t>Perfect holiness in the fear of God. 2 Cor. 7:1</a:t>
            </a:r>
          </a:p>
          <a:p>
            <a:r>
              <a:rPr lang="en-US" dirty="0" smtClean="0"/>
              <a:t> God will cleanse you. 1 Cor. 6:9-11; Acts 2:38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7829756" cy="693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4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1550"/>
            <a:ext cx="83058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The call to purity of behavior is a call to purity of thought.</a:t>
            </a:r>
          </a:p>
          <a:p>
            <a:r>
              <a:rPr lang="en-US" dirty="0" smtClean="0"/>
              <a:t>Perfect holiness in the fear of God. 2 Cor. 7:1</a:t>
            </a:r>
          </a:p>
          <a:p>
            <a:r>
              <a:rPr lang="en-US" dirty="0" smtClean="0"/>
              <a:t> God will cleanse you. 1 Cor. 6:9-11; Acts 2:38</a:t>
            </a:r>
          </a:p>
          <a:p>
            <a:r>
              <a:rPr lang="en-US" dirty="0" smtClean="0"/>
              <a:t>Christians can be clean again. 1 John 1:7—2:2</a:t>
            </a:r>
          </a:p>
          <a:p>
            <a:r>
              <a:rPr lang="en-US" dirty="0" smtClean="0"/>
              <a:t>Won’t you do whatever needs to be done.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7829756" cy="693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75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8305800" cy="3886200"/>
          </a:xfrm>
        </p:spPr>
        <p:txBody>
          <a:bodyPr/>
          <a:lstStyle/>
          <a:p>
            <a:r>
              <a:rPr lang="en-US" dirty="0" smtClean="0"/>
              <a:t>“Do </a:t>
            </a:r>
            <a:r>
              <a:rPr lang="en-US" dirty="0"/>
              <a:t>you not know that the unrighteous will not inherit the kingdom of God? Do not be deceived. Neither fornicators, nor idolaters, nor adulterers, nor </a:t>
            </a:r>
            <a:r>
              <a:rPr lang="en-US" dirty="0" smtClean="0"/>
              <a:t>homosexuals,</a:t>
            </a:r>
            <a:r>
              <a:rPr lang="en-US" baseline="30000" dirty="0"/>
              <a:t> </a:t>
            </a:r>
            <a:r>
              <a:rPr lang="en-US" dirty="0" smtClean="0"/>
              <a:t>nor sodomites, nor </a:t>
            </a:r>
            <a:r>
              <a:rPr lang="en-US" dirty="0"/>
              <a:t>thieves, nor covetous, nor drunkards, nor revilers, nor </a:t>
            </a:r>
            <a:r>
              <a:rPr lang="en-US" dirty="0" err="1"/>
              <a:t>extortioners</a:t>
            </a:r>
            <a:r>
              <a:rPr lang="en-US" dirty="0"/>
              <a:t> will inherit the kingdom of God</a:t>
            </a:r>
            <a:r>
              <a:rPr lang="en-US" dirty="0" smtClean="0"/>
              <a:t>.” 1 Corinthians 6:9, 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7829756" cy="6933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06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90550"/>
            <a:ext cx="8305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Avoiding sexual immorality begins in the mind. Matt. 15:18-20</a:t>
            </a:r>
          </a:p>
          <a:p>
            <a:r>
              <a:rPr lang="en-US" dirty="0" smtClean="0"/>
              <a:t>We are not fleeing if we allow our minds to be poisoned. </a:t>
            </a:r>
          </a:p>
          <a:p>
            <a:r>
              <a:rPr lang="en-US" dirty="0" smtClean="0"/>
              <a:t>Let’s…</a:t>
            </a:r>
          </a:p>
          <a:p>
            <a:pPr lvl="1"/>
            <a:r>
              <a:rPr lang="en-US" dirty="0" smtClean="0"/>
              <a:t>Better understand the importance of guarding the mind.</a:t>
            </a:r>
          </a:p>
          <a:p>
            <a:pPr lvl="1"/>
            <a:r>
              <a:rPr lang="en-US" dirty="0" smtClean="0"/>
              <a:t>Consider some things that can poison the mind.</a:t>
            </a:r>
          </a:p>
          <a:p>
            <a:pPr lvl="1"/>
            <a:r>
              <a:rPr lang="en-US" dirty="0" smtClean="0"/>
              <a:t>Understand the sinfulness of these things.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829756" cy="69335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9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382000" cy="3962399"/>
          </a:xfrm>
        </p:spPr>
        <p:txBody>
          <a:bodyPr>
            <a:normAutofit/>
          </a:bodyPr>
          <a:lstStyle/>
          <a:p>
            <a:r>
              <a:rPr lang="en-US" dirty="0" smtClean="0"/>
              <a:t>Not the hands, but the heart. Matt. 15:18, 19</a:t>
            </a:r>
          </a:p>
          <a:p>
            <a:r>
              <a:rPr lang="en-US" dirty="0" smtClean="0"/>
              <a:t>With all </a:t>
            </a:r>
            <a:r>
              <a:rPr lang="en-US" dirty="0" err="1" smtClean="0"/>
              <a:t>diigence</a:t>
            </a:r>
            <a:r>
              <a:rPr lang="en-US" dirty="0" smtClean="0"/>
              <a:t>/vigilance. Prov. 4:23</a:t>
            </a:r>
          </a:p>
          <a:p>
            <a:r>
              <a:rPr lang="en-US" dirty="0" smtClean="0"/>
              <a:t>The body won’t become a holy sacrifice unless the mind is renewed. Rom. 12:1, 2</a:t>
            </a:r>
          </a:p>
          <a:p>
            <a:r>
              <a:rPr lang="en-US" dirty="0" smtClean="0"/>
              <a:t>Every thought. 2 Cor. 10:3-5</a:t>
            </a:r>
          </a:p>
          <a:p>
            <a:r>
              <a:rPr lang="en-US" dirty="0" smtClean="0"/>
              <a:t>Know what is right and be committed to it.</a:t>
            </a:r>
          </a:p>
          <a:p>
            <a:r>
              <a:rPr lang="en-US" dirty="0" smtClean="0"/>
              <a:t>Keep the filth out. Gal. 5:19; Eph. 5:3-5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7829756" cy="6933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6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458200" cy="3581400"/>
          </a:xfrm>
        </p:spPr>
        <p:txBody>
          <a:bodyPr/>
          <a:lstStyle/>
          <a:p>
            <a:r>
              <a:rPr lang="en-US" dirty="0" smtClean="0"/>
              <a:t>Pictures, images, etc. of nudity (or semi-nudity) and depictions of sexual acts designed to create or heighten sexual excitement.</a:t>
            </a:r>
          </a:p>
          <a:p>
            <a:r>
              <a:rPr lang="en-US" dirty="0" smtClean="0"/>
              <a:t>Explicit romance novels may not be classified as porn, but have same purpose/effect.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Pornography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99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520"/>
            <a:ext cx="8382000" cy="3578429"/>
          </a:xfrm>
        </p:spPr>
        <p:txBody>
          <a:bodyPr>
            <a:normAutofit/>
          </a:bodyPr>
          <a:lstStyle/>
          <a:p>
            <a:r>
              <a:rPr lang="en-US" dirty="0" smtClean="0"/>
              <a:t>Internet porn is a $3-billion-a-year industry.</a:t>
            </a:r>
          </a:p>
          <a:p>
            <a:r>
              <a:rPr lang="en-US" dirty="0" smtClean="0"/>
              <a:t>60% of websites visited were sexual in nature. (2000)</a:t>
            </a:r>
          </a:p>
          <a:p>
            <a:r>
              <a:rPr lang="en-US" dirty="0" smtClean="0"/>
              <a:t>3 of 4 adults see it as not “morally acceptable” and not “harmless.”</a:t>
            </a:r>
          </a:p>
          <a:p>
            <a:r>
              <a:rPr lang="en-US" dirty="0" smtClean="0"/>
              <a:t>Areas with regular religious attendance were no different.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Pornography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92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520"/>
            <a:ext cx="8382000" cy="3578429"/>
          </a:xfrm>
        </p:spPr>
        <p:txBody>
          <a:bodyPr>
            <a:normAutofit/>
          </a:bodyPr>
          <a:lstStyle/>
          <a:p>
            <a:r>
              <a:rPr lang="en-US" dirty="0" smtClean="0"/>
              <a:t>Areas with regular religious attendance were no different.</a:t>
            </a:r>
          </a:p>
          <a:p>
            <a:r>
              <a:rPr lang="en-US" dirty="0" smtClean="0"/>
              <a:t>55% of teens had visited an explicit website. (</a:t>
            </a:r>
            <a:r>
              <a:rPr lang="en-US" i="1" dirty="0" smtClean="0"/>
              <a:t>Journal of Adolescent Health</a:t>
            </a:r>
            <a:r>
              <a:rPr lang="en-US" dirty="0" smtClean="0"/>
              <a:t>, 2009)</a:t>
            </a:r>
          </a:p>
          <a:p>
            <a:r>
              <a:rPr lang="en-US" dirty="0" smtClean="0"/>
              <a:t>11 million teens view porn regularly. (</a:t>
            </a:r>
            <a:r>
              <a:rPr lang="en-US" i="1" dirty="0" smtClean="0"/>
              <a:t>Washington Post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Pornography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392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382000" cy="3886199"/>
          </a:xfrm>
        </p:spPr>
        <p:txBody>
          <a:bodyPr>
            <a:normAutofit/>
          </a:bodyPr>
          <a:lstStyle/>
          <a:p>
            <a:r>
              <a:rPr lang="en-US" i="1" dirty="0" smtClean="0"/>
              <a:t>Journal of Adolescent Health</a:t>
            </a:r>
          </a:p>
          <a:p>
            <a:pPr lvl="1"/>
            <a:r>
              <a:rPr lang="en-US" dirty="0"/>
              <a:t>Diminished trust between intimate couples</a:t>
            </a:r>
            <a:endParaRPr lang="en-US" sz="3000" dirty="0"/>
          </a:p>
          <a:p>
            <a:pPr lvl="1"/>
            <a:r>
              <a:rPr lang="en-US" dirty="0" smtClean="0"/>
              <a:t>Belief </a:t>
            </a:r>
            <a:r>
              <a:rPr lang="en-US" dirty="0"/>
              <a:t>that promiscuity is the natural state </a:t>
            </a:r>
            <a:endParaRPr lang="en-US" sz="3000" dirty="0"/>
          </a:p>
          <a:p>
            <a:pPr lvl="1"/>
            <a:r>
              <a:rPr lang="en-US" dirty="0" smtClean="0"/>
              <a:t>Belief </a:t>
            </a:r>
            <a:r>
              <a:rPr lang="en-US" dirty="0"/>
              <a:t>that abstinence and sexual inactivity are unhealthy </a:t>
            </a:r>
            <a:endParaRPr lang="en-US" sz="3000" dirty="0"/>
          </a:p>
          <a:p>
            <a:pPr lvl="1"/>
            <a:r>
              <a:rPr lang="en-US" dirty="0" smtClean="0"/>
              <a:t>Cynicism </a:t>
            </a:r>
            <a:r>
              <a:rPr lang="en-US" dirty="0"/>
              <a:t>about love or the need for affection between sexual partners </a:t>
            </a:r>
            <a:endParaRPr lang="en-US" sz="3000" dirty="0"/>
          </a:p>
          <a:p>
            <a:pPr lvl="1"/>
            <a:r>
              <a:rPr lang="en-US" dirty="0" smtClean="0"/>
              <a:t>Belief </a:t>
            </a:r>
            <a:r>
              <a:rPr lang="en-US" dirty="0"/>
              <a:t>that marriage is sexually confining 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Pornography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6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520"/>
            <a:ext cx="8305800" cy="3654629"/>
          </a:xfrm>
        </p:spPr>
        <p:txBody>
          <a:bodyPr>
            <a:normAutofit/>
          </a:bodyPr>
          <a:lstStyle/>
          <a:p>
            <a:r>
              <a:rPr lang="en-US" dirty="0" smtClean="0"/>
              <a:t>Sociologist Jill Manning</a:t>
            </a:r>
          </a:p>
          <a:p>
            <a:pPr lvl="1"/>
            <a:r>
              <a:rPr lang="en-US" dirty="0"/>
              <a:t>Decreased marital intimacy and sexual satisfaction </a:t>
            </a:r>
            <a:endParaRPr lang="en-US" sz="3000" dirty="0"/>
          </a:p>
          <a:p>
            <a:pPr lvl="1"/>
            <a:r>
              <a:rPr lang="en-US" dirty="0" smtClean="0"/>
              <a:t>Infidelity </a:t>
            </a:r>
            <a:endParaRPr lang="en-US" sz="3000" dirty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appetite for more graphic types of pornography and sexual activity associated with abusive, illegal or unsafe practices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Pornography</a:t>
            </a:r>
          </a:p>
        </p:txBody>
      </p:sp>
    </p:spTree>
    <p:extLst>
      <p:ext uri="{BB962C8B-B14F-4D97-AF65-F5344CB8AC3E}">
        <p14:creationId xmlns:p14="http://schemas.microsoft.com/office/powerpoint/2010/main" xmlns="" val="261848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814</Words>
  <Application>Microsoft Office PowerPoint</Application>
  <PresentationFormat>On-screen Show (16:9)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Fleeing Sexual Immorality</vt:lpstr>
      <vt:lpstr>Slide 2</vt:lpstr>
      <vt:lpstr>Slide 3</vt:lpstr>
      <vt:lpstr>The Mind</vt:lpstr>
      <vt:lpstr>Pornography</vt:lpstr>
      <vt:lpstr>Prevalence of Pornography</vt:lpstr>
      <vt:lpstr>Prevalence of Pornography</vt:lpstr>
      <vt:lpstr>Effects of Pornography</vt:lpstr>
      <vt:lpstr>Effects of Pornography</vt:lpstr>
      <vt:lpstr>Effects of Pornography: 2004 Survey</vt:lpstr>
      <vt:lpstr>Effects of Porn: From CovenantEyes®</vt:lpstr>
      <vt:lpstr>Effects of Pornography: A Biblical Perspective</vt:lpstr>
      <vt:lpstr>Pornography Is Sinful</vt:lpstr>
      <vt:lpstr>Pornography</vt:lpstr>
      <vt:lpstr>Television, Movies, Books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pepperrd</cp:lastModifiedBy>
  <cp:revision>12</cp:revision>
  <dcterms:created xsi:type="dcterms:W3CDTF">2013-02-01T21:28:11Z</dcterms:created>
  <dcterms:modified xsi:type="dcterms:W3CDTF">2013-02-03T14:47:36Z</dcterms:modified>
</cp:coreProperties>
</file>