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98"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D77A550-FE5A-4B9F-AF06-79F7D0D3C1B8}" type="datetimeFigureOut">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41045966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7A550-FE5A-4B9F-AF06-79F7D0D3C1B8}" type="datetimeFigureOut">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3169172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7A550-FE5A-4B9F-AF06-79F7D0D3C1B8}" type="datetimeFigureOut">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108153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7A550-FE5A-4B9F-AF06-79F7D0D3C1B8}" type="datetimeFigureOut">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909149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7A550-FE5A-4B9F-AF06-79F7D0D3C1B8}" type="datetimeFigureOut">
              <a:rPr lang="en-US" smtClean="0"/>
              <a:pPr/>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1803432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77A550-FE5A-4B9F-AF06-79F7D0D3C1B8}" type="datetimeFigureOut">
              <a:rPr lang="en-US" smtClean="0"/>
              <a:pPr/>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161778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77A550-FE5A-4B9F-AF06-79F7D0D3C1B8}" type="datetimeFigureOut">
              <a:rPr lang="en-US" smtClean="0"/>
              <a:pPr/>
              <a:t>3/17/2013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195447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77A550-FE5A-4B9F-AF06-79F7D0D3C1B8}" type="datetimeFigureOut">
              <a:rPr lang="en-US" smtClean="0"/>
              <a:pPr/>
              <a:t>3/17/2013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372193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7A550-FE5A-4B9F-AF06-79F7D0D3C1B8}" type="datetimeFigureOut">
              <a:rPr lang="en-US" smtClean="0"/>
              <a:pPr/>
              <a:t>3/17/2013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41727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7A550-FE5A-4B9F-AF06-79F7D0D3C1B8}" type="datetimeFigureOut">
              <a:rPr lang="en-US" smtClean="0"/>
              <a:pPr/>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271494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7A550-FE5A-4B9F-AF06-79F7D0D3C1B8}" type="datetimeFigureOut">
              <a:rPr lang="en-US" smtClean="0"/>
              <a:pPr/>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69618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38150"/>
            <a:ext cx="8229600" cy="41564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77A550-FE5A-4B9F-AF06-79F7D0D3C1B8}" type="datetimeFigureOut">
              <a:rPr lang="en-US" smtClean="0"/>
              <a:pPr/>
              <a:t>3/17/2013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3712C7F-E82B-45E9-A46F-9698CA49DBAC}" type="slidenum">
              <a:rPr lang="en-US" smtClean="0"/>
              <a:pPr/>
              <a:t>‹#›</a:t>
            </a:fld>
            <a:endParaRPr lang="en-US"/>
          </a:p>
        </p:txBody>
      </p:sp>
    </p:spTree>
    <p:extLst>
      <p:ext uri="{BB962C8B-B14F-4D97-AF65-F5344CB8AC3E}">
        <p14:creationId xmlns="" xmlns:p14="http://schemas.microsoft.com/office/powerpoint/2010/main" val="3625870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 presetClass="entr" presetSubtype="1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ox(in)">
                      <p:cBhvr>
                        <p:cTn dur="1000"/>
                        <p:tgtEl>
                          <p:spTgt spid="3"/>
                        </p:tgtEl>
                      </p:cBhvr>
                    </p:animEffect>
                  </p:childTnLst>
                </p:cTn>
              </p:par>
            </p:tnLst>
          </p:tmpl>
          <p:tmpl lvl="2">
            <p:tnLst>
              <p:par>
                <p:cTn presetID="4" presetClass="entr" presetSubtype="1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ox(in)">
                      <p:cBhvr>
                        <p:cTn dur="1000"/>
                        <p:tgtEl>
                          <p:spTgt spid="3"/>
                        </p:tgtEl>
                      </p:cBhvr>
                    </p:animEffect>
                  </p:childTnLst>
                </p:cTn>
              </p:par>
            </p:tnLst>
          </p:tmpl>
          <p:tmpl lvl="3">
            <p:tnLst>
              <p:par>
                <p:cTn presetID="4" presetClass="entr" presetSubtype="1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ox(in)">
                      <p:cBhvr>
                        <p:cTn dur="1000"/>
                        <p:tgtEl>
                          <p:spTgt spid="3"/>
                        </p:tgtEl>
                      </p:cBhvr>
                    </p:animEffect>
                  </p:childTnLst>
                </p:cTn>
              </p:par>
            </p:tnLst>
          </p:tmpl>
          <p:tmpl lvl="4">
            <p:tnLst>
              <p:par>
                <p:cTn presetID="4" presetClass="entr" presetSubtype="1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ox(in)">
                      <p:cBhvr>
                        <p:cTn dur="10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 Faith We Endure</a:t>
            </a:r>
            <a:endParaRPr lang="en-US" dirty="0"/>
          </a:p>
        </p:txBody>
      </p:sp>
      <p:sp>
        <p:nvSpPr>
          <p:cNvPr id="3" name="Subtitle 2"/>
          <p:cNvSpPr>
            <a:spLocks noGrp="1"/>
          </p:cNvSpPr>
          <p:nvPr>
            <p:ph type="subTitle" idx="1"/>
          </p:nvPr>
        </p:nvSpPr>
        <p:spPr/>
        <p:txBody>
          <a:bodyPr/>
          <a:lstStyle/>
          <a:p>
            <a:r>
              <a:rPr lang="en-US" dirty="0" smtClean="0"/>
              <a:t>Hebrews 11</a:t>
            </a:r>
            <a:endParaRPr lang="en-US" dirty="0"/>
          </a:p>
        </p:txBody>
      </p:sp>
    </p:spTree>
    <p:extLst>
      <p:ext uri="{BB962C8B-B14F-4D97-AF65-F5344CB8AC3E}">
        <p14:creationId xmlns="" xmlns:p14="http://schemas.microsoft.com/office/powerpoint/2010/main" val="244650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a:t>20 </a:t>
            </a:r>
            <a:r>
              <a:rPr lang="en-US" dirty="0"/>
              <a:t>By faith Isaac blessed Jacob and Esau concerning things to come</a:t>
            </a:r>
            <a:r>
              <a:rPr lang="en-US" dirty="0" smtClean="0"/>
              <a:t>.</a:t>
            </a:r>
            <a:endParaRPr lang="en-US" dirty="0"/>
          </a:p>
        </p:txBody>
      </p:sp>
      <p:cxnSp>
        <p:nvCxnSpPr>
          <p:cNvPr id="4" name="Straight Connector 3"/>
          <p:cNvCxnSpPr/>
          <p:nvPr/>
        </p:nvCxnSpPr>
        <p:spPr>
          <a:xfrm>
            <a:off x="914400" y="1428750"/>
            <a:ext cx="4419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4937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a:t>21 </a:t>
            </a:r>
            <a:r>
              <a:rPr lang="en-US" dirty="0"/>
              <a:t>By faith Jacob, when he was dying, blessed each of the sons of Joseph, and worshiped, </a:t>
            </a:r>
            <a:r>
              <a:rPr lang="en-US" i="1" dirty="0"/>
              <a:t>leaning</a:t>
            </a:r>
            <a:r>
              <a:rPr lang="en-US" dirty="0"/>
              <a:t> on the top of his staff</a:t>
            </a:r>
            <a:r>
              <a:rPr lang="en-US" dirty="0" smtClean="0"/>
              <a:t>.</a:t>
            </a:r>
            <a:endParaRPr lang="en-US" dirty="0"/>
          </a:p>
        </p:txBody>
      </p:sp>
      <p:cxnSp>
        <p:nvCxnSpPr>
          <p:cNvPr id="4" name="Straight Connector 3"/>
          <p:cNvCxnSpPr/>
          <p:nvPr/>
        </p:nvCxnSpPr>
        <p:spPr>
          <a:xfrm>
            <a:off x="6172200" y="1428750"/>
            <a:ext cx="1676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010400" y="971550"/>
            <a:ext cx="1219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14400" y="1428750"/>
            <a:ext cx="4419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87543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par>
                                <p:cTn id="16" presetID="22" presetClass="entr" presetSubtype="8"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a:t>22 </a:t>
            </a:r>
            <a:r>
              <a:rPr lang="en-US" dirty="0"/>
              <a:t>By faith Joseph, when he was dying, made mention of the departure of the children of Israel, and gave instructions concerning his bones</a:t>
            </a:r>
            <a:r>
              <a:rPr lang="en-US" dirty="0" smtClean="0"/>
              <a:t>.</a:t>
            </a:r>
            <a:endParaRPr lang="en-US" dirty="0"/>
          </a:p>
        </p:txBody>
      </p:sp>
      <p:cxnSp>
        <p:nvCxnSpPr>
          <p:cNvPr id="4" name="Straight Connector 3"/>
          <p:cNvCxnSpPr/>
          <p:nvPr/>
        </p:nvCxnSpPr>
        <p:spPr>
          <a:xfrm>
            <a:off x="914400" y="1428750"/>
            <a:ext cx="4191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162800" y="971550"/>
            <a:ext cx="1066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29839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047750"/>
            <a:ext cx="8229600" cy="3886200"/>
          </a:xfrm>
        </p:spPr>
        <p:txBody>
          <a:bodyPr>
            <a:normAutofit lnSpcReduction="10000"/>
          </a:bodyPr>
          <a:lstStyle/>
          <a:p>
            <a:r>
              <a:rPr lang="en-US" dirty="0" smtClean="0"/>
              <a:t>What an inspirational, motivational chapter.</a:t>
            </a:r>
          </a:p>
          <a:p>
            <a:r>
              <a:rPr lang="en-US" dirty="0" smtClean="0"/>
              <a:t>Let’s be committed to diligently seeking God with endurance.</a:t>
            </a:r>
          </a:p>
          <a:p>
            <a:r>
              <a:rPr lang="en-US" dirty="0" smtClean="0"/>
              <a:t>Look to the unseen with eyes of faith.</a:t>
            </a:r>
          </a:p>
          <a:p>
            <a:r>
              <a:rPr lang="en-US" dirty="0" smtClean="0"/>
              <a:t>See that heavenly city.</a:t>
            </a:r>
          </a:p>
          <a:p>
            <a:r>
              <a:rPr lang="en-US" dirty="0" smtClean="0"/>
              <a:t>Finish the race.</a:t>
            </a:r>
          </a:p>
          <a:p>
            <a:r>
              <a:rPr lang="en-US" dirty="0" smtClean="0"/>
              <a:t>Have you even begun the race?</a:t>
            </a:r>
            <a:endParaRPr lang="en-US" dirty="0"/>
          </a:p>
        </p:txBody>
      </p:sp>
    </p:spTree>
    <p:extLst>
      <p:ext uri="{BB962C8B-B14F-4D97-AF65-F5344CB8AC3E}">
        <p14:creationId xmlns="" xmlns:p14="http://schemas.microsoft.com/office/powerpoint/2010/main" val="10274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ln w="38100">
            <a:noFill/>
          </a:ln>
        </p:spPr>
        <p:txBody>
          <a:bodyPr/>
          <a:lstStyle/>
          <a:p>
            <a:r>
              <a:rPr lang="en-US" baseline="30000" dirty="0"/>
              <a:t>1</a:t>
            </a:r>
            <a:r>
              <a:rPr lang="en-US" dirty="0"/>
              <a:t>Now faith is the substance [assurance] of things hoped for, the evidence [conviction] of things not seen. </a:t>
            </a:r>
            <a:r>
              <a:rPr lang="en-US" baseline="30000" dirty="0"/>
              <a:t>2 </a:t>
            </a:r>
            <a:r>
              <a:rPr lang="en-US" dirty="0"/>
              <a:t>For by it the elders obtained a </a:t>
            </a:r>
            <a:r>
              <a:rPr lang="en-US" i="1" dirty="0"/>
              <a:t>good</a:t>
            </a:r>
            <a:r>
              <a:rPr lang="en-US" dirty="0"/>
              <a:t> testimony.</a:t>
            </a:r>
            <a:r>
              <a:rPr lang="en-US" baseline="30000" dirty="0"/>
              <a:t>3 </a:t>
            </a:r>
            <a:r>
              <a:rPr lang="en-US" dirty="0"/>
              <a:t>By faith we understand that the worlds were framed by the word of God, so that the things which are seen were not made of things which are visible</a:t>
            </a:r>
            <a:r>
              <a:rPr lang="en-US" dirty="0" smtClean="0"/>
              <a:t>.</a:t>
            </a:r>
            <a:endParaRPr lang="en-US" dirty="0"/>
          </a:p>
        </p:txBody>
      </p:sp>
      <p:cxnSp>
        <p:nvCxnSpPr>
          <p:cNvPr id="5" name="Straight Connector 4"/>
          <p:cNvCxnSpPr/>
          <p:nvPr/>
        </p:nvCxnSpPr>
        <p:spPr>
          <a:xfrm>
            <a:off x="3810000" y="1428750"/>
            <a:ext cx="4572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38200" y="1885950"/>
            <a:ext cx="2590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10000" y="1899557"/>
            <a:ext cx="4800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49086" y="2419350"/>
            <a:ext cx="3037114"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1784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5"/>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7"/>
                                        </p:tgtEl>
                                        <p:attrNameLst>
                                          <p:attrName>style.visibility</p:attrName>
                                        </p:attrNameLst>
                                      </p:cBhvr>
                                      <p:to>
                                        <p:strVal val="hidden"/>
                                      </p:to>
                                    </p:set>
                                  </p:childTnLst>
                                </p:cTn>
                              </p:par>
                              <p:par>
                                <p:cTn id="22" presetID="22" presetClass="entr" presetSubtype="8"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par>
                                <p:cTn id="25" presetID="22" presetClass="entr" presetSubtype="8"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a:t>4 </a:t>
            </a:r>
            <a:r>
              <a:rPr lang="en-US" dirty="0"/>
              <a:t>By faith Abel offered to God a more excellent [acceptable] sacrifice than Cain, through which he obtained witness that he was righteous, God testifying of his gifts; and through it he being dead still speaks</a:t>
            </a:r>
            <a:r>
              <a:rPr lang="en-US" dirty="0" smtClean="0"/>
              <a:t>.</a:t>
            </a:r>
            <a:endParaRPr lang="en-US" dirty="0"/>
          </a:p>
        </p:txBody>
      </p:sp>
      <p:cxnSp>
        <p:nvCxnSpPr>
          <p:cNvPr id="5" name="Straight Connector 4"/>
          <p:cNvCxnSpPr/>
          <p:nvPr/>
        </p:nvCxnSpPr>
        <p:spPr>
          <a:xfrm>
            <a:off x="1066800" y="971550"/>
            <a:ext cx="7467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14400" y="1428750"/>
            <a:ext cx="3505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76993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a:t>5 </a:t>
            </a:r>
            <a:r>
              <a:rPr lang="en-US" dirty="0"/>
              <a:t>By faith Enoch was taken away so that he did not see death, “and was not found, because God had taken him”; for before he was taken he had this testimony, that he pleased God. </a:t>
            </a:r>
            <a:r>
              <a:rPr lang="en-US" baseline="30000" dirty="0"/>
              <a:t>6 </a:t>
            </a:r>
            <a:r>
              <a:rPr lang="en-US" dirty="0"/>
              <a:t>But without faith </a:t>
            </a:r>
            <a:r>
              <a:rPr lang="en-US" i="1" dirty="0"/>
              <a:t>it is</a:t>
            </a:r>
            <a:r>
              <a:rPr lang="en-US" dirty="0"/>
              <a:t> impossible to please </a:t>
            </a:r>
            <a:r>
              <a:rPr lang="en-US" i="1" dirty="0"/>
              <a:t>Him,</a:t>
            </a:r>
            <a:r>
              <a:rPr lang="en-US" dirty="0"/>
              <a:t> for he who comes to God must believe that He is, and </a:t>
            </a:r>
            <a:r>
              <a:rPr lang="en-US" i="1" dirty="0"/>
              <a:t>that</a:t>
            </a:r>
            <a:r>
              <a:rPr lang="en-US" dirty="0"/>
              <a:t> He is a </a:t>
            </a:r>
            <a:r>
              <a:rPr lang="en-US" dirty="0" err="1"/>
              <a:t>rewarder</a:t>
            </a:r>
            <a:r>
              <a:rPr lang="en-US" dirty="0"/>
              <a:t> of those who diligently seek Him</a:t>
            </a:r>
            <a:r>
              <a:rPr lang="en-US" dirty="0" smtClean="0"/>
              <a:t>.</a:t>
            </a:r>
            <a:endParaRPr lang="en-US" dirty="0"/>
          </a:p>
        </p:txBody>
      </p:sp>
      <p:cxnSp>
        <p:nvCxnSpPr>
          <p:cNvPr id="4" name="Straight Connector 3"/>
          <p:cNvCxnSpPr/>
          <p:nvPr/>
        </p:nvCxnSpPr>
        <p:spPr>
          <a:xfrm>
            <a:off x="914400" y="1431471"/>
            <a:ext cx="2286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391400" y="971550"/>
            <a:ext cx="1066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41714" y="2876550"/>
            <a:ext cx="6259286"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8200" y="3333750"/>
            <a:ext cx="838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29200" y="3867150"/>
            <a:ext cx="3200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14400" y="4324350"/>
            <a:ext cx="395695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11477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6"/>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4"/>
                                        </p:tgtEl>
                                        <p:attrNameLst>
                                          <p:attrName>style.visibility</p:attrName>
                                        </p:attrNameLst>
                                      </p:cBhvr>
                                      <p:to>
                                        <p:strVal val="hidden"/>
                                      </p:to>
                                    </p:set>
                                  </p:childTnLst>
                                </p:cTn>
                              </p:par>
                              <p:par>
                                <p:cTn id="22" presetID="22" presetClass="entr" presetSubtype="8"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par>
                                <p:cTn id="25" presetID="22" presetClass="entr" presetSubtype="8"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par>
                                <p:cTn id="28" presetID="22" presetClass="entr" presetSubtype="8"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par>
                                <p:cTn id="31" presetID="22" presetClass="entr" presetSubtype="8"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a:t>7 </a:t>
            </a:r>
            <a:r>
              <a:rPr lang="en-US" dirty="0"/>
              <a:t>By faith Noah, being divinely warned of things not yet seen, moved with godly fear, prepared an ark for the saving of his household, by which he condemned the world and became heir of the righteousness which is according to faith</a:t>
            </a:r>
            <a:r>
              <a:rPr lang="en-US" dirty="0" smtClean="0"/>
              <a:t>.</a:t>
            </a:r>
            <a:endParaRPr lang="en-US" dirty="0"/>
          </a:p>
        </p:txBody>
      </p:sp>
      <p:cxnSp>
        <p:nvCxnSpPr>
          <p:cNvPr id="4" name="Straight Connector 3"/>
          <p:cNvCxnSpPr/>
          <p:nvPr/>
        </p:nvCxnSpPr>
        <p:spPr>
          <a:xfrm>
            <a:off x="838200" y="1962150"/>
            <a:ext cx="5105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8200" y="1504950"/>
            <a:ext cx="7162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867400" y="971550"/>
            <a:ext cx="1763486"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38200" y="1962150"/>
            <a:ext cx="1600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38200" y="2419350"/>
            <a:ext cx="1828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324600" y="1953986"/>
            <a:ext cx="609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49946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4"/>
                                        </p:tgtEl>
                                        <p:attrNameLst>
                                          <p:attrName>style.visibility</p:attrName>
                                        </p:attrNameLst>
                                      </p:cBhvr>
                                      <p:to>
                                        <p:strVal val="hidden"/>
                                      </p:to>
                                    </p:set>
                                  </p:childTnLst>
                                </p:cTn>
                              </p:par>
                              <p:par>
                                <p:cTn id="17" presetID="22" presetClass="entr" presetSubtype="8"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par>
                                <p:cTn id="20" presetID="22" presetClass="entr" presetSubtype="8"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8"/>
                                        </p:tgtEl>
                                        <p:attrNameLst>
                                          <p:attrName>style.visibility</p:attrName>
                                        </p:attrNameLst>
                                      </p:cBhvr>
                                      <p:to>
                                        <p:strVal val="hidden"/>
                                      </p:to>
                                    </p:set>
                                  </p:childTnLst>
                                </p:cTn>
                              </p:par>
                              <p:par>
                                <p:cTn id="29" presetID="22" presetClass="entr" presetSubtype="8"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12"/>
                                        </p:tgtEl>
                                        <p:attrNameLst>
                                          <p:attrName>style.visibility</p:attrName>
                                        </p:attrNameLst>
                                      </p:cBhvr>
                                      <p:to>
                                        <p:strVal val="hidden"/>
                                      </p:to>
                                    </p:set>
                                  </p:childTnLst>
                                </p:cTn>
                              </p:par>
                              <p:par>
                                <p:cTn id="36" presetID="22" presetClass="entr" presetSubtype="8"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500"/>
                                        <p:tgtEl>
                                          <p:spTgt spid="16"/>
                                        </p:tgtEl>
                                      </p:cBhvr>
                                    </p:animEffect>
                                  </p:childTnLst>
                                </p:cTn>
                              </p:par>
                              <p:par>
                                <p:cTn id="39" presetID="22" presetClass="entr" presetSubtype="8"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aseline="30000" dirty="0"/>
              <a:t>8 </a:t>
            </a:r>
            <a:r>
              <a:rPr lang="en-US" dirty="0"/>
              <a:t>By faith Abraham obeyed when he was called to go out to the place which he would receive as an inheritance. And he went out, not knowing where he was going. </a:t>
            </a:r>
            <a:r>
              <a:rPr lang="en-US" baseline="30000" dirty="0"/>
              <a:t>9 </a:t>
            </a:r>
            <a:r>
              <a:rPr lang="en-US" dirty="0"/>
              <a:t>By faith he dwelt in the land of promise as </a:t>
            </a:r>
            <a:r>
              <a:rPr lang="en-US" i="1" dirty="0"/>
              <a:t>in</a:t>
            </a:r>
            <a:r>
              <a:rPr lang="en-US" dirty="0"/>
              <a:t> a foreign country, dwelling in tents with Isaac and Jacob, the heirs with him of the same promise; </a:t>
            </a:r>
            <a:r>
              <a:rPr lang="en-US" baseline="30000" dirty="0"/>
              <a:t>10 </a:t>
            </a:r>
            <a:r>
              <a:rPr lang="en-US" dirty="0"/>
              <a:t>for he waited for the city which has foundations, whose builder and maker </a:t>
            </a:r>
            <a:r>
              <a:rPr lang="en-US" i="1" dirty="0"/>
              <a:t>is</a:t>
            </a:r>
            <a:r>
              <a:rPr lang="en-US" dirty="0"/>
              <a:t> God</a:t>
            </a:r>
            <a:r>
              <a:rPr lang="en-US" dirty="0" smtClean="0"/>
              <a:t>.</a:t>
            </a:r>
            <a:endParaRPr lang="en-US" dirty="0"/>
          </a:p>
        </p:txBody>
      </p:sp>
      <p:cxnSp>
        <p:nvCxnSpPr>
          <p:cNvPr id="4" name="Straight Connector 3"/>
          <p:cNvCxnSpPr/>
          <p:nvPr/>
        </p:nvCxnSpPr>
        <p:spPr>
          <a:xfrm>
            <a:off x="3276600" y="3943350"/>
            <a:ext cx="5334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38200" y="4400550"/>
            <a:ext cx="7586133"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8200" y="2647950"/>
            <a:ext cx="7162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43600" y="2190750"/>
            <a:ext cx="2057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38200" y="3105150"/>
            <a:ext cx="1371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66328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4"/>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7"/>
                                        </p:tgtEl>
                                        <p:attrNameLst>
                                          <p:attrName>style.visibility</p:attrName>
                                        </p:attrNameLst>
                                      </p:cBhvr>
                                      <p:to>
                                        <p:strVal val="hidden"/>
                                      </p:to>
                                    </p:set>
                                  </p:childTnLst>
                                </p:cTn>
                              </p:par>
                              <p:par>
                                <p:cTn id="22" presetID="22" presetClass="entr" presetSubtype="8"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par>
                                <p:cTn id="25" presetID="22" presetClass="entr" presetSubtype="8"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par>
                                <p:cTn id="28" presetID="22" presetClass="entr" presetSubtype="8"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a:t>11 </a:t>
            </a:r>
            <a:r>
              <a:rPr lang="en-US" dirty="0"/>
              <a:t>By faith Sarah herself also received strength to conceive seed, and she bore a child when she was past the age, because she judged Him faithful who had promised. </a:t>
            </a:r>
            <a:r>
              <a:rPr lang="en-US" baseline="30000" dirty="0"/>
              <a:t>12 </a:t>
            </a:r>
            <a:r>
              <a:rPr lang="en-US" dirty="0"/>
              <a:t>Therefore from one man, and him as good as dead, were born </a:t>
            </a:r>
            <a:r>
              <a:rPr lang="en-US" i="1" dirty="0"/>
              <a:t>as many</a:t>
            </a:r>
            <a:r>
              <a:rPr lang="en-US" dirty="0"/>
              <a:t> as the stars of the sky in multitude—innumerable as the sand which is by the seashore</a:t>
            </a:r>
            <a:r>
              <a:rPr lang="en-US" dirty="0" smtClean="0"/>
              <a:t>.</a:t>
            </a:r>
            <a:endParaRPr lang="en-US" dirty="0"/>
          </a:p>
        </p:txBody>
      </p:sp>
      <p:cxnSp>
        <p:nvCxnSpPr>
          <p:cNvPr id="4" name="Straight Connector 3"/>
          <p:cNvCxnSpPr/>
          <p:nvPr/>
        </p:nvCxnSpPr>
        <p:spPr>
          <a:xfrm>
            <a:off x="1219200" y="971550"/>
            <a:ext cx="7162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14400" y="1428750"/>
            <a:ext cx="2743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62400" y="2876550"/>
            <a:ext cx="2743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7164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4"/>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6"/>
                                        </p:tgtEl>
                                        <p:attrNameLst>
                                          <p:attrName>style.visibility</p:attrName>
                                        </p:attrNameLst>
                                      </p:cBhvr>
                                      <p:to>
                                        <p:strVal val="hidden"/>
                                      </p:to>
                                    </p:set>
                                  </p:childTnLst>
                                </p:cTn>
                              </p:par>
                              <p:par>
                                <p:cTn id="22" presetID="22" presetClass="entr" presetSubtype="8"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38150"/>
            <a:ext cx="8534400" cy="4419600"/>
          </a:xfrm>
        </p:spPr>
        <p:txBody>
          <a:bodyPr>
            <a:normAutofit fontScale="85000" lnSpcReduction="10000"/>
          </a:bodyPr>
          <a:lstStyle/>
          <a:p>
            <a:r>
              <a:rPr lang="en-US" baseline="30000" dirty="0"/>
              <a:t>13 </a:t>
            </a:r>
            <a:r>
              <a:rPr lang="en-US" dirty="0"/>
              <a:t>These all died in faith, not having received the promises, but having seen them afar off were assured of them, embraced </a:t>
            </a:r>
            <a:r>
              <a:rPr lang="en-US" i="1" dirty="0"/>
              <a:t>them</a:t>
            </a:r>
            <a:r>
              <a:rPr lang="en-US" dirty="0"/>
              <a:t> and confessed that they were strangers and pilgrims [exiles] on the earth. </a:t>
            </a:r>
            <a:r>
              <a:rPr lang="en-US" baseline="30000" dirty="0"/>
              <a:t>14 </a:t>
            </a:r>
            <a:r>
              <a:rPr lang="en-US" dirty="0"/>
              <a:t>For those who say such things declare plainly that they seek a homeland. </a:t>
            </a:r>
            <a:r>
              <a:rPr lang="en-US" baseline="30000" dirty="0"/>
              <a:t>15 </a:t>
            </a:r>
            <a:r>
              <a:rPr lang="en-US" dirty="0"/>
              <a:t>And truly if they had called to mind that </a:t>
            </a:r>
            <a:r>
              <a:rPr lang="en-US" i="1" dirty="0"/>
              <a:t>country</a:t>
            </a:r>
            <a:r>
              <a:rPr lang="en-US" dirty="0"/>
              <a:t> from which they had come out, they would have had opportunity to return. </a:t>
            </a:r>
            <a:r>
              <a:rPr lang="en-US" baseline="30000" dirty="0"/>
              <a:t>16 </a:t>
            </a:r>
            <a:r>
              <a:rPr lang="en-US" dirty="0"/>
              <a:t>But now they desire a better, that is, a heavenly </a:t>
            </a:r>
            <a:r>
              <a:rPr lang="en-US" i="1" dirty="0"/>
              <a:t>country.</a:t>
            </a:r>
            <a:r>
              <a:rPr lang="en-US" dirty="0"/>
              <a:t> Therefore God is not ashamed to be called their God, for He has prepared a city for them</a:t>
            </a:r>
            <a:r>
              <a:rPr lang="en-US" dirty="0" smtClean="0"/>
              <a:t>.</a:t>
            </a:r>
            <a:endParaRPr lang="en-US" dirty="0"/>
          </a:p>
        </p:txBody>
      </p:sp>
      <p:cxnSp>
        <p:nvCxnSpPr>
          <p:cNvPr id="4" name="Straight Connector 3"/>
          <p:cNvCxnSpPr/>
          <p:nvPr/>
        </p:nvCxnSpPr>
        <p:spPr>
          <a:xfrm>
            <a:off x="2438400" y="2647950"/>
            <a:ext cx="57912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62000" y="3028950"/>
            <a:ext cx="7848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800" y="3409950"/>
            <a:ext cx="7162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 y="3790950"/>
            <a:ext cx="4800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5800" y="4171950"/>
            <a:ext cx="4495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486400" y="3790950"/>
            <a:ext cx="2895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0185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2" presetClass="entr" presetSubtype="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0"/>
                                          </p:stCondLst>
                                        </p:cTn>
                                        <p:tgtEl>
                                          <p:spTgt spid="4"/>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6"/>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8"/>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9"/>
                                        </p:tgtEl>
                                        <p:attrNameLst>
                                          <p:attrName>style.visibility</p:attrName>
                                        </p:attrNameLst>
                                      </p:cBhvr>
                                      <p:to>
                                        <p:strVal val="hidden"/>
                                      </p:to>
                                    </p:set>
                                  </p:childTnLst>
                                </p:cTn>
                              </p:par>
                              <p:par>
                                <p:cTn id="32" presetID="22" presetClass="entr" presetSubtype="8"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500"/>
                                        <p:tgtEl>
                                          <p:spTgt spid="13"/>
                                        </p:tgtEl>
                                      </p:cBhvr>
                                    </p:animEffect>
                                  </p:childTnLst>
                                </p:cTn>
                              </p:par>
                              <p:par>
                                <p:cTn id="35" presetID="22" presetClass="entr" presetSubtype="8"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a:t>17 </a:t>
            </a:r>
            <a:r>
              <a:rPr lang="en-US" dirty="0"/>
              <a:t>By faith Abraham, when he was tested, offered up Isaac, and he who had received the promises offered up his only begotten </a:t>
            </a:r>
            <a:r>
              <a:rPr lang="en-US" i="1" dirty="0"/>
              <a:t>son,</a:t>
            </a:r>
            <a:r>
              <a:rPr lang="en-US" dirty="0"/>
              <a:t> </a:t>
            </a:r>
            <a:r>
              <a:rPr lang="en-US" baseline="30000" dirty="0"/>
              <a:t>18 </a:t>
            </a:r>
            <a:r>
              <a:rPr lang="en-US" dirty="0"/>
              <a:t>of whom it was said, “In Isaac your seed shall be called,” </a:t>
            </a:r>
            <a:r>
              <a:rPr lang="en-US" baseline="30000" dirty="0"/>
              <a:t>19 </a:t>
            </a:r>
            <a:r>
              <a:rPr lang="en-US" dirty="0"/>
              <a:t>concluding that God </a:t>
            </a:r>
            <a:r>
              <a:rPr lang="en-US" i="1" dirty="0"/>
              <a:t>was</a:t>
            </a:r>
            <a:r>
              <a:rPr lang="en-US" dirty="0"/>
              <a:t> able to raise </a:t>
            </a:r>
            <a:r>
              <a:rPr lang="en-US" i="1" dirty="0"/>
              <a:t>him</a:t>
            </a:r>
            <a:r>
              <a:rPr lang="en-US" dirty="0"/>
              <a:t> up, even from the dead, from which he also received him in a figurative </a:t>
            </a:r>
            <a:r>
              <a:rPr lang="en-US" dirty="0" smtClean="0"/>
              <a:t>sense.</a:t>
            </a:r>
            <a:endParaRPr lang="en-US" dirty="0"/>
          </a:p>
        </p:txBody>
      </p:sp>
      <p:cxnSp>
        <p:nvCxnSpPr>
          <p:cNvPr id="4" name="Straight Connector 3"/>
          <p:cNvCxnSpPr/>
          <p:nvPr/>
        </p:nvCxnSpPr>
        <p:spPr>
          <a:xfrm>
            <a:off x="1143000" y="971550"/>
            <a:ext cx="3048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38200" y="1428750"/>
            <a:ext cx="28956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86200" y="2876550"/>
            <a:ext cx="4114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8200" y="3333750"/>
            <a:ext cx="6858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19080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4"/>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5"/>
                                        </p:tgtEl>
                                        <p:attrNameLst>
                                          <p:attrName>style.visibility</p:attrName>
                                        </p:attrNameLst>
                                      </p:cBhvr>
                                      <p:to>
                                        <p:strVal val="hidden"/>
                                      </p:to>
                                    </p:set>
                                  </p:childTnLst>
                                </p:cTn>
                              </p:par>
                              <p:par>
                                <p:cTn id="22" presetID="22" presetClass="entr" presetSubtype="8"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par>
                                <p:cTn id="25" presetID="22" presetClass="entr" presetSubtype="8"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83</Words>
  <Application>Microsoft Office PowerPoint</Application>
  <PresentationFormat>On-screen Show (16:9)</PresentationFormat>
  <Paragraphs>20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By Faith We Endure</vt:lpstr>
      <vt:lpstr>Slide 2</vt:lpstr>
      <vt:lpstr>Slide 3</vt:lpstr>
      <vt:lpstr>Slide 4</vt:lpstr>
      <vt:lpstr>Slide 5</vt:lpstr>
      <vt:lpstr>Slide 6</vt:lpstr>
      <vt:lpstr>Slide 7</vt:lpstr>
      <vt:lpstr>Slide 8</vt:lpstr>
      <vt:lpstr>Slide 9</vt:lpstr>
      <vt:lpstr>Slide 10</vt:lpstr>
      <vt:lpstr>Slide 11</vt:lpstr>
      <vt:lpstr>Slide 12</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Faith We Endure</dc:title>
  <dc:creator>John</dc:creator>
  <cp:lastModifiedBy>pepperrd</cp:lastModifiedBy>
  <cp:revision>15</cp:revision>
  <dcterms:created xsi:type="dcterms:W3CDTF">2013-03-15T19:34:24Z</dcterms:created>
  <dcterms:modified xsi:type="dcterms:W3CDTF">2013-03-17T16:53:35Z</dcterms:modified>
</cp:coreProperties>
</file>