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4"/>
  </p:notesMasterIdLst>
  <p:handoutMasterIdLst>
    <p:handoutMasterId r:id="rId45"/>
  </p:handoutMasterIdLst>
  <p:sldIdLst>
    <p:sldId id="397" r:id="rId2"/>
    <p:sldId id="467" r:id="rId3"/>
    <p:sldId id="594" r:id="rId4"/>
    <p:sldId id="642" r:id="rId5"/>
    <p:sldId id="643" r:id="rId6"/>
    <p:sldId id="646" r:id="rId7"/>
    <p:sldId id="648" r:id="rId8"/>
    <p:sldId id="647" r:id="rId9"/>
    <p:sldId id="654" r:id="rId10"/>
    <p:sldId id="655" r:id="rId11"/>
    <p:sldId id="656" r:id="rId12"/>
    <p:sldId id="657" r:id="rId13"/>
    <p:sldId id="670" r:id="rId14"/>
    <p:sldId id="668" r:id="rId15"/>
    <p:sldId id="676" r:id="rId16"/>
    <p:sldId id="677" r:id="rId17"/>
    <p:sldId id="672" r:id="rId18"/>
    <p:sldId id="679" r:id="rId19"/>
    <p:sldId id="673" r:id="rId20"/>
    <p:sldId id="678" r:id="rId21"/>
    <p:sldId id="681" r:id="rId22"/>
    <p:sldId id="682" r:id="rId23"/>
    <p:sldId id="674" r:id="rId24"/>
    <p:sldId id="675" r:id="rId25"/>
    <p:sldId id="671" r:id="rId26"/>
    <p:sldId id="649" r:id="rId27"/>
    <p:sldId id="650" r:id="rId28"/>
    <p:sldId id="651" r:id="rId29"/>
    <p:sldId id="652" r:id="rId30"/>
    <p:sldId id="653" r:id="rId31"/>
    <p:sldId id="658" r:id="rId32"/>
    <p:sldId id="659" r:id="rId33"/>
    <p:sldId id="660" r:id="rId34"/>
    <p:sldId id="661" r:id="rId35"/>
    <p:sldId id="662" r:id="rId36"/>
    <p:sldId id="663" r:id="rId37"/>
    <p:sldId id="683" r:id="rId38"/>
    <p:sldId id="664" r:id="rId39"/>
    <p:sldId id="665" r:id="rId40"/>
    <p:sldId id="684" r:id="rId41"/>
    <p:sldId id="666" r:id="rId42"/>
    <p:sldId id="667" r:id="rId43"/>
  </p:sldIdLst>
  <p:sldSz cx="9144000" cy="5143500" type="screen16x9"/>
  <p:notesSz cx="7077075" cy="9393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2" autoAdjust="0"/>
    <p:restoredTop sz="94573" autoAdjust="0"/>
  </p:normalViewPr>
  <p:slideViewPr>
    <p:cSldViewPr>
      <p:cViewPr varScale="1">
        <p:scale>
          <a:sx n="156" d="100"/>
          <a:sy n="156" d="100"/>
        </p:scale>
        <p:origin x="-112" y="-1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26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16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BF392CE3-B8F9-4AF7-9B8A-BB9489D3DED2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7623812E-EE51-44F1-9D81-122E570B07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1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11771B7B-A3A8-41BB-B41F-A1B7602CDB4B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704850"/>
            <a:ext cx="6261100" cy="3522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0" tIns="47055" rIns="94110" bIns="4705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61788"/>
            <a:ext cx="5661660" cy="4226957"/>
          </a:xfrm>
          <a:prstGeom prst="rect">
            <a:avLst/>
          </a:prstGeom>
        </p:spPr>
        <p:txBody>
          <a:bodyPr vert="horz" lIns="94110" tIns="47055" rIns="94110" bIns="4705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F8FAD216-4C47-4AEE-83BE-B88F52125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20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1450"/>
            <a:ext cx="7772400" cy="3428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7200" i="1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00450"/>
            <a:ext cx="6858000" cy="6858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8DD1-C50F-445A-9523-CB17A08CA9AE}" type="datetime1">
              <a:rPr lang="en-US" smtClean="0"/>
              <a:pPr/>
              <a:t>3/6/13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B30E-A2D5-4FD8-B22D-1F7BD7B7AF94}" type="datetime1">
              <a:rPr lang="en-US" smtClean="0"/>
              <a:pPr/>
              <a:t>3/6/13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4065-797E-4830-BCAC-79279EB75A98}" type="datetime1">
              <a:rPr lang="en-US" smtClean="0"/>
              <a:pPr/>
              <a:t>3/6/13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8580"/>
            <a:ext cx="8229600" cy="548640"/>
          </a:xfrm>
        </p:spPr>
        <p:txBody>
          <a:bodyPr anchor="ctr"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7220"/>
            <a:ext cx="8229600" cy="43205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74C1-5200-451F-A2AE-9F46519CEF83}" type="datetime1">
              <a:rPr lang="en-US" smtClean="0"/>
              <a:pPr/>
              <a:t>3/6/13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5851"/>
            <a:ext cx="7772400" cy="3240881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451"/>
            <a:ext cx="7772400" cy="8001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4134-5BA6-498E-968E-89D200F18159}" type="datetime1">
              <a:rPr lang="en-US" smtClean="0"/>
              <a:pPr/>
              <a:t>3/6/13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231F-C7D5-44FF-9336-99111351A34B}" type="datetime1">
              <a:rPr lang="en-US" smtClean="0"/>
              <a:pPr/>
              <a:t>3/6/13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97C7-4D7A-4B6E-A113-350B590B6217}" type="datetime1">
              <a:rPr lang="en-US" smtClean="0"/>
              <a:pPr/>
              <a:t>3/6/13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0414-F316-4DBA-8780-BEB6B3250A32}" type="datetime1">
              <a:rPr lang="en-US" smtClean="0"/>
              <a:pPr/>
              <a:t>3/6/13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4E34-B88B-44A2-9523-047459A95BEC}" type="datetime1">
              <a:rPr lang="en-US" smtClean="0"/>
              <a:pPr/>
              <a:t>3/6/13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0"/>
            <a:ext cx="5111750" cy="33604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200150"/>
            <a:ext cx="3008313" cy="336042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D46B-88E0-4841-BBB5-D5F83DD27A39}" type="datetime1">
              <a:rPr lang="en-US" smtClean="0"/>
              <a:pPr/>
              <a:t>3/6/13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363474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286250"/>
            <a:ext cx="8153400" cy="3429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600C-EFF2-4CEC-9673-6F44F6BC0F51}" type="datetime1">
              <a:rPr lang="en-US" smtClean="0"/>
              <a:pPr/>
              <a:t>3/6/13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714750"/>
            <a:ext cx="8153400" cy="5715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538"/>
            <a:ext cx="8229600" cy="5141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8229600" cy="4286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5F9A715-A4F2-4725-8150-8DDA4E0B43E2}" type="datetime1">
              <a:rPr lang="en-US" smtClean="0"/>
              <a:pPr/>
              <a:t>3/6/13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391843" y="4368483"/>
            <a:ext cx="9867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685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685800"/>
            <a:ext cx="142876" cy="4457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i="1" dirty="0" smtClean="0"/>
              <a:t>“Convicting Those Who Contradict”</a:t>
            </a:r>
            <a:endParaRPr lang="en-US" sz="7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pc="0" dirty="0" smtClean="0"/>
              <a:t>Helping Saints Prepare to Answer and Persuade Those in Error</a:t>
            </a:r>
            <a:endParaRPr lang="en-US" spc="0" dirty="0"/>
          </a:p>
        </p:txBody>
      </p:sp>
    </p:spTree>
    <p:extLst>
      <p:ext uri="{BB962C8B-B14F-4D97-AF65-F5344CB8AC3E}">
        <p14:creationId xmlns:p14="http://schemas.microsoft.com/office/powerpoint/2010/main" val="235023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300" dirty="0" smtClean="0"/>
              <a:t>Till Heaven And Earth Pass Away?</a:t>
            </a:r>
            <a:endParaRPr lang="en-US" spc="-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“Heaven”, “earth” </a:t>
            </a:r>
            <a:r>
              <a:rPr lang="en-US" sz="2800" dirty="0" smtClean="0">
                <a:solidFill>
                  <a:srgbClr val="D1282E"/>
                </a:solidFill>
              </a:rPr>
              <a:t>not sole termination clause</a:t>
            </a:r>
          </a:p>
          <a:p>
            <a:pPr lvl="1"/>
            <a:r>
              <a:rPr lang="en-US" sz="2800" dirty="0" smtClean="0"/>
              <a:t>“Till all is fulfilled”</a:t>
            </a:r>
          </a:p>
          <a:p>
            <a:pPr lvl="2"/>
            <a:r>
              <a:rPr lang="en-US" sz="2400" dirty="0" smtClean="0"/>
              <a:t>Jesus fulfilled the Law – Luke 24:44–48</a:t>
            </a:r>
          </a:p>
          <a:p>
            <a:pPr lvl="2"/>
            <a:r>
              <a:rPr lang="en-US" sz="2400" dirty="0" smtClean="0"/>
              <a:t>Christ: the end/goal of the Law</a:t>
            </a:r>
          </a:p>
          <a:p>
            <a:pPr lvl="3"/>
            <a:r>
              <a:rPr lang="en-US" sz="2400" dirty="0" smtClean="0"/>
              <a:t>Romans 10:4</a:t>
            </a:r>
          </a:p>
          <a:p>
            <a:pPr lvl="3"/>
            <a:r>
              <a:rPr lang="en-US" sz="2400" dirty="0" smtClean="0"/>
              <a:t>Galatians 3:24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7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300" dirty="0" smtClean="0"/>
              <a:t>Till Heaven And Earth Pass Away?</a:t>
            </a:r>
            <a:endParaRPr lang="en-US" spc="-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“Heaven”, “earth” </a:t>
            </a:r>
            <a:r>
              <a:rPr lang="en-US" sz="2800" dirty="0" smtClean="0">
                <a:solidFill>
                  <a:srgbClr val="D1282E"/>
                </a:solidFill>
              </a:rPr>
              <a:t>not sole termination clause</a:t>
            </a:r>
          </a:p>
          <a:p>
            <a:pPr lvl="1"/>
            <a:r>
              <a:rPr lang="en-US" sz="2800" dirty="0" smtClean="0"/>
              <a:t>Not destroyed, but fulfilled</a:t>
            </a:r>
          </a:p>
          <a:p>
            <a:pPr lvl="2"/>
            <a:r>
              <a:rPr lang="en-US" sz="2400" dirty="0" smtClean="0"/>
              <a:t>Contracts/covenants can end by …</a:t>
            </a:r>
          </a:p>
          <a:p>
            <a:pPr lvl="3"/>
            <a:r>
              <a:rPr lang="en-US" sz="2400" dirty="0" smtClean="0"/>
              <a:t>Being broken</a:t>
            </a:r>
          </a:p>
          <a:p>
            <a:pPr lvl="3"/>
            <a:r>
              <a:rPr lang="en-US" sz="2400" dirty="0" smtClean="0"/>
              <a:t>Being fulfilled/completed</a:t>
            </a:r>
          </a:p>
          <a:p>
            <a:pPr lvl="2"/>
            <a:r>
              <a:rPr lang="en-US" sz="2400" dirty="0" smtClean="0"/>
              <a:t>Jesus fulfilled</a:t>
            </a:r>
          </a:p>
          <a:p>
            <a:pPr lvl="3"/>
            <a:r>
              <a:rPr lang="en-US" sz="2400" dirty="0" smtClean="0"/>
              <a:t>Deuteronomy 18:15, 18,19</a:t>
            </a:r>
          </a:p>
          <a:p>
            <a:pPr lvl="3"/>
            <a:r>
              <a:rPr lang="en-US" sz="2400" dirty="0" smtClean="0"/>
              <a:t>Cf. Acts 3:22–26</a:t>
            </a:r>
          </a:p>
          <a:p>
            <a:pPr lvl="3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2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300" dirty="0" smtClean="0"/>
              <a:t>Till Heaven And Earth Pass Away?</a:t>
            </a:r>
            <a:endParaRPr lang="en-US" spc="-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“Heaven”, “earth” </a:t>
            </a:r>
            <a:r>
              <a:rPr lang="en-US" sz="2800" dirty="0" smtClean="0">
                <a:solidFill>
                  <a:srgbClr val="D1282E"/>
                </a:solidFill>
              </a:rPr>
              <a:t>not sole termination clause</a:t>
            </a:r>
          </a:p>
          <a:p>
            <a:pPr lvl="1"/>
            <a:r>
              <a:rPr lang="en-US" sz="2800" dirty="0" smtClean="0"/>
              <a:t>Only “heaven”, “earth” – Luke 16:17</a:t>
            </a:r>
          </a:p>
          <a:p>
            <a:pPr lvl="2"/>
            <a:r>
              <a:rPr lang="en-US" sz="2400" dirty="0" smtClean="0"/>
              <a:t>“Fail” not “pass away”</a:t>
            </a:r>
          </a:p>
          <a:p>
            <a:pPr lvl="2"/>
            <a:r>
              <a:rPr lang="en-US" sz="2400" dirty="0" smtClean="0"/>
              <a:t>Jesus fulfilled</a:t>
            </a:r>
          </a:p>
          <a:p>
            <a:pPr lvl="2"/>
            <a:r>
              <a:rPr lang="en-US" sz="2400" dirty="0" smtClean="0"/>
              <a:t>The Law did not fail</a:t>
            </a:r>
          </a:p>
          <a:p>
            <a:pPr lvl="2"/>
            <a:r>
              <a:rPr lang="en-US" sz="2400" dirty="0" smtClean="0"/>
              <a:t>See also v. 16</a:t>
            </a:r>
          </a:p>
          <a:p>
            <a:pPr lvl="3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3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Attacking Sunday Worship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0" dirty="0" smtClean="0"/>
              <a:t>“The </a:t>
            </a:r>
            <a:r>
              <a:rPr lang="en-US" sz="2400" b="0" dirty="0"/>
              <a:t>so-called ‘</a:t>
            </a:r>
            <a:r>
              <a:rPr lang="en-US" sz="2400" dirty="0"/>
              <a:t>Christian Sabbath</a:t>
            </a:r>
            <a:r>
              <a:rPr lang="en-US" sz="2400" b="0" dirty="0"/>
              <a:t>’ is not Sunday! The only Sabbath is </a:t>
            </a:r>
            <a:r>
              <a:rPr lang="en-US" sz="2400" dirty="0"/>
              <a:t>God’s Sabbath</a:t>
            </a:r>
            <a:r>
              <a:rPr lang="en-US" sz="2400" b="0" dirty="0"/>
              <a:t>: the seventh day Sabbath. The only reason anyone worships on Sunday is because </a:t>
            </a:r>
            <a:r>
              <a:rPr lang="en-US" sz="2400" dirty="0"/>
              <a:t>the Pope</a:t>
            </a:r>
            <a:r>
              <a:rPr lang="en-US" sz="2400" b="0" dirty="0"/>
              <a:t>, in his arrogance, changed it centuries ago to cater to pagans!</a:t>
            </a:r>
            <a:r>
              <a:rPr lang="en-US" sz="2400" b="0" dirty="0" smtClean="0"/>
              <a:t>”</a:t>
            </a:r>
          </a:p>
          <a:p>
            <a:pPr marL="342900" indent="-342900">
              <a:buFont typeface="Arial"/>
              <a:buChar char="•"/>
            </a:pPr>
            <a:r>
              <a:rPr lang="en-US" sz="2400" b="0" dirty="0" smtClean="0"/>
              <a:t>Other arguments</a:t>
            </a:r>
            <a:endParaRPr lang="en-US" sz="2400" b="0" dirty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Christians in Hadrian’s day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0" dirty="0" smtClean="0"/>
              <a:t>Constantine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4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Did The Sabbath Day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Weekly day of worship, not a day of rest</a:t>
            </a:r>
          </a:p>
          <a:p>
            <a:pPr lvl="1"/>
            <a:r>
              <a:rPr lang="en-US" sz="2800" dirty="0" smtClean="0"/>
              <a:t>Fallacy: Straw man</a:t>
            </a:r>
          </a:p>
          <a:p>
            <a:pPr lvl="2"/>
            <a:r>
              <a:rPr lang="en-US" sz="2400" dirty="0" smtClean="0"/>
              <a:t>Denominations: Sunday = “Christian Sabbath”</a:t>
            </a:r>
          </a:p>
          <a:p>
            <a:pPr lvl="2"/>
            <a:r>
              <a:rPr lang="en-US" sz="2400" b="1" dirty="0" smtClean="0">
                <a:solidFill>
                  <a:schemeClr val="tx2"/>
                </a:solidFill>
              </a:rPr>
              <a:t>Wrong</a:t>
            </a:r>
            <a:r>
              <a:rPr lang="en-US" sz="2400" b="1" dirty="0" smtClean="0">
                <a:solidFill>
                  <a:srgbClr val="D1282E"/>
                </a:solidFill>
              </a:rPr>
              <a:t>!</a:t>
            </a:r>
            <a:r>
              <a:rPr lang="en-US" sz="2400" dirty="0" smtClean="0"/>
              <a:t> 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day Sabbath abolished, not </a:t>
            </a:r>
            <a:r>
              <a:rPr lang="en-US" sz="2400" dirty="0" smtClean="0"/>
              <a:t>changed</a:t>
            </a:r>
          </a:p>
          <a:p>
            <a:pPr lvl="2"/>
            <a:r>
              <a:rPr lang="en-US" sz="2400" dirty="0" smtClean="0"/>
              <a:t>Sunday not a day of rest</a:t>
            </a:r>
            <a:endParaRPr lang="en-US" sz="2400" dirty="0" smtClean="0"/>
          </a:p>
          <a:p>
            <a:pPr lvl="1"/>
            <a:r>
              <a:rPr lang="en-US" sz="2800" dirty="0" smtClean="0"/>
              <a:t>Christians </a:t>
            </a:r>
            <a:r>
              <a:rPr lang="en-US" sz="2800" dirty="0" smtClean="0"/>
              <a:t>worshipped together on Sundays</a:t>
            </a:r>
            <a:endParaRPr lang="en-US" sz="2800" dirty="0" smtClean="0"/>
          </a:p>
          <a:p>
            <a:pPr lvl="2"/>
            <a:r>
              <a:rPr lang="en-US" sz="2400" dirty="0" smtClean="0"/>
              <a:t>Acts 20:7 –</a:t>
            </a:r>
            <a:r>
              <a:rPr lang="en-US" sz="2400" dirty="0"/>
              <a:t> </a:t>
            </a:r>
            <a:r>
              <a:rPr lang="en-US" sz="2400" dirty="0" smtClean="0"/>
              <a:t>“came together to break bread”</a:t>
            </a:r>
          </a:p>
          <a:p>
            <a:pPr lvl="2"/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Corinthians 16:1, 2 – “lay something aside”</a:t>
            </a:r>
          </a:p>
          <a:p>
            <a:pPr lvl="2"/>
            <a:r>
              <a:rPr lang="en-US" sz="2400" dirty="0" smtClean="0"/>
              <a:t>Christ rose on the first day (1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Corinthians 15)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7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Did The Sabbath Day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Weekly day of worship, not a day of rest</a:t>
            </a:r>
          </a:p>
          <a:p>
            <a:pPr lvl="1"/>
            <a:r>
              <a:rPr lang="en-US" sz="2800" dirty="0" smtClean="0"/>
              <a:t>Historical record (secondary evidence)</a:t>
            </a:r>
          </a:p>
          <a:p>
            <a:pPr lvl="2"/>
            <a:r>
              <a:rPr lang="en-US" sz="2400" dirty="0" smtClean="0"/>
              <a:t>We </a:t>
            </a:r>
            <a:r>
              <a:rPr lang="en-US" sz="2400" dirty="0"/>
              <a:t>keep the </a:t>
            </a:r>
            <a:r>
              <a:rPr lang="en-US" sz="2400" b="1" dirty="0">
                <a:solidFill>
                  <a:schemeClr val="tx2"/>
                </a:solidFill>
              </a:rPr>
              <a:t>eighth day </a:t>
            </a:r>
            <a:r>
              <a:rPr lang="en-US" sz="2400" dirty="0"/>
              <a:t>[Sunday] with joyfulness, the </a:t>
            </a:r>
            <a:r>
              <a:rPr lang="en-US" sz="2400" b="1" dirty="0">
                <a:solidFill>
                  <a:srgbClr val="D1282E"/>
                </a:solidFill>
              </a:rPr>
              <a:t>day also on which Jesus rose again from the </a:t>
            </a:r>
            <a:r>
              <a:rPr lang="en-US" sz="2400" b="1" dirty="0" smtClean="0">
                <a:solidFill>
                  <a:srgbClr val="D1282E"/>
                </a:solidFill>
              </a:rPr>
              <a:t>dead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>—</a:t>
            </a:r>
            <a:r>
              <a:rPr lang="ro-RO" sz="2400" dirty="0"/>
              <a:t>100 </a:t>
            </a:r>
            <a:r>
              <a:rPr lang="ro-RO" sz="2000" dirty="0" smtClean="0"/>
              <a:t>AD</a:t>
            </a:r>
            <a:r>
              <a:rPr lang="ro-RO" sz="2400" dirty="0" smtClean="0"/>
              <a:t>, </a:t>
            </a:r>
            <a:r>
              <a:rPr lang="en-US" sz="2400" dirty="0" smtClean="0"/>
              <a:t>The </a:t>
            </a:r>
            <a:r>
              <a:rPr lang="en-US" sz="2400" dirty="0"/>
              <a:t>Epistle of </a:t>
            </a:r>
            <a:r>
              <a:rPr lang="en-US" sz="2400" dirty="0" smtClean="0"/>
              <a:t>Barnabas 15</a:t>
            </a:r>
            <a:r>
              <a:rPr lang="en-US" sz="2400" dirty="0"/>
              <a:t>:</a:t>
            </a:r>
            <a:r>
              <a:rPr lang="en-US" sz="2400" dirty="0" smtClean="0"/>
              <a:t>6–8</a:t>
            </a:r>
          </a:p>
          <a:p>
            <a:pPr lvl="2"/>
            <a:r>
              <a:rPr lang="en-US" sz="2400" dirty="0"/>
              <a:t>But </a:t>
            </a:r>
            <a:r>
              <a:rPr lang="en-US" sz="2400" b="1" dirty="0">
                <a:solidFill>
                  <a:srgbClr val="D1282E"/>
                </a:solidFill>
              </a:rPr>
              <a:t>Sunday is the day on which we all hold our common assembly</a:t>
            </a:r>
            <a:r>
              <a:rPr lang="en-US" sz="2400" dirty="0"/>
              <a:t>, because </a:t>
            </a:r>
            <a:r>
              <a:rPr lang="en-US" sz="2400" dirty="0" smtClean="0"/>
              <a:t>… </a:t>
            </a:r>
            <a:r>
              <a:rPr lang="en-US" sz="2400" b="1" dirty="0" smtClean="0">
                <a:solidFill>
                  <a:srgbClr val="D1282E"/>
                </a:solidFill>
              </a:rPr>
              <a:t>Jesus </a:t>
            </a:r>
            <a:r>
              <a:rPr lang="en-US" sz="2400" b="1" dirty="0">
                <a:solidFill>
                  <a:srgbClr val="D1282E"/>
                </a:solidFill>
              </a:rPr>
              <a:t>Christ our </a:t>
            </a:r>
            <a:r>
              <a:rPr lang="en-US" sz="2400" b="1" dirty="0" err="1">
                <a:solidFill>
                  <a:srgbClr val="D1282E"/>
                </a:solidFill>
              </a:rPr>
              <a:t>Saviour</a:t>
            </a:r>
            <a:r>
              <a:rPr lang="en-US" sz="2400" b="1" dirty="0">
                <a:solidFill>
                  <a:srgbClr val="D1282E"/>
                </a:solidFill>
              </a:rPr>
              <a:t> on the same day rose from the </a:t>
            </a:r>
            <a:r>
              <a:rPr lang="en-US" sz="2400" b="1" dirty="0" smtClean="0">
                <a:solidFill>
                  <a:srgbClr val="D1282E"/>
                </a:solidFill>
              </a:rPr>
              <a:t>dead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>—150 </a:t>
            </a:r>
            <a:r>
              <a:rPr lang="en-US" sz="2000" dirty="0" smtClean="0"/>
              <a:t>AD</a:t>
            </a:r>
            <a:r>
              <a:rPr lang="en-US" sz="2400" dirty="0"/>
              <a:t>, </a:t>
            </a:r>
            <a:r>
              <a:rPr lang="en-US" sz="2400" dirty="0" smtClean="0"/>
              <a:t>(1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Apology </a:t>
            </a:r>
            <a:r>
              <a:rPr lang="en-US" sz="2400" dirty="0"/>
              <a:t>of Justin, Weekly Worship of the Christians, </a:t>
            </a:r>
            <a:r>
              <a:rPr lang="en-US" sz="2400" dirty="0" smtClean="0"/>
              <a:t>Ch. </a:t>
            </a:r>
            <a:r>
              <a:rPr lang="en-US" sz="2400" dirty="0"/>
              <a:t>68</a:t>
            </a:r>
            <a:r>
              <a:rPr lang="en-US" sz="2400" dirty="0" smtClean="0"/>
              <a:t>)</a:t>
            </a:r>
          </a:p>
          <a:p>
            <a:pPr lvl="2"/>
            <a:r>
              <a:rPr lang="en-US" sz="2400" dirty="0" smtClean="0"/>
              <a:t>Others: http</a:t>
            </a:r>
            <a:r>
              <a:rPr lang="en-US" sz="2400" dirty="0"/>
              <a:t>://</a:t>
            </a:r>
            <a:r>
              <a:rPr lang="en-US" sz="2400" dirty="0" err="1"/>
              <a:t>www.bible.ca</a:t>
            </a:r>
            <a:r>
              <a:rPr lang="en-US" sz="2400" dirty="0"/>
              <a:t>/H-</a:t>
            </a:r>
            <a:r>
              <a:rPr lang="en-US" sz="2400" dirty="0" err="1" smtClean="0"/>
              <a:t>sunday.htm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5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b="0" dirty="0" smtClean="0"/>
              <a:t>“Just </a:t>
            </a:r>
            <a:r>
              <a:rPr lang="en-US" sz="2400" b="0" dirty="0"/>
              <a:t>because Acts 20:7 talks about ‘breaking bread’, it does not prove that God changed the Sabbath. Acts 2:46 says that they </a:t>
            </a:r>
            <a:r>
              <a:rPr lang="en-US" sz="2400" dirty="0"/>
              <a:t>broke bread daily </a:t>
            </a:r>
            <a:r>
              <a:rPr lang="en-US" sz="2400" b="0" dirty="0"/>
              <a:t>from house to house. Besides, if you keep reading in Acts 20, the meeting </a:t>
            </a:r>
            <a:r>
              <a:rPr lang="en-US" sz="2400" dirty="0"/>
              <a:t>took place at night</a:t>
            </a:r>
            <a:r>
              <a:rPr lang="en-US" sz="2400" b="0" dirty="0"/>
              <a:t>, and </a:t>
            </a:r>
            <a:r>
              <a:rPr lang="en-US" sz="2400" dirty="0"/>
              <a:t>Paul preached till daybreak</a:t>
            </a:r>
            <a:r>
              <a:rPr lang="en-US" sz="2400" b="0" dirty="0"/>
              <a:t>. If you’re going to be consistent, you have to </a:t>
            </a:r>
            <a:r>
              <a:rPr lang="en-US" sz="2400" dirty="0"/>
              <a:t>meet at night, all night, every night</a:t>
            </a:r>
            <a:r>
              <a:rPr lang="en-US" sz="2400" b="0" dirty="0"/>
              <a:t>!</a:t>
            </a:r>
            <a:r>
              <a:rPr lang="en-US" sz="2400" b="0" dirty="0" smtClean="0"/>
              <a:t>”</a:t>
            </a:r>
          </a:p>
          <a:p>
            <a:r>
              <a:rPr lang="en-US" sz="2400" b="0" dirty="0"/>
              <a:t>So continuing </a:t>
            </a:r>
            <a:r>
              <a:rPr lang="en-US" sz="2400" dirty="0"/>
              <a:t>daily</a:t>
            </a:r>
            <a:r>
              <a:rPr lang="en-US" sz="2400" b="0" dirty="0"/>
              <a:t> with one accord in the temple, and </a:t>
            </a:r>
            <a:r>
              <a:rPr lang="en-US" sz="2400" dirty="0"/>
              <a:t>breaking bread from house to house</a:t>
            </a:r>
            <a:r>
              <a:rPr lang="en-US" sz="2400" b="0" dirty="0"/>
              <a:t>, they ate their food with gladness and simplicity of heart</a:t>
            </a:r>
            <a:r>
              <a:rPr lang="en-US" sz="2400" b="0" dirty="0" smtClean="0"/>
              <a:t>,</a:t>
            </a:r>
            <a:br>
              <a:rPr lang="en-US" sz="2400" b="0" dirty="0" smtClean="0"/>
            </a:br>
            <a:r>
              <a:rPr lang="en-US" sz="2400" b="0" dirty="0" smtClean="0"/>
              <a:t>—Acts 2:46 </a:t>
            </a:r>
            <a:r>
              <a:rPr lang="en-US" b="0" dirty="0" smtClean="0"/>
              <a:t>NKJV</a:t>
            </a:r>
            <a:endParaRPr lang="en-US" sz="2400" b="0" dirty="0" smtClean="0"/>
          </a:p>
          <a:p>
            <a:pPr marL="342900" indent="-342900">
              <a:buFont typeface="Arial"/>
              <a:buChar char="•"/>
            </a:pP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Are We Being Inconsistent?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“First day” is the significant detail</a:t>
            </a:r>
          </a:p>
          <a:p>
            <a:pPr lvl="1"/>
            <a:r>
              <a:rPr lang="en-US" sz="2800" dirty="0" smtClean="0"/>
              <a:t>Why meet at night?</a:t>
            </a:r>
          </a:p>
          <a:p>
            <a:pPr lvl="2"/>
            <a:r>
              <a:rPr lang="en-US" sz="2400" dirty="0" smtClean="0"/>
              <a:t>First day was a working day</a:t>
            </a:r>
          </a:p>
          <a:p>
            <a:pPr lvl="2"/>
            <a:r>
              <a:rPr lang="en-US" sz="2400" dirty="0" smtClean="0"/>
              <a:t>Only time to meet: pre-dawn / post-dusk</a:t>
            </a:r>
          </a:p>
          <a:p>
            <a:pPr lvl="2"/>
            <a:r>
              <a:rPr lang="en-US" sz="2400" dirty="0" smtClean="0"/>
              <a:t>Many Christians were slaves</a:t>
            </a:r>
          </a:p>
          <a:p>
            <a:pPr lvl="1"/>
            <a:r>
              <a:rPr lang="en-US" sz="2800" dirty="0" smtClean="0"/>
              <a:t>Why preach till daybreak?</a:t>
            </a:r>
          </a:p>
          <a:p>
            <a:pPr lvl="2"/>
            <a:r>
              <a:rPr lang="en-US" sz="2400" dirty="0" smtClean="0"/>
              <a:t>“… continued his message </a:t>
            </a:r>
            <a:r>
              <a:rPr lang="en-US" sz="2400" b="1" dirty="0" smtClean="0">
                <a:solidFill>
                  <a:srgbClr val="D1282E"/>
                </a:solidFill>
              </a:rPr>
              <a:t>until midnight</a:t>
            </a:r>
            <a:r>
              <a:rPr lang="en-US" sz="2400" dirty="0" smtClean="0"/>
              <a:t>.” – v. 7</a:t>
            </a:r>
          </a:p>
          <a:p>
            <a:pPr lvl="2"/>
            <a:r>
              <a:rPr lang="en-US" sz="2400" dirty="0" smtClean="0"/>
              <a:t>“… even </a:t>
            </a:r>
            <a:r>
              <a:rPr lang="en-US" sz="2400" b="1" dirty="0" smtClean="0">
                <a:solidFill>
                  <a:srgbClr val="D1282E"/>
                </a:solidFill>
              </a:rPr>
              <a:t>till daybreak </a:t>
            </a:r>
            <a:r>
              <a:rPr lang="en-US" sz="2400" dirty="0" smtClean="0"/>
              <a:t>…” – v. 11</a:t>
            </a:r>
          </a:p>
          <a:p>
            <a:pPr lvl="2"/>
            <a:r>
              <a:rPr lang="en-US" sz="2400" dirty="0" smtClean="0"/>
              <a:t>“Paul, </a:t>
            </a:r>
            <a:r>
              <a:rPr lang="en-US" sz="2400" b="1" dirty="0" smtClean="0">
                <a:solidFill>
                  <a:srgbClr val="D1282E"/>
                </a:solidFill>
              </a:rPr>
              <a:t>ready to depart </a:t>
            </a:r>
            <a:r>
              <a:rPr lang="en-US" sz="2400" dirty="0" smtClean="0"/>
              <a:t>the next day, …” – v.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8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We Being Inconsistent?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“First day” is the significant detail</a:t>
            </a:r>
            <a:endParaRPr lang="en-US" sz="2800" dirty="0" smtClean="0"/>
          </a:p>
          <a:p>
            <a:pPr lvl="1"/>
            <a:r>
              <a:rPr lang="en-US" sz="2800" dirty="0" smtClean="0"/>
              <a:t>Lord’s supper vs. common meal</a:t>
            </a:r>
          </a:p>
          <a:p>
            <a:pPr lvl="2"/>
            <a:r>
              <a:rPr lang="en-US" sz="2400" dirty="0" smtClean="0"/>
              <a:t>Lord’s supper – </a:t>
            </a:r>
            <a:r>
              <a:rPr lang="en-US" sz="2400" dirty="0"/>
              <a:t>“bread </a:t>
            </a:r>
            <a:r>
              <a:rPr lang="en-US" sz="2400" dirty="0" smtClean="0"/>
              <a:t>… we </a:t>
            </a:r>
            <a:r>
              <a:rPr lang="en-US" sz="2400" dirty="0"/>
              <a:t>break</a:t>
            </a:r>
            <a:r>
              <a:rPr lang="en-US" sz="2400" dirty="0" smtClean="0"/>
              <a:t>” (1 </a:t>
            </a:r>
            <a:r>
              <a:rPr lang="en-US" sz="2400" dirty="0" err="1" smtClean="0"/>
              <a:t>Cor</a:t>
            </a:r>
            <a:r>
              <a:rPr lang="en-US" sz="2400" dirty="0" smtClean="0"/>
              <a:t> 10</a:t>
            </a:r>
            <a:r>
              <a:rPr lang="en-US" sz="2400" dirty="0"/>
              <a:t>:</a:t>
            </a:r>
            <a:r>
              <a:rPr lang="en-US" sz="2400" dirty="0" smtClean="0"/>
              <a:t>16)</a:t>
            </a:r>
          </a:p>
          <a:p>
            <a:pPr lvl="3"/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Corinthians 11:17ff – “</a:t>
            </a:r>
            <a:r>
              <a:rPr lang="en-US" sz="2400" b="1" dirty="0" smtClean="0">
                <a:solidFill>
                  <a:srgbClr val="D1282E"/>
                </a:solidFill>
              </a:rPr>
              <a:t>come together</a:t>
            </a:r>
            <a:r>
              <a:rPr lang="en-US" sz="2400" dirty="0" smtClean="0"/>
              <a:t>”</a:t>
            </a:r>
          </a:p>
          <a:p>
            <a:pPr lvl="3"/>
            <a:r>
              <a:rPr lang="en-US" sz="2400" dirty="0" smtClean="0"/>
              <a:t>Acts </a:t>
            </a:r>
            <a:r>
              <a:rPr lang="en-US" sz="2400" dirty="0"/>
              <a:t>20:7 – </a:t>
            </a:r>
            <a:r>
              <a:rPr lang="en-US" sz="2400" dirty="0" smtClean="0"/>
              <a:t>“</a:t>
            </a:r>
            <a:r>
              <a:rPr lang="en-US" sz="2400" b="1" dirty="0" smtClean="0">
                <a:solidFill>
                  <a:srgbClr val="D1282E"/>
                </a:solidFill>
              </a:rPr>
              <a:t>came </a:t>
            </a:r>
            <a:r>
              <a:rPr lang="en-US" sz="2400" b="1" dirty="0">
                <a:solidFill>
                  <a:srgbClr val="D1282E"/>
                </a:solidFill>
              </a:rPr>
              <a:t>together </a:t>
            </a:r>
            <a:r>
              <a:rPr lang="en-US" sz="2400" dirty="0"/>
              <a:t>to </a:t>
            </a:r>
            <a:r>
              <a:rPr lang="en-US" sz="2400" b="1" dirty="0">
                <a:solidFill>
                  <a:srgbClr val="D1282E"/>
                </a:solidFill>
              </a:rPr>
              <a:t>break </a:t>
            </a:r>
            <a:r>
              <a:rPr lang="en-US" sz="2400" b="1" dirty="0" smtClean="0">
                <a:solidFill>
                  <a:srgbClr val="D1282E"/>
                </a:solidFill>
              </a:rPr>
              <a:t>bread</a:t>
            </a:r>
            <a:r>
              <a:rPr lang="en-US" sz="2400" dirty="0" smtClean="0"/>
              <a:t>”</a:t>
            </a:r>
          </a:p>
          <a:p>
            <a:pPr lvl="2"/>
            <a:r>
              <a:rPr lang="en-US" sz="2400" dirty="0" smtClean="0"/>
              <a:t>Common meal</a:t>
            </a:r>
          </a:p>
          <a:p>
            <a:pPr lvl="3"/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Corinthians 11:34 – “let him </a:t>
            </a:r>
            <a:r>
              <a:rPr lang="en-US" sz="2400" b="1" dirty="0" smtClean="0">
                <a:solidFill>
                  <a:srgbClr val="D1282E"/>
                </a:solidFill>
              </a:rPr>
              <a:t>eat at home</a:t>
            </a:r>
            <a:r>
              <a:rPr lang="en-US" sz="2400" dirty="0" smtClean="0"/>
              <a:t>”</a:t>
            </a:r>
            <a:endParaRPr lang="en-US" sz="2400" dirty="0" smtClean="0"/>
          </a:p>
          <a:p>
            <a:pPr lvl="3"/>
            <a:r>
              <a:rPr lang="en-US" sz="2400" dirty="0" smtClean="0"/>
              <a:t>Acts </a:t>
            </a:r>
            <a:r>
              <a:rPr lang="en-US" sz="2400" dirty="0"/>
              <a:t>2:46 – “breaking bread </a:t>
            </a:r>
            <a:r>
              <a:rPr lang="en-US" sz="2400" b="1" dirty="0" smtClean="0">
                <a:solidFill>
                  <a:srgbClr val="D1282E"/>
                </a:solidFill>
              </a:rPr>
              <a:t>from house </a:t>
            </a:r>
            <a:r>
              <a:rPr lang="en-US" sz="2400" b="1" dirty="0">
                <a:solidFill>
                  <a:srgbClr val="D1282E"/>
                </a:solidFill>
              </a:rPr>
              <a:t>to </a:t>
            </a:r>
            <a:r>
              <a:rPr lang="en-US" sz="2400" b="1" dirty="0" smtClean="0">
                <a:solidFill>
                  <a:srgbClr val="D1282E"/>
                </a:solidFill>
              </a:rPr>
              <a:t>house</a:t>
            </a:r>
            <a:r>
              <a:rPr lang="en-US" sz="2400" dirty="0" smtClean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12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i="1" dirty="0" smtClean="0"/>
              <a:t>Supremacy of </a:t>
            </a:r>
            <a:r>
              <a:rPr lang="en-US" sz="6000" i="1" dirty="0" smtClean="0">
                <a:solidFill>
                  <a:schemeClr val="tx2"/>
                </a:solidFill>
              </a:rPr>
              <a:t>Christ </a:t>
            </a:r>
            <a:r>
              <a:rPr lang="en-US" sz="6000" i="1" dirty="0" smtClean="0"/>
              <a:t>over </a:t>
            </a:r>
            <a:r>
              <a:rPr lang="en-US" sz="6000" i="1" dirty="0" smtClean="0">
                <a:solidFill>
                  <a:schemeClr val="tx2"/>
                </a:solidFill>
              </a:rPr>
              <a:t>Moses</a:t>
            </a:r>
            <a:endParaRPr lang="en-US" sz="6000" i="1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spc="-150" dirty="0" smtClean="0"/>
              <a:t>Seventh Day Sabbath Keepers</a:t>
            </a:r>
            <a:endParaRPr lang="en-US" sz="3600" spc="-1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0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Are We Being Inconsistent?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“First day” is the significant detail</a:t>
            </a:r>
          </a:p>
          <a:p>
            <a:pPr lvl="1"/>
            <a:r>
              <a:rPr lang="en-US" sz="2800" dirty="0" smtClean="0"/>
              <a:t>Specific days of week not usually mentioned</a:t>
            </a:r>
          </a:p>
          <a:p>
            <a:pPr lvl="2"/>
            <a:r>
              <a:rPr lang="en-US" sz="2400" dirty="0" smtClean="0"/>
              <a:t>Sabbath</a:t>
            </a:r>
          </a:p>
          <a:p>
            <a:pPr lvl="3"/>
            <a:r>
              <a:rPr lang="en-US" sz="2400" dirty="0" smtClean="0"/>
              <a:t>Jesus performs healing miracle – John 9:14</a:t>
            </a:r>
          </a:p>
          <a:p>
            <a:pPr lvl="3"/>
            <a:r>
              <a:rPr lang="en-US" sz="2400" dirty="0" smtClean="0"/>
              <a:t>Paul preaching in synagogues – Acts 13:14</a:t>
            </a:r>
          </a:p>
          <a:p>
            <a:pPr lvl="3"/>
            <a:r>
              <a:rPr lang="en-US" sz="2400" i="1" dirty="0" smtClean="0"/>
              <a:t>No mention of church breaking bread</a:t>
            </a:r>
          </a:p>
          <a:p>
            <a:pPr lvl="2"/>
            <a:r>
              <a:rPr lang="en-US" sz="2400" dirty="0" smtClean="0"/>
              <a:t>Preparation day (day before Sabbath)</a:t>
            </a:r>
          </a:p>
          <a:p>
            <a:pPr lvl="3"/>
            <a:r>
              <a:rPr lang="en-US" sz="2400" dirty="0" smtClean="0"/>
              <a:t>Jesus’s crucifixion – Mark 15:42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Are We Being Inconsistent?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“First day” is the significant detail</a:t>
            </a:r>
          </a:p>
          <a:p>
            <a:pPr lvl="1"/>
            <a:r>
              <a:rPr lang="en-US" sz="2800" dirty="0" smtClean="0"/>
              <a:t>Specific days of week not usually mentioned</a:t>
            </a:r>
          </a:p>
          <a:p>
            <a:pPr lvl="2"/>
            <a:r>
              <a:rPr lang="en-US" sz="2400" dirty="0" smtClean="0"/>
              <a:t>First day</a:t>
            </a:r>
          </a:p>
          <a:p>
            <a:pPr lvl="3"/>
            <a:r>
              <a:rPr lang="en-US" sz="2400" dirty="0" smtClean="0"/>
              <a:t>Resurrection – Matthew 28:1</a:t>
            </a:r>
          </a:p>
          <a:p>
            <a:pPr lvl="3"/>
            <a:r>
              <a:rPr lang="en-US" sz="2400" dirty="0" smtClean="0"/>
              <a:t>Church breaking bread – Acts 20:7</a:t>
            </a:r>
          </a:p>
          <a:p>
            <a:pPr lvl="3"/>
            <a:r>
              <a:rPr lang="en-US" sz="2400" dirty="0" smtClean="0"/>
              <a:t>Collection for saints –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Corinthians 16:1, 2</a:t>
            </a:r>
          </a:p>
          <a:p>
            <a:pPr lvl="3"/>
            <a:r>
              <a:rPr lang="en-US" sz="2400" dirty="0" smtClean="0"/>
              <a:t>No other mentions after resurrection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Are We Being Inconsistent?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“First day” is the significant detail</a:t>
            </a:r>
          </a:p>
          <a:p>
            <a:pPr lvl="1"/>
            <a:r>
              <a:rPr lang="en-US" sz="2800" dirty="0" smtClean="0"/>
              <a:t>Conclusion</a:t>
            </a:r>
          </a:p>
          <a:p>
            <a:pPr lvl="2"/>
            <a:r>
              <a:rPr lang="en-US" sz="2400" dirty="0" smtClean="0"/>
              <a:t>“At night” – circumstantial</a:t>
            </a:r>
          </a:p>
          <a:p>
            <a:pPr lvl="2"/>
            <a:r>
              <a:rPr lang="en-US" sz="2400" dirty="0" smtClean="0"/>
              <a:t>“All night” – circumstantial</a:t>
            </a:r>
          </a:p>
          <a:p>
            <a:pPr lvl="2"/>
            <a:r>
              <a:rPr lang="en-US" sz="2400" dirty="0" smtClean="0"/>
              <a:t>“Every night (day)” – misinterpretation</a:t>
            </a:r>
          </a:p>
          <a:p>
            <a:pPr lvl="2"/>
            <a:r>
              <a:rPr lang="en-US" sz="2400" dirty="0" smtClean="0"/>
              <a:t>First day - significant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2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b="0" dirty="0"/>
              <a:t>“1st Corinthians 16:2 </a:t>
            </a:r>
            <a:r>
              <a:rPr lang="en-US" sz="2400" b="0" dirty="0" smtClean="0"/>
              <a:t>makes absolutely </a:t>
            </a:r>
            <a:r>
              <a:rPr lang="en-US" sz="2400" dirty="0"/>
              <a:t>no reference whatsoever </a:t>
            </a:r>
            <a:r>
              <a:rPr lang="en-US" sz="2400" dirty="0" smtClean="0"/>
              <a:t>to a </a:t>
            </a:r>
            <a:r>
              <a:rPr lang="en-US" sz="2400" dirty="0"/>
              <a:t>public meeting </a:t>
            </a:r>
            <a:r>
              <a:rPr lang="en-US" sz="2400" b="0" dirty="0"/>
              <a:t>or church service for when Paul arrives. Furthermore, the text reads, ‘lay something aside’. That’s talking about </a:t>
            </a:r>
            <a:r>
              <a:rPr lang="en-US" sz="2400" dirty="0"/>
              <a:t>setting something aside at home</a:t>
            </a:r>
            <a:r>
              <a:rPr lang="en-US" sz="2400" b="0" dirty="0"/>
              <a:t>, not in some fictitious Sunday worship assembly!</a:t>
            </a:r>
            <a:r>
              <a:rPr lang="en-US" sz="2400" b="0" dirty="0" smtClean="0"/>
              <a:t>”</a:t>
            </a:r>
          </a:p>
          <a:p>
            <a:pPr marL="342900" indent="-342900">
              <a:buFont typeface="Arial"/>
              <a:buChar char="•"/>
            </a:pP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1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Lay Something Aside At Home?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 collections when Paul came</a:t>
            </a:r>
            <a:endParaRPr lang="en-US" sz="2800" dirty="0" smtClean="0"/>
          </a:p>
          <a:p>
            <a:pPr lvl="1"/>
            <a:r>
              <a:rPr lang="en-US" sz="2800" dirty="0" smtClean="0"/>
              <a:t>Why did Paul want them to save regularly?</a:t>
            </a:r>
          </a:p>
          <a:p>
            <a:pPr lvl="2"/>
            <a:r>
              <a:rPr lang="en-US" sz="2400" dirty="0" smtClean="0"/>
              <a:t>“that </a:t>
            </a:r>
            <a:r>
              <a:rPr lang="en-US" sz="2400" dirty="0"/>
              <a:t>there be no collections when I </a:t>
            </a:r>
            <a:r>
              <a:rPr lang="en-US" sz="2400" dirty="0" smtClean="0"/>
              <a:t>come.” – v. 1</a:t>
            </a:r>
          </a:p>
          <a:p>
            <a:pPr lvl="2"/>
            <a:r>
              <a:rPr lang="en-US" sz="2400" dirty="0" smtClean="0"/>
              <a:t>Saving at home requires another collection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9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Pro-Sabbath </a:t>
            </a:r>
            <a:r>
              <a:rPr lang="en-US" dirty="0"/>
              <a:t>Arguments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1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400" b="0" dirty="0" smtClean="0"/>
              <a:t>“</a:t>
            </a:r>
            <a:r>
              <a:rPr lang="en-US" sz="2400" b="0" dirty="0"/>
              <a:t>God does not change (Hebrews 13:8); therefore </a:t>
            </a:r>
            <a:r>
              <a:rPr lang="en-US" sz="2400" dirty="0"/>
              <a:t>His law</a:t>
            </a:r>
            <a:r>
              <a:rPr lang="en-US" sz="2400" b="0" dirty="0"/>
              <a:t> does not change!</a:t>
            </a:r>
            <a:r>
              <a:rPr lang="en-US" sz="2400" b="0" dirty="0" smtClean="0"/>
              <a:t>”</a:t>
            </a:r>
            <a:endParaRPr lang="en-US" sz="2400" b="0" dirty="0"/>
          </a:p>
          <a:p>
            <a:r>
              <a:rPr lang="en-US" sz="2400" b="0" dirty="0"/>
              <a:t>Jesus Christ is </a:t>
            </a:r>
            <a:r>
              <a:rPr lang="en-US" sz="2400" dirty="0"/>
              <a:t>the same yesterday</a:t>
            </a:r>
            <a:r>
              <a:rPr lang="en-US" sz="2400" b="0" dirty="0"/>
              <a:t>, </a:t>
            </a:r>
            <a:r>
              <a:rPr lang="en-US" sz="2400" dirty="0"/>
              <a:t>today</a:t>
            </a:r>
            <a:r>
              <a:rPr lang="en-US" sz="2400" b="0" dirty="0"/>
              <a:t>, and </a:t>
            </a:r>
            <a:r>
              <a:rPr lang="en-US" sz="2400" dirty="0"/>
              <a:t>forever</a:t>
            </a:r>
            <a:r>
              <a:rPr lang="en-US" sz="2400" b="0" dirty="0"/>
              <a:t>.</a:t>
            </a:r>
            <a:br>
              <a:rPr lang="en-US" sz="2400" b="0" dirty="0"/>
            </a:br>
            <a:r>
              <a:rPr lang="en-US" sz="2400" b="0" dirty="0"/>
              <a:t>—Hebrews 13:8 </a:t>
            </a:r>
            <a:r>
              <a:rPr lang="en-US" b="0" dirty="0" smtClean="0"/>
              <a:t>NKJV</a:t>
            </a:r>
            <a:endParaRPr lang="en-US" sz="2400" b="0" dirty="0" smtClean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7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Has God’s Law Never Changed?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</a:t>
            </a:r>
            <a:r>
              <a:rPr lang="en-US" sz="2800" dirty="0" smtClean="0">
                <a:solidFill>
                  <a:srgbClr val="D1282E"/>
                </a:solidFill>
              </a:rPr>
              <a:t>necessary change </a:t>
            </a:r>
            <a:r>
              <a:rPr lang="en-US" sz="2800" dirty="0" smtClean="0"/>
              <a:t>in the Law</a:t>
            </a:r>
          </a:p>
          <a:p>
            <a:pPr lvl="1"/>
            <a:r>
              <a:rPr lang="en-US" sz="2800" dirty="0" smtClean="0"/>
              <a:t>Fallacy: </a:t>
            </a:r>
            <a:r>
              <a:rPr lang="en-US" sz="2800" i="1" dirty="0" smtClean="0"/>
              <a:t>Non sequitur</a:t>
            </a:r>
          </a:p>
          <a:p>
            <a:pPr lvl="1"/>
            <a:r>
              <a:rPr lang="en-US" sz="2800" dirty="0" smtClean="0"/>
              <a:t>Jeremiah 31:31–34 – New Covenant</a:t>
            </a:r>
          </a:p>
          <a:p>
            <a:pPr lvl="1"/>
            <a:r>
              <a:rPr lang="en-US" sz="2800" dirty="0" smtClean="0"/>
              <a:t>Hebrews 7:12 – New priesthood </a:t>
            </a:r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800" dirty="0" smtClean="0"/>
              <a:t> New Law</a:t>
            </a:r>
          </a:p>
          <a:p>
            <a:pPr lv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0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sz="2400" b="0" dirty="0"/>
              <a:t>“God Himself said that the Sabbath was ‘</a:t>
            </a:r>
            <a:r>
              <a:rPr lang="en-US" sz="2400" dirty="0"/>
              <a:t>perpetual</a:t>
            </a:r>
            <a:r>
              <a:rPr lang="en-US" sz="2400" b="0" dirty="0"/>
              <a:t>’ and ‘</a:t>
            </a:r>
            <a:r>
              <a:rPr lang="en-US" sz="2400" dirty="0"/>
              <a:t>forever</a:t>
            </a:r>
            <a:r>
              <a:rPr lang="en-US" sz="2400" b="0" dirty="0"/>
              <a:t>’ </a:t>
            </a:r>
            <a:r>
              <a:rPr lang="en-US" sz="2400" b="0" dirty="0" smtClean="0"/>
              <a:t>for all generations (</a:t>
            </a:r>
            <a:r>
              <a:rPr lang="en-US" sz="2400" b="0" dirty="0"/>
              <a:t>Exodus 31:16, 17). Last time I checked, ‘forever’ means ‘until the end of time</a:t>
            </a:r>
            <a:r>
              <a:rPr lang="en-US" sz="2400" b="0" dirty="0" smtClean="0"/>
              <a:t>’!”</a:t>
            </a:r>
            <a:endParaRPr lang="en-US" sz="2400" b="0" dirty="0"/>
          </a:p>
          <a:p>
            <a:r>
              <a:rPr lang="en-US" sz="2400" b="0" dirty="0" smtClean="0"/>
              <a:t>“Therefore </a:t>
            </a:r>
            <a:r>
              <a:rPr lang="en-US" sz="2400" b="0" dirty="0"/>
              <a:t>the children of Israel shall keep the Sabbath, to observe the Sabbath </a:t>
            </a:r>
            <a:r>
              <a:rPr lang="en-US" sz="2400" dirty="0"/>
              <a:t>throughout their generations </a:t>
            </a:r>
            <a:r>
              <a:rPr lang="en-US" sz="2400" b="0" dirty="0"/>
              <a:t>as a </a:t>
            </a:r>
            <a:r>
              <a:rPr lang="en-US" sz="2400" dirty="0"/>
              <a:t>perpetual</a:t>
            </a:r>
            <a:r>
              <a:rPr lang="en-US" sz="2400" b="0" dirty="0"/>
              <a:t> covenant</a:t>
            </a:r>
            <a:r>
              <a:rPr lang="en-US" sz="2400" b="0" dirty="0" smtClean="0"/>
              <a:t>. It </a:t>
            </a:r>
            <a:r>
              <a:rPr lang="en-US" sz="2400" b="0" dirty="0"/>
              <a:t>is a sign between Me and the children of Israel </a:t>
            </a:r>
            <a:r>
              <a:rPr lang="en-US" sz="2400" dirty="0"/>
              <a:t>forever</a:t>
            </a:r>
            <a:r>
              <a:rPr lang="en-US" sz="2400" b="0" dirty="0"/>
              <a:t>; for in six days the </a:t>
            </a:r>
            <a:r>
              <a:rPr lang="en-US" sz="2400" b="0" cap="small" dirty="0" smtClean="0"/>
              <a:t>Lord</a:t>
            </a:r>
            <a:r>
              <a:rPr lang="en-US" sz="2400" b="0" dirty="0" smtClean="0"/>
              <a:t> made </a:t>
            </a:r>
            <a:r>
              <a:rPr lang="en-US" sz="2400" b="0" dirty="0"/>
              <a:t>the heavens and the earth, and on the seventh day He rested and was refreshed</a:t>
            </a:r>
            <a:r>
              <a:rPr lang="en-US" sz="2400" b="0" dirty="0" smtClean="0"/>
              <a:t>.”</a:t>
            </a:r>
            <a:br>
              <a:rPr lang="en-US" sz="2400" b="0" dirty="0" smtClean="0"/>
            </a:br>
            <a:r>
              <a:rPr lang="en-US" sz="2400" b="0" dirty="0" smtClean="0"/>
              <a:t>—</a:t>
            </a:r>
            <a:r>
              <a:rPr lang="en-US" sz="2400" b="0" dirty="0"/>
              <a:t>Exodus 31:16, 17</a:t>
            </a:r>
            <a:r>
              <a:rPr lang="en-US" sz="2400" b="0" dirty="0" smtClean="0"/>
              <a:t> </a:t>
            </a:r>
            <a:r>
              <a:rPr lang="en-US" b="0" dirty="0" smtClean="0"/>
              <a:t>NKJV</a:t>
            </a:r>
            <a:endParaRPr lang="en-US" sz="2400" b="0" dirty="0" smtClean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“Perpetual” “Without End”?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“Perpetual”, “everlasting”, “forever” </a:t>
            </a:r>
            <a:r>
              <a:rPr lang="en-US" sz="2400" dirty="0" smtClean="0">
                <a:solidFill>
                  <a:srgbClr val="D1282E"/>
                </a:solidFill>
              </a:rPr>
              <a:t>not </a:t>
            </a:r>
            <a:r>
              <a:rPr lang="en-US" sz="2400" i="1" dirty="0" smtClean="0">
                <a:solidFill>
                  <a:srgbClr val="D1282E"/>
                </a:solidFill>
              </a:rPr>
              <a:t>ad infinitum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43319"/>
              </p:ext>
            </p:extLst>
          </p:nvPr>
        </p:nvGraphicFramePr>
        <p:xfrm>
          <a:off x="4648200" y="1200150"/>
          <a:ext cx="4038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Ordinance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Passage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Day of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Atonement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Leviticus 23: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28–31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Heave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offering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Numbers 15:21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Tabernacle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work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Numbers 18: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22,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23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Priestly washing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Exodus 30</a:t>
                      </a: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:21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Feast of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Tabernacles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Leviticus 23</a:t>
                      </a: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: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34–43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Passover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Exodus 12</a:t>
                      </a: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:14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Carry breast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piece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Exodus 28</a:t>
                      </a: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:29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844648"/>
              </p:ext>
            </p:extLst>
          </p:nvPr>
        </p:nvGraphicFramePr>
        <p:xfrm>
          <a:off x="457200" y="1200150"/>
          <a:ext cx="4038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702"/>
                <a:gridCol w="20128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Ordinance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Passage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Feast of Unleavened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Bread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Exodus 12:17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Grain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offering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Leviticus </a:t>
                      </a: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6: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15–18</a:t>
                      </a: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;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/>
                      </a:r>
                      <a:b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</a:b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23</a:t>
                      </a: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: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13–14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Burnt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offering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Exodus 29: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39–42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Burn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incense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Exodus 30:8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Sin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offering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Exodus 30:10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Anointing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oil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Exodus 30:31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Atonement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yearly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Exodus 30</a:t>
                      </a: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:10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27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800" b="0" dirty="0" smtClean="0">
                <a:solidFill>
                  <a:srgbClr val="000000"/>
                </a:solidFill>
              </a:rPr>
              <a:t>A </a:t>
            </a:r>
            <a:r>
              <a:rPr lang="en-US" sz="2800" dirty="0" smtClean="0">
                <a:solidFill>
                  <a:schemeClr val="tx2"/>
                </a:solidFill>
              </a:rPr>
              <a:t>soft </a:t>
            </a:r>
            <a:r>
              <a:rPr lang="en-US" sz="2800" dirty="0">
                <a:solidFill>
                  <a:schemeClr val="tx2"/>
                </a:solidFill>
              </a:rPr>
              <a:t>answer turns away wrath</a:t>
            </a:r>
            <a:r>
              <a:rPr lang="en-US" sz="2800" b="0" dirty="0">
                <a:solidFill>
                  <a:srgbClr val="000000"/>
                </a:solidFill>
              </a:rPr>
              <a:t>, </a:t>
            </a:r>
            <a:r>
              <a:rPr lang="en-US" sz="2800" b="0" dirty="0" smtClean="0">
                <a:solidFill>
                  <a:srgbClr val="000000"/>
                </a:solidFill>
              </a:rPr>
              <a:t/>
            </a:r>
            <a:br>
              <a:rPr lang="en-US" sz="2800" b="0" dirty="0" smtClean="0">
                <a:solidFill>
                  <a:srgbClr val="000000"/>
                </a:solidFill>
              </a:rPr>
            </a:br>
            <a:r>
              <a:rPr lang="en-US" sz="2800" b="0" dirty="0" smtClean="0">
                <a:solidFill>
                  <a:srgbClr val="000000"/>
                </a:solidFill>
              </a:rPr>
              <a:t>But </a:t>
            </a:r>
            <a:r>
              <a:rPr lang="en-US" sz="2800" b="0" dirty="0">
                <a:solidFill>
                  <a:srgbClr val="000000"/>
                </a:solidFill>
              </a:rPr>
              <a:t>a harsh word stirs up anger</a:t>
            </a:r>
            <a:r>
              <a:rPr lang="en-US" sz="2800" b="0" dirty="0" smtClean="0">
                <a:solidFill>
                  <a:srgbClr val="000000"/>
                </a:solidFill>
              </a:rPr>
              <a:t>.</a:t>
            </a:r>
            <a:br>
              <a:rPr lang="en-US" sz="2800" b="0" dirty="0" smtClean="0">
                <a:solidFill>
                  <a:srgbClr val="000000"/>
                </a:solidFill>
              </a:rPr>
            </a:br>
            <a:r>
              <a:rPr lang="en-US" sz="2800" b="0" dirty="0" smtClean="0">
                <a:solidFill>
                  <a:srgbClr val="000000"/>
                </a:solidFill>
              </a:rPr>
              <a:t>—Proverbs 15:1 </a:t>
            </a:r>
            <a:r>
              <a:rPr lang="en-US" sz="2400" b="0" dirty="0" smtClean="0"/>
              <a:t>NKJV</a:t>
            </a:r>
            <a:endParaRPr lang="en-US" sz="2800" b="0" dirty="0" smtClean="0">
              <a:solidFill>
                <a:srgbClr val="000000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sz="2800" b="0" dirty="0">
              <a:solidFill>
                <a:srgbClr val="000000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800" dirty="0">
                <a:solidFill>
                  <a:srgbClr val="D1282E"/>
                </a:solidFill>
              </a:rPr>
              <a:t>Walk in wisdom </a:t>
            </a:r>
            <a:r>
              <a:rPr lang="en-US" sz="2800" b="0" dirty="0">
                <a:solidFill>
                  <a:srgbClr val="000000"/>
                </a:solidFill>
              </a:rPr>
              <a:t>toward those </a:t>
            </a:r>
            <a:r>
              <a:rPr lang="en-US" sz="2800" dirty="0">
                <a:solidFill>
                  <a:srgbClr val="D1282E"/>
                </a:solidFill>
              </a:rPr>
              <a:t>who are outside</a:t>
            </a:r>
            <a:r>
              <a:rPr lang="en-US" sz="2800" b="0" dirty="0">
                <a:solidFill>
                  <a:srgbClr val="000000"/>
                </a:solidFill>
              </a:rPr>
              <a:t>, redeeming the time</a:t>
            </a:r>
            <a:r>
              <a:rPr lang="en-US" sz="2800" b="0" dirty="0" smtClean="0">
                <a:solidFill>
                  <a:srgbClr val="000000"/>
                </a:solidFill>
              </a:rPr>
              <a:t>. </a:t>
            </a:r>
            <a:r>
              <a:rPr lang="en-US" sz="2800" b="0" dirty="0">
                <a:solidFill>
                  <a:srgbClr val="000000"/>
                </a:solidFill>
              </a:rPr>
              <a:t>Let your </a:t>
            </a:r>
            <a:r>
              <a:rPr lang="en-US" sz="2800" dirty="0">
                <a:solidFill>
                  <a:srgbClr val="D1282E"/>
                </a:solidFill>
              </a:rPr>
              <a:t>speech always be with grace, seasoned with salt</a:t>
            </a:r>
            <a:r>
              <a:rPr lang="en-US" sz="2800" b="0" dirty="0">
                <a:solidFill>
                  <a:srgbClr val="000000"/>
                </a:solidFill>
              </a:rPr>
              <a:t>, that you may know how you ought to answer each one</a:t>
            </a:r>
            <a:r>
              <a:rPr lang="en-US" sz="2800" b="0" dirty="0" smtClean="0">
                <a:solidFill>
                  <a:srgbClr val="000000"/>
                </a:solidFill>
              </a:rPr>
              <a:t>.</a:t>
            </a:r>
            <a:br>
              <a:rPr lang="en-US" sz="2800" b="0" dirty="0" smtClean="0">
                <a:solidFill>
                  <a:srgbClr val="000000"/>
                </a:solidFill>
              </a:rPr>
            </a:br>
            <a:r>
              <a:rPr lang="en-US" sz="2800" b="0" dirty="0" smtClean="0">
                <a:solidFill>
                  <a:srgbClr val="000000"/>
                </a:solidFill>
              </a:rPr>
              <a:t>—Colossians 4:5, 6 </a:t>
            </a:r>
            <a:r>
              <a:rPr lang="en-US" sz="2400" b="0" dirty="0" smtClean="0"/>
              <a:t>NKJV</a:t>
            </a:r>
            <a:endParaRPr lang="en-US" sz="2800" b="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0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Is “Perpetual” “Without End”?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“Perpetual”, “everlasting”, “forever” </a:t>
            </a:r>
            <a:r>
              <a:rPr lang="en-US" sz="2400" dirty="0" smtClean="0">
                <a:solidFill>
                  <a:schemeClr val="tx2"/>
                </a:solidFill>
              </a:rPr>
              <a:t>not ad infinitum</a:t>
            </a:r>
          </a:p>
          <a:p>
            <a:pPr lvl="1"/>
            <a:r>
              <a:rPr lang="en-US" sz="2400" dirty="0" smtClean="0"/>
              <a:t>The explanation is in the passage (Exodus 31:16, 17)</a:t>
            </a:r>
          </a:p>
          <a:p>
            <a:pPr lvl="2"/>
            <a:r>
              <a:rPr lang="en-US" sz="2000" dirty="0" smtClean="0"/>
              <a:t>“the </a:t>
            </a:r>
            <a:r>
              <a:rPr lang="en-US" sz="2000" b="1" dirty="0" smtClean="0">
                <a:solidFill>
                  <a:srgbClr val="D1282E"/>
                </a:solidFill>
              </a:rPr>
              <a:t>children of Israel </a:t>
            </a:r>
            <a:r>
              <a:rPr lang="en-US" sz="2000" dirty="0" smtClean="0"/>
              <a:t>shall keep the Sabbath”</a:t>
            </a:r>
          </a:p>
          <a:p>
            <a:pPr lvl="2"/>
            <a:r>
              <a:rPr lang="en-US" sz="2000" dirty="0" smtClean="0"/>
              <a:t>“sign </a:t>
            </a:r>
            <a:r>
              <a:rPr lang="en-US" sz="2000" b="1" dirty="0" smtClean="0">
                <a:solidFill>
                  <a:srgbClr val="D1282E"/>
                </a:solidFill>
              </a:rPr>
              <a:t>between Me and the children of Israel</a:t>
            </a:r>
            <a:r>
              <a:rPr lang="en-US" sz="2000" dirty="0" smtClean="0"/>
              <a:t>”</a:t>
            </a:r>
          </a:p>
          <a:p>
            <a:pPr lvl="2"/>
            <a:r>
              <a:rPr lang="en-US" sz="2000" dirty="0" smtClean="0"/>
              <a:t>“</a:t>
            </a:r>
            <a:r>
              <a:rPr lang="en-US" sz="2000" b="1" dirty="0" smtClean="0">
                <a:solidFill>
                  <a:srgbClr val="D1282E"/>
                </a:solidFill>
              </a:rPr>
              <a:t>throughout </a:t>
            </a:r>
            <a:r>
              <a:rPr lang="en-US" sz="2000" b="1" dirty="0">
                <a:solidFill>
                  <a:srgbClr val="D1282E"/>
                </a:solidFill>
              </a:rPr>
              <a:t>their generations </a:t>
            </a:r>
            <a:r>
              <a:rPr lang="en-US" sz="2000" dirty="0"/>
              <a:t>as a perpetual </a:t>
            </a:r>
            <a:r>
              <a:rPr lang="en-US" sz="2000" b="1" dirty="0">
                <a:solidFill>
                  <a:srgbClr val="D1282E"/>
                </a:solidFill>
              </a:rPr>
              <a:t>covenant</a:t>
            </a:r>
            <a:r>
              <a:rPr lang="en-US" sz="2000" dirty="0"/>
              <a:t>”</a:t>
            </a:r>
            <a:endParaRPr lang="en-US" sz="2000" dirty="0" smtClean="0"/>
          </a:p>
          <a:p>
            <a:pPr lvl="2"/>
            <a:r>
              <a:rPr lang="en-US" sz="2000" dirty="0" smtClean="0"/>
              <a:t>In effect …</a:t>
            </a:r>
          </a:p>
          <a:p>
            <a:pPr lvl="3"/>
            <a:r>
              <a:rPr lang="en-US" sz="2000" dirty="0" smtClean="0"/>
              <a:t>For Israel (not all nations)</a:t>
            </a:r>
          </a:p>
          <a:p>
            <a:pPr lvl="3"/>
            <a:r>
              <a:rPr lang="en-US" sz="2000" dirty="0" smtClean="0"/>
              <a:t>For the duration of the covenant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3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en-US" sz="2400" b="0" dirty="0"/>
              <a:t>“Not only are we to keep the Sabbath until the end of time, but Isaiah says we’ll be </a:t>
            </a:r>
            <a:r>
              <a:rPr lang="en-US" sz="2400" dirty="0"/>
              <a:t>keeping it in heaven </a:t>
            </a:r>
            <a:r>
              <a:rPr lang="en-US" sz="2400" b="0" dirty="0"/>
              <a:t>(Isaiah 66:22, 23)! If we’re to keep the Sabbath throughout eternity, you can’t possibly think it’s right for us to just ignore it now!</a:t>
            </a:r>
            <a:r>
              <a:rPr lang="en-US" sz="2400" b="0" dirty="0" smtClean="0"/>
              <a:t>”</a:t>
            </a:r>
            <a:endParaRPr lang="en-US" sz="2400" b="0" dirty="0"/>
          </a:p>
          <a:p>
            <a:r>
              <a:rPr lang="en-US" sz="2400" b="0" dirty="0" smtClean="0"/>
              <a:t>“For </a:t>
            </a:r>
            <a:r>
              <a:rPr lang="en-US" sz="2400" b="0" dirty="0"/>
              <a:t>as the </a:t>
            </a:r>
            <a:r>
              <a:rPr lang="en-US" sz="2400" dirty="0"/>
              <a:t>new heavens and the new </a:t>
            </a:r>
            <a:r>
              <a:rPr lang="en-US" sz="2400" dirty="0" smtClean="0"/>
              <a:t>earth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b="0" dirty="0" smtClean="0"/>
              <a:t>Which </a:t>
            </a:r>
            <a:r>
              <a:rPr lang="en-US" sz="2400" b="0" dirty="0"/>
              <a:t>I will make shall remain before Me,” says the </a:t>
            </a:r>
            <a:r>
              <a:rPr lang="en-US" sz="2400" b="0" cap="small" dirty="0" smtClean="0"/>
              <a:t>Lord</a:t>
            </a:r>
            <a:r>
              <a:rPr lang="en-US" sz="2400" b="0" dirty="0" smtClean="0"/>
              <a:t>,</a:t>
            </a:r>
            <a:br>
              <a:rPr lang="en-US" sz="2400" b="0" dirty="0" smtClean="0"/>
            </a:br>
            <a:r>
              <a:rPr lang="en-US" sz="2400" b="0" dirty="0" smtClean="0"/>
              <a:t>“So </a:t>
            </a:r>
            <a:r>
              <a:rPr lang="en-US" sz="2400" b="0" dirty="0"/>
              <a:t>shall your descendants and your name remain</a:t>
            </a:r>
            <a:r>
              <a:rPr lang="en-US" sz="2400" b="0" dirty="0" smtClean="0"/>
              <a:t>.</a:t>
            </a:r>
            <a:br>
              <a:rPr lang="en-US" sz="2400" b="0" dirty="0" smtClean="0"/>
            </a:br>
            <a:r>
              <a:rPr lang="en-US" sz="2400" b="0" dirty="0" smtClean="0"/>
              <a:t>And </a:t>
            </a:r>
            <a:r>
              <a:rPr lang="en-US" sz="2400" b="0" dirty="0"/>
              <a:t>it shall come to </a:t>
            </a:r>
            <a:r>
              <a:rPr lang="en-US" sz="2400" b="0" dirty="0" smtClean="0"/>
              <a:t>pass</a:t>
            </a:r>
            <a:br>
              <a:rPr lang="en-US" sz="2400" b="0" dirty="0" smtClean="0"/>
            </a:br>
            <a:r>
              <a:rPr lang="en-US" sz="2400" b="0" dirty="0" smtClean="0"/>
              <a:t>That </a:t>
            </a:r>
            <a:r>
              <a:rPr lang="en-US" sz="2400" b="0" dirty="0"/>
              <a:t>from one New Moon to another</a:t>
            </a:r>
            <a:r>
              <a:rPr lang="en-US" sz="2400" b="0" dirty="0" smtClean="0"/>
              <a:t>,</a:t>
            </a:r>
            <a:br>
              <a:rPr lang="en-US" sz="2400" b="0" dirty="0" smtClean="0"/>
            </a:br>
            <a:r>
              <a:rPr lang="en-US" sz="2400" b="0" dirty="0" smtClean="0"/>
              <a:t>And </a:t>
            </a:r>
            <a:r>
              <a:rPr lang="en-US" sz="2400" b="0" dirty="0"/>
              <a:t>from </a:t>
            </a:r>
            <a:r>
              <a:rPr lang="en-US" sz="2400" dirty="0"/>
              <a:t>one Sabbath to another</a:t>
            </a:r>
            <a:r>
              <a:rPr lang="en-US" sz="2400" b="0" dirty="0" smtClean="0"/>
              <a:t>,</a:t>
            </a:r>
            <a:br>
              <a:rPr lang="en-US" sz="2400" b="0" dirty="0" smtClean="0"/>
            </a:br>
            <a:r>
              <a:rPr lang="en-US" sz="2400" b="0" dirty="0" smtClean="0"/>
              <a:t>All </a:t>
            </a:r>
            <a:r>
              <a:rPr lang="en-US" sz="2400" b="0" dirty="0"/>
              <a:t>flesh shall come to worship before Me,” says the </a:t>
            </a:r>
            <a:r>
              <a:rPr lang="en-US" sz="2400" b="0" cap="small" dirty="0" smtClean="0"/>
              <a:t>Lord</a:t>
            </a:r>
            <a:r>
              <a:rPr lang="en-US" sz="2400" b="0" dirty="0" smtClean="0"/>
              <a:t>.</a:t>
            </a:r>
            <a:br>
              <a:rPr lang="en-US" sz="2400" b="0" dirty="0" smtClean="0"/>
            </a:br>
            <a:r>
              <a:rPr lang="en-US" sz="2400" b="0" dirty="0" smtClean="0"/>
              <a:t>—Isaiah 66:22, 23 </a:t>
            </a:r>
            <a:r>
              <a:rPr lang="en-US" b="0" dirty="0" smtClean="0"/>
              <a:t>NKJV</a:t>
            </a:r>
            <a:endParaRPr lang="en-US" sz="2400" b="0" dirty="0" smtClean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8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Sabbath Keeping In Heaven?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New heavens, new earth are New Covenant</a:t>
            </a:r>
          </a:p>
          <a:p>
            <a:pPr lvl="1"/>
            <a:r>
              <a:rPr lang="en-US" sz="2800" dirty="0" smtClean="0"/>
              <a:t>Consistency: Observe New Moon, too? v. 23</a:t>
            </a:r>
          </a:p>
          <a:p>
            <a:pPr lvl="1"/>
            <a:r>
              <a:rPr lang="en-US" sz="2800" dirty="0" smtClean="0"/>
              <a:t>New Covenant; figurative language</a:t>
            </a:r>
          </a:p>
          <a:p>
            <a:pPr lvl="2"/>
            <a:r>
              <a:rPr lang="en-US" sz="2400" dirty="0"/>
              <a:t>“I will gather </a:t>
            </a:r>
            <a:r>
              <a:rPr lang="en-US" sz="2400" b="1" dirty="0">
                <a:solidFill>
                  <a:srgbClr val="D1282E"/>
                </a:solidFill>
              </a:rPr>
              <a:t>all nations and </a:t>
            </a:r>
            <a:r>
              <a:rPr lang="en-US" sz="2400" b="1" dirty="0" smtClean="0">
                <a:solidFill>
                  <a:srgbClr val="D1282E"/>
                </a:solidFill>
              </a:rPr>
              <a:t>tongues</a:t>
            </a:r>
            <a:r>
              <a:rPr lang="en-US" sz="2400" dirty="0" smtClean="0"/>
              <a:t>” – v. 18</a:t>
            </a:r>
            <a:br>
              <a:rPr lang="en-US" sz="2400" dirty="0" smtClean="0"/>
            </a:br>
            <a:r>
              <a:rPr lang="en-US" sz="2400" dirty="0" smtClean="0"/>
              <a:t>(Cf. Isaiah 2:2–4)</a:t>
            </a:r>
          </a:p>
          <a:p>
            <a:pPr lvl="2"/>
            <a:r>
              <a:rPr lang="en-US" sz="2400" dirty="0"/>
              <a:t>“your brethren </a:t>
            </a:r>
            <a:r>
              <a:rPr lang="en-US" sz="2400" b="1" dirty="0">
                <a:solidFill>
                  <a:srgbClr val="D1282E"/>
                </a:solidFill>
              </a:rPr>
              <a:t>for an </a:t>
            </a:r>
            <a:r>
              <a:rPr lang="en-US" sz="2400" b="1" dirty="0" smtClean="0">
                <a:solidFill>
                  <a:srgbClr val="D1282E"/>
                </a:solidFill>
              </a:rPr>
              <a:t>offering</a:t>
            </a:r>
            <a:r>
              <a:rPr lang="en-US" sz="2400" dirty="0" smtClean="0"/>
              <a:t>” – v. 20 </a:t>
            </a:r>
            <a:br>
              <a:rPr lang="en-US" sz="2400" dirty="0" smtClean="0"/>
            </a:br>
            <a:r>
              <a:rPr lang="en-US" sz="2400" dirty="0" smtClean="0"/>
              <a:t>(Cf. Rom 12:1, 2)</a:t>
            </a:r>
            <a:endParaRPr lang="en-US" sz="2400" b="1" dirty="0" smtClean="0">
              <a:solidFill>
                <a:srgbClr val="D1282E"/>
              </a:solidFill>
            </a:endParaRPr>
          </a:p>
          <a:p>
            <a:pPr lvl="2"/>
            <a:r>
              <a:rPr lang="en-US" sz="2400" dirty="0" smtClean="0"/>
              <a:t>“take </a:t>
            </a:r>
            <a:r>
              <a:rPr lang="en-US" sz="2400" dirty="0"/>
              <a:t>some </a:t>
            </a:r>
            <a:r>
              <a:rPr lang="en-US" sz="2400" dirty="0" smtClean="0"/>
              <a:t>… for </a:t>
            </a:r>
            <a:r>
              <a:rPr lang="en-US" sz="2400" b="1" dirty="0">
                <a:solidFill>
                  <a:schemeClr val="tx2"/>
                </a:solidFill>
              </a:rPr>
              <a:t>priests and </a:t>
            </a:r>
            <a:r>
              <a:rPr lang="en-US" sz="2400" b="1" dirty="0" smtClean="0">
                <a:solidFill>
                  <a:schemeClr val="tx2"/>
                </a:solidFill>
              </a:rPr>
              <a:t>Levites</a:t>
            </a:r>
            <a:r>
              <a:rPr lang="en-US" sz="2400" dirty="0" smtClean="0"/>
              <a:t>” – v. 21</a:t>
            </a:r>
          </a:p>
          <a:p>
            <a:pPr lvl="2"/>
            <a:r>
              <a:rPr lang="en-US" sz="2400" dirty="0" smtClean="0"/>
              <a:t>No moon in heaven – Revelation 21:23</a:t>
            </a:r>
          </a:p>
          <a:p>
            <a:pPr lvl="2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4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en-US" sz="2400" b="0" dirty="0"/>
              <a:t>“What about Matthew 24? (See v. 20) Christians will be </a:t>
            </a:r>
            <a:r>
              <a:rPr lang="en-US" sz="2400" dirty="0"/>
              <a:t>keeping the Sabbath to the very end</a:t>
            </a:r>
            <a:r>
              <a:rPr lang="en-US" sz="2400" b="0" dirty="0"/>
              <a:t>!</a:t>
            </a:r>
            <a:r>
              <a:rPr lang="en-US" sz="2400" b="0" dirty="0" smtClean="0"/>
              <a:t>”</a:t>
            </a:r>
            <a:endParaRPr lang="en-US" sz="2400" b="0" dirty="0"/>
          </a:p>
          <a:p>
            <a:r>
              <a:rPr lang="en-US" sz="2400" b="0" dirty="0"/>
              <a:t>“And pray that your flight may not be in winter or </a:t>
            </a:r>
            <a:r>
              <a:rPr lang="en-US" sz="2400" dirty="0"/>
              <a:t>on the </a:t>
            </a:r>
            <a:r>
              <a:rPr lang="en-US" sz="2400" dirty="0" smtClean="0"/>
              <a:t>Sabbath</a:t>
            </a:r>
            <a:r>
              <a:rPr lang="en-US" sz="2400" b="0" dirty="0" smtClean="0"/>
              <a:t>.”</a:t>
            </a:r>
            <a:br>
              <a:rPr lang="en-US" sz="2400" b="0" dirty="0" smtClean="0"/>
            </a:br>
            <a:r>
              <a:rPr lang="en-US" sz="2400" b="0" dirty="0" smtClean="0"/>
              <a:t>—Matthew 24:20 </a:t>
            </a:r>
            <a:r>
              <a:rPr lang="en-US" b="0" dirty="0" smtClean="0"/>
              <a:t>NKJV</a:t>
            </a:r>
            <a:endParaRPr lang="en-US" sz="2400" b="0" dirty="0" smtClean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1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End Time Sabbath Keeping?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AD</a:t>
            </a:r>
            <a:r>
              <a:rPr lang="en-US" sz="2800" dirty="0" smtClean="0"/>
              <a:t> 70, not the end of time</a:t>
            </a:r>
            <a:endParaRPr lang="en-US" sz="2800" dirty="0" smtClean="0"/>
          </a:p>
          <a:p>
            <a:pPr lvl="1"/>
            <a:r>
              <a:rPr lang="en-US" sz="2800" dirty="0" smtClean="0"/>
              <a:t>Took place during Jesus’s generation – v. 34</a:t>
            </a:r>
            <a:endParaRPr lang="en-US" sz="2800" dirty="0"/>
          </a:p>
          <a:p>
            <a:pPr lvl="1"/>
            <a:r>
              <a:rPr lang="en-US" sz="2800" dirty="0" smtClean="0"/>
              <a:t>Hindrances to flight – vv. 15–20</a:t>
            </a:r>
          </a:p>
          <a:p>
            <a:pPr lvl="2"/>
            <a:r>
              <a:rPr lang="en-US" sz="2400" dirty="0" smtClean="0"/>
              <a:t>Pregnant &amp; nursing – v. 19</a:t>
            </a:r>
          </a:p>
          <a:p>
            <a:pPr lvl="2"/>
            <a:r>
              <a:rPr lang="en-US" sz="2400" dirty="0" smtClean="0"/>
              <a:t>Why would Sabbath hinder flight?</a:t>
            </a:r>
          </a:p>
          <a:p>
            <a:pPr lvl="3"/>
            <a:r>
              <a:rPr lang="en-US" sz="2400" dirty="0" smtClean="0"/>
              <a:t>Cities of Israel observing Sabbath in </a:t>
            </a:r>
            <a:r>
              <a:rPr lang="en-US" sz="2000" dirty="0" smtClean="0"/>
              <a:t>AD</a:t>
            </a:r>
            <a:r>
              <a:rPr lang="en-US" sz="2400" dirty="0" smtClean="0"/>
              <a:t> 70</a:t>
            </a:r>
          </a:p>
          <a:p>
            <a:pPr lvl="3"/>
            <a:r>
              <a:rPr lang="en-US" sz="2400" dirty="0" smtClean="0"/>
              <a:t>City gates closed – Nehemiah 13:19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9"/>
            </a:pPr>
            <a:r>
              <a:rPr lang="en-US" sz="2400" b="0" dirty="0" smtClean="0"/>
              <a:t>“Even </a:t>
            </a:r>
            <a:r>
              <a:rPr lang="en-US" sz="2400" dirty="0"/>
              <a:t>Paul rested on the Sabbath </a:t>
            </a:r>
            <a:r>
              <a:rPr lang="en-US" sz="2400" b="0" dirty="0"/>
              <a:t>during his preaching journeys (Acts 17:2). How can you think we should not do the same thing today?</a:t>
            </a:r>
            <a:r>
              <a:rPr lang="en-US" sz="2400" b="0" dirty="0" smtClean="0"/>
              <a:t>”</a:t>
            </a:r>
            <a:endParaRPr lang="en-US" sz="2400" b="0" dirty="0"/>
          </a:p>
          <a:p>
            <a:r>
              <a:rPr lang="en-US" sz="2400" b="0" dirty="0"/>
              <a:t>Then Paul, </a:t>
            </a:r>
            <a:r>
              <a:rPr lang="en-US" sz="2400" dirty="0"/>
              <a:t>as his custom was</a:t>
            </a:r>
            <a:r>
              <a:rPr lang="en-US" sz="2400" b="0" dirty="0"/>
              <a:t>, </a:t>
            </a:r>
            <a:r>
              <a:rPr lang="en-US" sz="2400" dirty="0"/>
              <a:t>went in </a:t>
            </a:r>
            <a:r>
              <a:rPr lang="en-US" sz="2400" b="0" dirty="0"/>
              <a:t>to them, and </a:t>
            </a:r>
            <a:r>
              <a:rPr lang="en-US" sz="2400" dirty="0"/>
              <a:t>for three Sabbaths </a:t>
            </a:r>
            <a:r>
              <a:rPr lang="en-US" sz="2400" b="0" dirty="0"/>
              <a:t>reasoned with them from the </a:t>
            </a:r>
            <a:r>
              <a:rPr lang="en-US" sz="2400" b="0" dirty="0" smtClean="0"/>
              <a:t>Scriptures</a:t>
            </a:r>
            <a:br>
              <a:rPr lang="en-US" sz="2400" b="0" dirty="0" smtClean="0"/>
            </a:br>
            <a:r>
              <a:rPr lang="en-US" sz="2400" b="0" dirty="0" smtClean="0"/>
              <a:t>—</a:t>
            </a:r>
            <a:r>
              <a:rPr lang="en-US" sz="2400" b="0" dirty="0" smtClean="0"/>
              <a:t>Acts 17:2 </a:t>
            </a:r>
            <a:r>
              <a:rPr lang="en-US" b="0" dirty="0" smtClean="0"/>
              <a:t>NKJV</a:t>
            </a:r>
            <a:endParaRPr lang="en-US" sz="2400" b="0" dirty="0" smtClean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5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Paul Observed The Sabbath?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Not Sabbath rest; low hanging fruit</a:t>
            </a:r>
          </a:p>
          <a:p>
            <a:pPr lvl="1"/>
            <a:r>
              <a:rPr lang="en-US" sz="2800" dirty="0" smtClean="0"/>
              <a:t>What was Paul’s Sabbath custom?</a:t>
            </a:r>
          </a:p>
          <a:p>
            <a:pPr lvl="2"/>
            <a:r>
              <a:rPr lang="en-US" sz="2400" dirty="0" smtClean="0"/>
              <a:t>Preaching to those present – Acts 13:14ff</a:t>
            </a:r>
          </a:p>
          <a:p>
            <a:pPr lvl="2"/>
            <a:r>
              <a:rPr lang="en-US" sz="2400" dirty="0" smtClean="0"/>
              <a:t>“spoke </a:t>
            </a:r>
            <a:r>
              <a:rPr lang="en-US" sz="2400" dirty="0"/>
              <a:t>to the women who met </a:t>
            </a:r>
            <a:r>
              <a:rPr lang="en-US" sz="2400" dirty="0" smtClean="0"/>
              <a:t>there” – Acts 16:13</a:t>
            </a:r>
            <a:endParaRPr lang="en-US" sz="2400" dirty="0" smtClean="0"/>
          </a:p>
          <a:p>
            <a:pPr lvl="2"/>
            <a:r>
              <a:rPr lang="en-US" sz="2400" dirty="0" smtClean="0"/>
              <a:t>“</a:t>
            </a:r>
            <a:r>
              <a:rPr lang="en-US" sz="2400" dirty="0"/>
              <a:t>reasoned </a:t>
            </a:r>
            <a:r>
              <a:rPr lang="en-US" sz="2400" dirty="0" smtClean="0"/>
              <a:t>… from the Scriptures” – Acts 17:2</a:t>
            </a:r>
          </a:p>
          <a:p>
            <a:pPr lvl="2"/>
            <a:r>
              <a:rPr lang="en-US" sz="2400" dirty="0" smtClean="0"/>
              <a:t>No mention of rest or worship</a:t>
            </a:r>
          </a:p>
          <a:p>
            <a:pPr lvl="1"/>
            <a:endParaRPr lang="en-US" sz="2800" dirty="0" smtClean="0"/>
          </a:p>
          <a:p>
            <a:pPr lvl="3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2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Paul Observed The Sabbath?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Not Sabbath rest; low hanging fruit</a:t>
            </a:r>
          </a:p>
          <a:p>
            <a:pPr lvl="1"/>
            <a:r>
              <a:rPr lang="en-US" sz="2800" dirty="0" smtClean="0"/>
              <a:t>What was Paul’s Sabbath custom?</a:t>
            </a:r>
          </a:p>
          <a:p>
            <a:pPr lvl="2"/>
            <a:r>
              <a:rPr lang="en-US" sz="2400" dirty="0" smtClean="0"/>
              <a:t>Preaching to those present – Acts 13:14ff</a:t>
            </a:r>
          </a:p>
          <a:p>
            <a:pPr lvl="2"/>
            <a:r>
              <a:rPr lang="en-US" sz="2400" dirty="0" smtClean="0"/>
              <a:t>“spoke </a:t>
            </a:r>
            <a:r>
              <a:rPr lang="en-US" sz="2400" dirty="0"/>
              <a:t>to the women who met </a:t>
            </a:r>
            <a:r>
              <a:rPr lang="en-US" sz="2400" dirty="0" smtClean="0"/>
              <a:t>there” – Acts 16:13</a:t>
            </a:r>
            <a:endParaRPr lang="en-US" sz="2400" dirty="0" smtClean="0"/>
          </a:p>
          <a:p>
            <a:pPr lvl="2"/>
            <a:r>
              <a:rPr lang="en-US" sz="2400" dirty="0" smtClean="0"/>
              <a:t>“</a:t>
            </a:r>
            <a:r>
              <a:rPr lang="en-US" sz="2400" dirty="0"/>
              <a:t>reasoned </a:t>
            </a:r>
            <a:r>
              <a:rPr lang="en-US" sz="2400" dirty="0" smtClean="0"/>
              <a:t>… from the Scriptures” – Acts 17:2</a:t>
            </a:r>
          </a:p>
          <a:p>
            <a:pPr lvl="2"/>
            <a:r>
              <a:rPr lang="en-US" sz="2400" dirty="0" smtClean="0"/>
              <a:t>No mention of rest or worship</a:t>
            </a:r>
          </a:p>
          <a:p>
            <a:pPr lvl="1"/>
            <a:endParaRPr lang="en-US" sz="2800" dirty="0" smtClean="0"/>
          </a:p>
          <a:p>
            <a:pPr lvl="3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8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10"/>
            </a:pPr>
            <a:r>
              <a:rPr lang="en-US" sz="2400" b="0" dirty="0"/>
              <a:t>“The Greek word in Colossians 2:16 is </a:t>
            </a:r>
            <a:r>
              <a:rPr lang="en-US" sz="2400" b="0" i="1" dirty="0" err="1"/>
              <a:t>sabbaton</a:t>
            </a:r>
            <a:r>
              <a:rPr lang="en-US" sz="2400" b="0" dirty="0"/>
              <a:t> (</a:t>
            </a:r>
            <a:r>
              <a:rPr lang="en-US" sz="2400" b="0" dirty="0" err="1"/>
              <a:t>σ</a:t>
            </a:r>
            <a:r>
              <a:rPr lang="en-US" sz="2400" b="0" dirty="0"/>
              <a:t>αββά</a:t>
            </a:r>
            <a:r>
              <a:rPr lang="en-US" sz="2400" b="0" dirty="0" err="1"/>
              <a:t>των</a:t>
            </a:r>
            <a:r>
              <a:rPr lang="en-US" sz="2400" b="0" dirty="0"/>
              <a:t>). That means </a:t>
            </a:r>
            <a:r>
              <a:rPr lang="en-US" sz="2400" dirty="0"/>
              <a:t>“Sabbaths” (plural)</a:t>
            </a:r>
            <a:r>
              <a:rPr lang="en-US" sz="2400" b="0" dirty="0"/>
              <a:t>, not “Sabbath” (singular). Read Leviticus 23:23–38; God calls the </a:t>
            </a:r>
            <a:r>
              <a:rPr lang="en-US" sz="2400" dirty="0"/>
              <a:t>yearly feast days </a:t>
            </a:r>
            <a:r>
              <a:rPr lang="en-US" sz="2400" b="0" dirty="0"/>
              <a:t>“Sabbath days”. Paul is making </a:t>
            </a:r>
            <a:r>
              <a:rPr lang="en-US" sz="2400" dirty="0"/>
              <a:t>no reference whatsoever to the weekly Sabbath</a:t>
            </a:r>
            <a:r>
              <a:rPr lang="en-US" sz="2400" b="0" dirty="0"/>
              <a:t>!”</a:t>
            </a:r>
          </a:p>
          <a:p>
            <a:r>
              <a:rPr lang="en-US" sz="2400" b="0" dirty="0" smtClean="0"/>
              <a:t>So </a:t>
            </a:r>
            <a:r>
              <a:rPr lang="en-US" sz="2400" b="0" dirty="0"/>
              <a:t>let no one judge you in food or in drink, or regarding a festival or a new moon or </a:t>
            </a:r>
            <a:r>
              <a:rPr lang="en-US" sz="2400" dirty="0" err="1" smtClean="0"/>
              <a:t>sabbaths</a:t>
            </a:r>
            <a:r>
              <a:rPr lang="en-US" sz="2400" dirty="0" smtClean="0"/>
              <a:t> </a:t>
            </a:r>
            <a:r>
              <a:rPr lang="el-GR" sz="2400" dirty="0"/>
              <a:t>(σαββάτων)</a:t>
            </a:r>
            <a:r>
              <a:rPr lang="en-US" sz="2400" b="0" dirty="0" smtClean="0"/>
              <a:t>,</a:t>
            </a:r>
            <a:br>
              <a:rPr lang="en-US" sz="2400" b="0" dirty="0" smtClean="0"/>
            </a:br>
            <a:r>
              <a:rPr lang="en-US" sz="2400" b="0" dirty="0" smtClean="0"/>
              <a:t>—Colossians 2:16 </a:t>
            </a:r>
            <a:r>
              <a:rPr lang="en-US" b="0" dirty="0" smtClean="0"/>
              <a:t>NKJV</a:t>
            </a:r>
            <a:endParaRPr lang="en-US" sz="2400" b="0" dirty="0" smtClean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8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Yearly Sabbath, Not Weekly?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Yearly, monthly, weekly special days</a:t>
            </a:r>
            <a:endParaRPr lang="en-US" sz="2800" dirty="0" smtClean="0"/>
          </a:p>
          <a:p>
            <a:pPr lvl="1"/>
            <a:r>
              <a:rPr lang="en-US" sz="2800" dirty="0" smtClean="0"/>
              <a:t>“Sabbath” singularity/plurality irrelevant</a:t>
            </a:r>
          </a:p>
          <a:p>
            <a:pPr lvl="1"/>
            <a:r>
              <a:rPr lang="en-US" sz="2800" dirty="0" smtClean="0"/>
              <a:t>“Festival” is yearly, not “Sabbaths”</a:t>
            </a:r>
          </a:p>
          <a:p>
            <a:pPr lvl="1"/>
            <a:r>
              <a:rPr lang="en-US" sz="2800" dirty="0" smtClean="0"/>
              <a:t>Paul employed OT idiom</a:t>
            </a:r>
          </a:p>
          <a:p>
            <a:pPr lvl="2"/>
            <a:r>
              <a:rPr lang="en-US" sz="2400" dirty="0" smtClean="0"/>
              <a:t>Yearly</a:t>
            </a:r>
          </a:p>
          <a:p>
            <a:pPr lvl="2"/>
            <a:r>
              <a:rPr lang="en-US" sz="2400" dirty="0" smtClean="0"/>
              <a:t>Monthly</a:t>
            </a:r>
          </a:p>
          <a:p>
            <a:pPr lvl="2"/>
            <a:r>
              <a:rPr lang="en-US" sz="2400" dirty="0" smtClean="0"/>
              <a:t>Weekly</a:t>
            </a:r>
          </a:p>
          <a:p>
            <a:pPr lvl="2"/>
            <a:r>
              <a:rPr lang="en-US" sz="2400" i="1" dirty="0" smtClean="0"/>
              <a:t>Daily</a:t>
            </a:r>
            <a:endParaRPr lang="en-US" sz="24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b="0" dirty="0"/>
              <a:t>“Genesis makes it very clear that God established the Sabbath </a:t>
            </a:r>
            <a:r>
              <a:rPr lang="en-US" sz="2400" dirty="0"/>
              <a:t>at creation</a:t>
            </a:r>
            <a:r>
              <a:rPr lang="en-US" sz="2400" b="0" dirty="0"/>
              <a:t>: </a:t>
            </a:r>
            <a:r>
              <a:rPr lang="en-US" sz="2400" b="0" dirty="0" smtClean="0"/>
              <a:t>He </a:t>
            </a:r>
            <a:r>
              <a:rPr lang="en-US" sz="2400" dirty="0" smtClean="0"/>
              <a:t>blessed</a:t>
            </a:r>
            <a:r>
              <a:rPr lang="en-US" sz="2400" b="0" dirty="0" smtClean="0"/>
              <a:t> and </a:t>
            </a:r>
            <a:r>
              <a:rPr lang="en-US" sz="2400" dirty="0" smtClean="0"/>
              <a:t>sanctified</a:t>
            </a:r>
            <a:r>
              <a:rPr lang="en-US" sz="2400" b="0" dirty="0" smtClean="0"/>
              <a:t> it </a:t>
            </a:r>
            <a:r>
              <a:rPr lang="en-US" sz="2400" b="0" dirty="0"/>
              <a:t>(Genesis 2:3). The Sabbath is for all time</a:t>
            </a:r>
            <a:r>
              <a:rPr lang="en-US" sz="2400" b="0" dirty="0" smtClean="0"/>
              <a:t>!” </a:t>
            </a:r>
          </a:p>
          <a:p>
            <a:r>
              <a:rPr lang="en-US" sz="2400" b="0" dirty="0"/>
              <a:t>Then God </a:t>
            </a:r>
            <a:r>
              <a:rPr lang="en-US" sz="2400" dirty="0"/>
              <a:t>blessed the seventh day and sanctified </a:t>
            </a:r>
            <a:r>
              <a:rPr lang="en-US" sz="2400" b="0" dirty="0"/>
              <a:t>it, because in it He rested from all His work which God had created and made</a:t>
            </a:r>
            <a:r>
              <a:rPr lang="en-US" sz="2400" b="0" dirty="0" smtClean="0"/>
              <a:t>.</a:t>
            </a: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400" b="0" dirty="0" smtClean="0"/>
              <a:t>—</a:t>
            </a:r>
            <a:r>
              <a:rPr lang="en-US" sz="2400" b="0" dirty="0"/>
              <a:t>Genesis 2:</a:t>
            </a:r>
            <a:r>
              <a:rPr lang="en-US" sz="2400" b="0" dirty="0" smtClean="0"/>
              <a:t>3 </a:t>
            </a:r>
            <a:r>
              <a:rPr lang="en-US" b="0" dirty="0" smtClean="0"/>
              <a:t>NKJV</a:t>
            </a:r>
            <a:endParaRPr lang="en-US" sz="2400" b="0" dirty="0" smtClean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5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Yearly Sabbath, Not Weekly?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Yearly, monthly, weekly special days</a:t>
            </a:r>
            <a:endParaRPr lang="en-US" sz="2800" dirty="0" smtClean="0"/>
          </a:p>
          <a:p>
            <a:pPr lvl="1"/>
            <a:endParaRPr lang="en-US" sz="24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757409"/>
              </p:ext>
            </p:extLst>
          </p:nvPr>
        </p:nvGraphicFramePr>
        <p:xfrm>
          <a:off x="609600" y="1200150"/>
          <a:ext cx="7311034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9245600" imgH="3759200" progId="Word.Document.12">
                  <p:embed/>
                </p:oleObj>
              </mc:Choice>
              <mc:Fallback>
                <p:oleObj name="Document" r:id="rId3" imgW="9245600" imgH="3759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200150"/>
                        <a:ext cx="7311034" cy="297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138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11"/>
            </a:pPr>
            <a:r>
              <a:rPr lang="en-US" sz="2400" b="0" dirty="0" smtClean="0"/>
              <a:t>“</a:t>
            </a:r>
            <a:r>
              <a:rPr lang="en-US" sz="2400" dirty="0" smtClean="0"/>
              <a:t>Nothing </a:t>
            </a:r>
            <a:r>
              <a:rPr lang="en-US" sz="2400" dirty="0"/>
              <a:t>in Paul’s writings </a:t>
            </a:r>
            <a:r>
              <a:rPr lang="en-US" sz="2400" b="0" dirty="0"/>
              <a:t>or anything in the New Testament </a:t>
            </a:r>
            <a:r>
              <a:rPr lang="en-US" sz="2400" dirty="0"/>
              <a:t>can erase the Old Testament</a:t>
            </a:r>
            <a:r>
              <a:rPr lang="en-US" sz="2400" b="0" dirty="0"/>
              <a:t>. That would </a:t>
            </a:r>
            <a:r>
              <a:rPr lang="en-US" sz="2400" dirty="0"/>
              <a:t>make God a liar</a:t>
            </a:r>
            <a:r>
              <a:rPr lang="en-US" sz="2400" b="0" dirty="0" smtClean="0"/>
              <a:t>!”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0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God a Liar?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Not an argument, but desperation</a:t>
            </a:r>
            <a:endParaRPr lang="en-US" sz="2800" dirty="0" smtClean="0"/>
          </a:p>
          <a:p>
            <a:pPr lvl="1"/>
            <a:r>
              <a:rPr lang="en-US" sz="2800" dirty="0" smtClean="0"/>
              <a:t>Emotional appeal; </a:t>
            </a:r>
            <a:r>
              <a:rPr lang="en-US" sz="2800" dirty="0" smtClean="0"/>
              <a:t>addresses no argument</a:t>
            </a:r>
            <a:endParaRPr lang="en-US" sz="2800" dirty="0"/>
          </a:p>
          <a:p>
            <a:pPr lvl="1"/>
            <a:r>
              <a:rPr lang="en-US" sz="2800" dirty="0" smtClean="0"/>
              <a:t>Fallacy: Straw man</a:t>
            </a:r>
          </a:p>
          <a:p>
            <a:pPr lvl="2"/>
            <a:r>
              <a:rPr lang="en-US" sz="2400" dirty="0" smtClean="0"/>
              <a:t>We do not argue that the OT is erased</a:t>
            </a:r>
          </a:p>
          <a:p>
            <a:pPr lvl="2"/>
            <a:r>
              <a:rPr lang="en-US" sz="2400" dirty="0" smtClean="0"/>
              <a:t>“</a:t>
            </a:r>
            <a:r>
              <a:rPr lang="en-US" sz="2400" dirty="0"/>
              <a:t>written for our </a:t>
            </a:r>
            <a:r>
              <a:rPr lang="en-US" sz="2400" dirty="0" smtClean="0"/>
              <a:t>learning” – Romans 15:4</a:t>
            </a:r>
          </a:p>
          <a:p>
            <a:pPr lvl="1"/>
            <a:r>
              <a:rPr lang="en-US" sz="2800" dirty="0" smtClean="0"/>
              <a:t>Reflects attitude toward apostles’ authority</a:t>
            </a:r>
          </a:p>
          <a:p>
            <a:pPr lvl="2"/>
            <a:r>
              <a:rPr lang="en-US" sz="2400" dirty="0" smtClean="0"/>
              <a:t>Matt 18:18 – bind/loose on earth also in heaven</a:t>
            </a:r>
          </a:p>
          <a:p>
            <a:pPr lvl="2"/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</a:t>
            </a:r>
            <a:r>
              <a:rPr lang="en-US" sz="2400" dirty="0" err="1" smtClean="0"/>
              <a:t>Cor</a:t>
            </a:r>
            <a:r>
              <a:rPr lang="en-US" sz="2400" dirty="0" smtClean="0"/>
              <a:t> 14:37 – Paul wrote Lord’s commandments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8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300" dirty="0" smtClean="0"/>
              <a:t>When was the Sabbath Revealed?</a:t>
            </a:r>
            <a:endParaRPr lang="en-US" spc="-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God revealed/commanded the Sabbath </a:t>
            </a:r>
            <a:r>
              <a:rPr lang="en-US" sz="2800" dirty="0" smtClean="0">
                <a:solidFill>
                  <a:srgbClr val="D1282E"/>
                </a:solidFill>
              </a:rPr>
              <a:t>at Sinai</a:t>
            </a:r>
          </a:p>
          <a:p>
            <a:pPr lvl="1"/>
            <a:r>
              <a:rPr lang="en-US" sz="2800" dirty="0" smtClean="0"/>
              <a:t>Fallacy: Equivocation; red herring</a:t>
            </a:r>
          </a:p>
          <a:p>
            <a:pPr lvl="1"/>
            <a:r>
              <a:rPr lang="en-US" sz="2800" dirty="0" smtClean="0"/>
              <a:t>Revealed at Sinai – Nehemiah 9:13, 14 </a:t>
            </a:r>
          </a:p>
          <a:p>
            <a:pPr lvl="2"/>
            <a:r>
              <a:rPr lang="en-US" sz="2400" dirty="0"/>
              <a:t>Exodus 16:</a:t>
            </a:r>
            <a:r>
              <a:rPr lang="en-US" sz="2400" dirty="0" smtClean="0"/>
              <a:t>23 – First appearance of “Sabbath”</a:t>
            </a:r>
          </a:p>
          <a:p>
            <a:pPr lvl="2"/>
            <a:r>
              <a:rPr lang="en-US" sz="2400" dirty="0" smtClean="0"/>
              <a:t>Exodus 16:1 – Month 2, day 15 out of Egypt</a:t>
            </a:r>
          </a:p>
          <a:p>
            <a:pPr lvl="2"/>
            <a:r>
              <a:rPr lang="en-US" sz="2400" dirty="0" smtClean="0"/>
              <a:t>Exodus 19:1 – Arrived at Sinai in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month</a:t>
            </a:r>
          </a:p>
          <a:p>
            <a:pPr lvl="2"/>
            <a:r>
              <a:rPr lang="en-US" sz="2400" dirty="0" smtClean="0"/>
              <a:t>Exodus 20:8 – Formally codified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9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300" dirty="0" smtClean="0"/>
              <a:t>When was the Sabbath Revealed?</a:t>
            </a:r>
            <a:endParaRPr lang="en-US" spc="-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God revealed/commanded the Sabbath </a:t>
            </a:r>
            <a:r>
              <a:rPr lang="en-US" sz="2800" dirty="0" smtClean="0">
                <a:solidFill>
                  <a:srgbClr val="D1282E"/>
                </a:solidFill>
              </a:rPr>
              <a:t>at Sinai</a:t>
            </a:r>
          </a:p>
          <a:p>
            <a:pPr lvl="1"/>
            <a:r>
              <a:rPr lang="en-US" sz="2800" dirty="0" smtClean="0"/>
              <a:t>Anything else ordained long beforehand,</a:t>
            </a:r>
            <a:r>
              <a:rPr lang="en-US" sz="2800" dirty="0"/>
              <a:t> </a:t>
            </a:r>
            <a:r>
              <a:rPr lang="en-US" sz="2800" dirty="0" smtClean="0"/>
              <a:t>but not revealed until much later?</a:t>
            </a:r>
          </a:p>
          <a:p>
            <a:pPr lvl="2"/>
            <a:r>
              <a:rPr lang="en-US" sz="2400" dirty="0" smtClean="0"/>
              <a:t>Salvation in Jesus</a:t>
            </a:r>
          </a:p>
          <a:p>
            <a:pPr lvl="2"/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Peter 1:18–20</a:t>
            </a:r>
          </a:p>
          <a:p>
            <a:pPr lvl="2"/>
            <a:r>
              <a:rPr lang="en-US" sz="2400" dirty="0" smtClean="0"/>
              <a:t>Ephesians 1:4–10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5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300" dirty="0" smtClean="0"/>
              <a:t>When was the Sabbath Revealed?</a:t>
            </a:r>
            <a:endParaRPr lang="en-US" spc="-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God revealed/commanded the Sabbath </a:t>
            </a:r>
            <a:r>
              <a:rPr lang="en-US" sz="2800" dirty="0" smtClean="0">
                <a:solidFill>
                  <a:srgbClr val="D1282E"/>
                </a:solidFill>
              </a:rPr>
              <a:t>at Sinai</a:t>
            </a:r>
          </a:p>
          <a:p>
            <a:pPr lvl="1"/>
            <a:r>
              <a:rPr lang="en-US" sz="2800" dirty="0" smtClean="0"/>
              <a:t>“But Adam/Abraham kept the Sabbath”</a:t>
            </a:r>
          </a:p>
          <a:p>
            <a:pPr lvl="2"/>
            <a:r>
              <a:rPr lang="en-US" sz="2400" dirty="0" smtClean="0"/>
              <a:t>“Abraham … kept … My commandments” – Genesis 26:5</a:t>
            </a:r>
          </a:p>
          <a:p>
            <a:pPr lvl="2"/>
            <a:r>
              <a:rPr lang="en-US" sz="2400" dirty="0" smtClean="0"/>
              <a:t>Point to be proven assumed (gratuitous assertion)</a:t>
            </a:r>
          </a:p>
          <a:p>
            <a:pPr lvl="2"/>
            <a:r>
              <a:rPr lang="en-US" sz="2400" dirty="0" smtClean="0"/>
              <a:t>Previous bullets prove otherwise</a:t>
            </a:r>
          </a:p>
          <a:p>
            <a:pPr lvl="2"/>
            <a:r>
              <a:rPr lang="en-US" sz="2400" dirty="0" smtClean="0"/>
              <a:t>No recorded commandments?</a:t>
            </a:r>
          </a:p>
          <a:p>
            <a:pPr lvl="3"/>
            <a:r>
              <a:rPr lang="en-US" sz="2400" dirty="0" smtClean="0"/>
              <a:t>Genesis 12:1 – Leave Ur</a:t>
            </a:r>
          </a:p>
          <a:p>
            <a:pPr lvl="3"/>
            <a:r>
              <a:rPr lang="en-US" sz="2400" dirty="0" smtClean="0"/>
              <a:t>Genesis 17:9ff – Circumcision</a:t>
            </a:r>
          </a:p>
          <a:p>
            <a:pPr lvl="3"/>
            <a:r>
              <a:rPr lang="en-US" sz="2400" dirty="0" smtClean="0"/>
              <a:t>Genesis 22:2 – Sacrifice Isaac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3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300" dirty="0" smtClean="0"/>
              <a:t>When was the Sabbath Revealed?</a:t>
            </a:r>
            <a:endParaRPr lang="en-US" spc="-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God revealed/commanded the Sabbath </a:t>
            </a:r>
            <a:r>
              <a:rPr lang="en-US" sz="2800" dirty="0" smtClean="0">
                <a:solidFill>
                  <a:srgbClr val="D1282E"/>
                </a:solidFill>
              </a:rPr>
              <a:t>at Sinai</a:t>
            </a:r>
          </a:p>
          <a:p>
            <a:pPr lvl="1"/>
            <a:r>
              <a:rPr lang="en-US" sz="2800" dirty="0" smtClean="0"/>
              <a:t>Prolepsis (possibly?)</a:t>
            </a:r>
          </a:p>
          <a:p>
            <a:pPr lvl="2"/>
            <a:r>
              <a:rPr lang="en-US" sz="2400" dirty="0" smtClean="0"/>
              <a:t>Genesis 23:2 – </a:t>
            </a:r>
            <a:r>
              <a:rPr lang="en-US" sz="2400" dirty="0" err="1" smtClean="0"/>
              <a:t>Kirjath</a:t>
            </a:r>
            <a:r>
              <a:rPr lang="en-US" sz="2400" dirty="0" smtClean="0"/>
              <a:t> </a:t>
            </a:r>
            <a:r>
              <a:rPr lang="en-US" sz="2400" dirty="0" err="1" smtClean="0"/>
              <a:t>Arba</a:t>
            </a:r>
            <a:r>
              <a:rPr lang="en-US" sz="2400" dirty="0" smtClean="0"/>
              <a:t> (Hebron)</a:t>
            </a:r>
          </a:p>
          <a:p>
            <a:pPr lvl="2"/>
            <a:r>
              <a:rPr lang="en-US" sz="2400" dirty="0" smtClean="0"/>
              <a:t>Joshua 18:28 – </a:t>
            </a:r>
            <a:r>
              <a:rPr lang="en-US" sz="2400" dirty="0" err="1" smtClean="0"/>
              <a:t>Jebus</a:t>
            </a:r>
            <a:r>
              <a:rPr lang="en-US" sz="2400" dirty="0" smtClean="0"/>
              <a:t> (Jerusalem)</a:t>
            </a:r>
          </a:p>
          <a:p>
            <a:pPr lvl="2"/>
            <a:r>
              <a:rPr lang="en-US" sz="2400" dirty="0" smtClean="0"/>
              <a:t>Genesis 7:2? – Clean/unclean animals</a:t>
            </a:r>
          </a:p>
          <a:p>
            <a:pPr lvl="2"/>
            <a:r>
              <a:rPr lang="en-US" sz="2400" dirty="0" smtClean="0"/>
              <a:t>Not likely: Genesis 2:3 – “Then …”</a:t>
            </a:r>
          </a:p>
          <a:p>
            <a:pPr lv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3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n-US" sz="2400" b="0" dirty="0" smtClean="0"/>
              <a:t>“Jesus </a:t>
            </a:r>
            <a:r>
              <a:rPr lang="en-US" sz="2400" b="0" dirty="0"/>
              <a:t>didn’t destroy the Law; He fulfilled it. He even said that the Law would last ‘</a:t>
            </a:r>
            <a:r>
              <a:rPr lang="en-US" sz="2400" dirty="0"/>
              <a:t>till heaven and earth pass away</a:t>
            </a:r>
            <a:r>
              <a:rPr lang="en-US" sz="2400" b="0" dirty="0"/>
              <a:t>’ (Matthew 5:17, 18). It’s ridiculous to suggest that we are not obligated to rest on the Sabbath!</a:t>
            </a:r>
            <a:r>
              <a:rPr lang="en-US" sz="2400" b="0" dirty="0" smtClean="0"/>
              <a:t>”</a:t>
            </a:r>
            <a:endParaRPr lang="en-US" sz="2400" b="0" dirty="0"/>
          </a:p>
          <a:p>
            <a:r>
              <a:rPr lang="en-US" sz="2400" b="0" dirty="0" smtClean="0"/>
              <a:t>“Do </a:t>
            </a:r>
            <a:r>
              <a:rPr lang="en-US" sz="2400" b="0" dirty="0"/>
              <a:t>not think that I came to destroy the Law or the Prophets. I did not come to destroy but to fulfill</a:t>
            </a:r>
            <a:r>
              <a:rPr lang="en-US" sz="2400" b="0" dirty="0" smtClean="0"/>
              <a:t>. For </a:t>
            </a:r>
            <a:r>
              <a:rPr lang="en-US" sz="2400" b="0" dirty="0"/>
              <a:t>assuredly, I say to you, </a:t>
            </a:r>
            <a:r>
              <a:rPr lang="en-US" sz="2400" dirty="0"/>
              <a:t>till heaven and earth pass away, one jot or one tittle will by no means pass from the law </a:t>
            </a:r>
            <a:r>
              <a:rPr lang="en-US" sz="2400" b="0" dirty="0"/>
              <a:t>till all is fulfilled.”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b="0" dirty="0" smtClean="0"/>
              <a:t>—Matthew 5:17, 18 </a:t>
            </a:r>
            <a:r>
              <a:rPr lang="en-US" b="0" dirty="0" smtClean="0"/>
              <a:t>NKJV</a:t>
            </a:r>
            <a:endParaRPr lang="en-US" sz="2400" b="0" dirty="0" smtClean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8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13885</TotalTime>
  <Words>2328</Words>
  <Application>Microsoft Macintosh PowerPoint</Application>
  <PresentationFormat>On-screen Show (16:9)</PresentationFormat>
  <Paragraphs>290</Paragraphs>
  <Slides>42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Essential</vt:lpstr>
      <vt:lpstr>Microsoft Word Document</vt:lpstr>
      <vt:lpstr>“Convicting Those Who Contradict”</vt:lpstr>
      <vt:lpstr>Supremacy of Christ over Moses</vt:lpstr>
      <vt:lpstr>PowerPoint Presentation</vt:lpstr>
      <vt:lpstr>PowerPoint Presentation</vt:lpstr>
      <vt:lpstr>When was the Sabbath Revealed?</vt:lpstr>
      <vt:lpstr>When was the Sabbath Revealed?</vt:lpstr>
      <vt:lpstr>When was the Sabbath Revealed?</vt:lpstr>
      <vt:lpstr>When was the Sabbath Revealed?</vt:lpstr>
      <vt:lpstr>PowerPoint Presentation</vt:lpstr>
      <vt:lpstr>Till Heaven And Earth Pass Away?</vt:lpstr>
      <vt:lpstr>Till Heaven And Earth Pass Away?</vt:lpstr>
      <vt:lpstr>Till Heaven And Earth Pass Away?</vt:lpstr>
      <vt:lpstr>Attacking Sunday Worship</vt:lpstr>
      <vt:lpstr>PowerPoint Presentation</vt:lpstr>
      <vt:lpstr>Did The Sabbath Day Change?</vt:lpstr>
      <vt:lpstr>Did The Sabbath Day Change?</vt:lpstr>
      <vt:lpstr>PowerPoint Presentation</vt:lpstr>
      <vt:lpstr>Are We Being Inconsistent?</vt:lpstr>
      <vt:lpstr>Are We Being Inconsistent?</vt:lpstr>
      <vt:lpstr>Are We Being Inconsistent?</vt:lpstr>
      <vt:lpstr>Are We Being Inconsistent?</vt:lpstr>
      <vt:lpstr>Are We Being Inconsistent?</vt:lpstr>
      <vt:lpstr>PowerPoint Presentation</vt:lpstr>
      <vt:lpstr>Lay Something Aside At Home?</vt:lpstr>
      <vt:lpstr>Other Pro-Sabbath Arguments </vt:lpstr>
      <vt:lpstr>PowerPoint Presentation</vt:lpstr>
      <vt:lpstr>Has God’s Law Never Changed?</vt:lpstr>
      <vt:lpstr>PowerPoint Presentation</vt:lpstr>
      <vt:lpstr>Is “Perpetual” “Without End”?</vt:lpstr>
      <vt:lpstr>Is “Perpetual” “Without End”?</vt:lpstr>
      <vt:lpstr>PowerPoint Presentation</vt:lpstr>
      <vt:lpstr>Sabbath Keeping In Heaven?</vt:lpstr>
      <vt:lpstr>PowerPoint Presentation</vt:lpstr>
      <vt:lpstr>End Time Sabbath Keeping?</vt:lpstr>
      <vt:lpstr>PowerPoint Presentation</vt:lpstr>
      <vt:lpstr>Paul Observed The Sabbath?</vt:lpstr>
      <vt:lpstr>Paul Observed The Sabbath?</vt:lpstr>
      <vt:lpstr>PowerPoint Presentation</vt:lpstr>
      <vt:lpstr>Yearly Sabbath, Not Weekly?</vt:lpstr>
      <vt:lpstr>Yearly Sabbath, Not Weekly?</vt:lpstr>
      <vt:lpstr>PowerPoint Presentation</vt:lpstr>
      <vt:lpstr>Is God a Liar?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“Convicting Those Who Contradict”</dc:title>
  <dc:creator>C. Trevor Bowen</dc:creator>
  <cp:lastModifiedBy>Brad Collins</cp:lastModifiedBy>
  <cp:revision>1801</cp:revision>
  <cp:lastPrinted>2013-03-03T14:40:44Z</cp:lastPrinted>
  <dcterms:created xsi:type="dcterms:W3CDTF">2006-08-16T00:00:00Z</dcterms:created>
  <dcterms:modified xsi:type="dcterms:W3CDTF">2013-03-07T00:31:53Z</dcterms:modified>
</cp:coreProperties>
</file>