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97" r:id="rId2"/>
    <p:sldId id="674" r:id="rId3"/>
    <p:sldId id="675" r:id="rId4"/>
    <p:sldId id="618" r:id="rId5"/>
    <p:sldId id="619" r:id="rId6"/>
    <p:sldId id="648" r:id="rId7"/>
    <p:sldId id="651" r:id="rId8"/>
    <p:sldId id="650" r:id="rId9"/>
    <p:sldId id="653" r:id="rId10"/>
    <p:sldId id="668" r:id="rId11"/>
    <p:sldId id="652" r:id="rId12"/>
    <p:sldId id="654" r:id="rId13"/>
    <p:sldId id="655" r:id="rId14"/>
    <p:sldId id="665" r:id="rId15"/>
    <p:sldId id="666" r:id="rId16"/>
    <p:sldId id="659" r:id="rId17"/>
    <p:sldId id="656" r:id="rId18"/>
    <p:sldId id="657" r:id="rId19"/>
    <p:sldId id="662" r:id="rId20"/>
    <p:sldId id="661" r:id="rId21"/>
    <p:sldId id="658" r:id="rId22"/>
    <p:sldId id="663" r:id="rId23"/>
    <p:sldId id="664" r:id="rId24"/>
    <p:sldId id="395" r:id="rId25"/>
    <p:sldId id="667" r:id="rId26"/>
  </p:sldIdLst>
  <p:sldSz cx="9144000" cy="5143500" type="screen16x9"/>
  <p:notesSz cx="7077075" cy="9393238"/>
  <p:embeddedFontLst>
    <p:embeddedFont>
      <p:font typeface="Calibri" pitchFamily="34" charset="0"/>
      <p:regular r:id="rId29"/>
      <p:bold r:id="rId30"/>
      <p:italic r:id="rId31"/>
      <p:boldItalic r:id="rId32"/>
    </p:embeddedFont>
    <p:embeddedFont>
      <p:font typeface="Arial Black" pitchFamily="34" charset="0"/>
      <p:bold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searchoftruth.org/articles/music.html" TargetMode="External"/><Relationship Id="rId7" Type="http://schemas.openxmlformats.org/officeDocument/2006/relationships/hyperlink" Target="http://insearchoftruth.org/articles/girardeau_instrumental_music.html" TargetMode="External"/><Relationship Id="rId2" Type="http://schemas.openxmlformats.org/officeDocument/2006/relationships/hyperlink" Target="http://www.wordsfitlyspoken.org/audio/earnhart/1046A%20-%20Instrumental%20Music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searchoftruth.org/articles/music_references.html" TargetMode="External"/><Relationship Id="rId5" Type="http://schemas.openxmlformats.org/officeDocument/2006/relationships/hyperlink" Target="http://insearchoftruth.org/articles/music_arguments.html" TargetMode="External"/><Relationship Id="rId4" Type="http://schemas.openxmlformats.org/officeDocument/2006/relationships/hyperlink" Target="http://insearchoftruth.org/articles/music_history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“For Our Learning”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i="1" dirty="0" smtClean="0"/>
              <a:t>For </a:t>
            </a:r>
            <a:r>
              <a:rPr lang="en-US" sz="2400" i="1" dirty="0"/>
              <a:t>it is written in </a:t>
            </a:r>
            <a:r>
              <a:rPr lang="en-US" sz="2400" i="1" u="sng" dirty="0"/>
              <a:t>the law of Moses</a:t>
            </a:r>
            <a:r>
              <a:rPr lang="en-US" sz="2400" b="0" i="1" dirty="0"/>
              <a:t>, </a:t>
            </a:r>
            <a:r>
              <a:rPr lang="en-US" sz="2400" b="0" i="1" dirty="0" smtClean="0"/>
              <a:t>“You </a:t>
            </a:r>
            <a:r>
              <a:rPr lang="en-US" sz="2400" b="0" i="1" dirty="0"/>
              <a:t>shall not muzzle an ox while it treads out the grain</a:t>
            </a:r>
            <a:r>
              <a:rPr lang="en-US" sz="2400" b="0" i="1" dirty="0" smtClean="0"/>
              <a:t>.” </a:t>
            </a:r>
            <a:r>
              <a:rPr lang="en-US" sz="2400" b="0" i="1" dirty="0"/>
              <a:t>Is it oxen God is concerned about</a:t>
            </a:r>
            <a:r>
              <a:rPr lang="en-US" sz="2400" b="0" i="1" dirty="0" smtClean="0"/>
              <a:t>? Or </a:t>
            </a:r>
            <a:r>
              <a:rPr lang="en-US" sz="2400" i="1" dirty="0"/>
              <a:t>does He say it altogether for </a:t>
            </a:r>
            <a:r>
              <a:rPr lang="en-US" sz="2400" i="1" u="sng" dirty="0"/>
              <a:t>our sakes</a:t>
            </a:r>
            <a:r>
              <a:rPr lang="en-US" sz="2400" i="1" dirty="0"/>
              <a:t>? For </a:t>
            </a:r>
            <a:r>
              <a:rPr lang="en-US" sz="2400" i="1" u="sng" dirty="0"/>
              <a:t>our sakes, no doubt, this is written</a:t>
            </a:r>
            <a:r>
              <a:rPr lang="en-US" sz="2400" b="0" i="1" dirty="0"/>
              <a:t>, that he who plows should plow in hope, and he who threshes in hope should be partaker of his hope.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</a:t>
            </a:r>
            <a:r>
              <a:rPr lang="en-US" sz="2400" dirty="0" smtClean="0">
                <a:solidFill>
                  <a:schemeClr val="tx2"/>
                </a:solidFill>
              </a:rPr>
              <a:t>Cor. 9:9-10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Modesty</a:t>
            </a:r>
            <a:r>
              <a:rPr lang="en-US" sz="2400" b="0" dirty="0" smtClean="0"/>
              <a:t> – Standard has not changed since </a:t>
            </a:r>
            <a:r>
              <a:rPr lang="en-US" sz="2400" i="1" dirty="0" smtClean="0"/>
              <a:t>creation</a:t>
            </a:r>
            <a:r>
              <a:rPr lang="en-US" sz="2400" b="0" dirty="0" smtClean="0"/>
              <a:t>!</a:t>
            </a:r>
            <a:endParaRPr lang="en-US" sz="2400" b="0" dirty="0"/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400" b="0" i="1" dirty="0" smtClean="0"/>
              <a:t>“Nakedness”</a:t>
            </a:r>
            <a:r>
              <a:rPr lang="en-US" sz="2400" b="0" dirty="0" smtClean="0"/>
              <a:t> is connected to </a:t>
            </a:r>
            <a:r>
              <a:rPr lang="en-US" sz="2400" b="1" i="1" dirty="0" smtClean="0"/>
              <a:t>anatomy</a:t>
            </a:r>
            <a:r>
              <a:rPr lang="en-US" sz="2400" b="0" dirty="0" smtClean="0"/>
              <a:t> (</a:t>
            </a:r>
            <a:r>
              <a:rPr lang="en-US" sz="2400" b="1" dirty="0" smtClean="0">
                <a:solidFill>
                  <a:schemeClr val="tx2"/>
                </a:solidFill>
              </a:rPr>
              <a:t>Genesis 3:7-11, 21; Exodus 28:42; Isaiah 47:2-3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[to Gentiles]).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</a:pPr>
            <a:r>
              <a:rPr lang="en-US" sz="2400" i="1" dirty="0" smtClean="0"/>
              <a:t>“Nakedness”</a:t>
            </a:r>
            <a:r>
              <a:rPr lang="en-US" sz="2400" dirty="0" smtClean="0"/>
              <a:t> is </a:t>
            </a:r>
            <a:r>
              <a:rPr lang="en-US" sz="2400" smtClean="0"/>
              <a:t>connected with </a:t>
            </a:r>
            <a:r>
              <a:rPr lang="en-US" sz="2400" b="1" i="1" dirty="0" smtClean="0"/>
              <a:t>procreation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chemeClr val="tx2"/>
                </a:solidFill>
              </a:rPr>
              <a:t>Leviticus 18:6-19; Song of Solomon 4-6</a:t>
            </a:r>
            <a:r>
              <a:rPr lang="en-US" sz="2400" dirty="0" smtClean="0"/>
              <a:t>).</a:t>
            </a:r>
            <a:endParaRPr lang="en-US" sz="24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Greek, </a:t>
            </a:r>
            <a:r>
              <a:rPr lang="en-US" b="1" i="1" dirty="0" err="1" smtClean="0"/>
              <a:t>psallo</a:t>
            </a:r>
            <a:r>
              <a:rPr lang="en-US" b="1" dirty="0" smtClean="0"/>
              <a:t>, demands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buFont typeface="+mj-lt"/>
              <a:buAutoNum type="arabicPeriod" startAt="6"/>
            </a:pPr>
            <a:r>
              <a:rPr lang="en-US" sz="2400" b="0" dirty="0"/>
              <a:t>“Both Greek words, </a:t>
            </a:r>
            <a:r>
              <a:rPr lang="en-US" sz="2400" b="0" i="1" dirty="0" err="1"/>
              <a:t>psallo</a:t>
            </a:r>
            <a:r>
              <a:rPr lang="en-US" sz="2400" b="0" dirty="0"/>
              <a:t> and </a:t>
            </a:r>
            <a:r>
              <a:rPr lang="en-US" sz="2400" b="0" i="1" dirty="0" err="1"/>
              <a:t>psalmos</a:t>
            </a:r>
            <a:r>
              <a:rPr lang="en-US" sz="2400" b="0" dirty="0"/>
              <a:t>, are </a:t>
            </a:r>
            <a:r>
              <a:rPr lang="en-US" sz="2400" i="1" dirty="0"/>
              <a:t>commanded</a:t>
            </a:r>
            <a:r>
              <a:rPr lang="en-US" sz="2400" b="0" dirty="0"/>
              <a:t> in </a:t>
            </a:r>
            <a:r>
              <a:rPr lang="en-US" sz="2400" dirty="0">
                <a:solidFill>
                  <a:schemeClr val="tx2"/>
                </a:solidFill>
              </a:rPr>
              <a:t>Colossians 3:16 </a:t>
            </a:r>
            <a:r>
              <a:rPr lang="en-US" sz="2400" b="0" dirty="0"/>
              <a:t>and </a:t>
            </a:r>
            <a:r>
              <a:rPr lang="en-US" sz="2400" dirty="0">
                <a:solidFill>
                  <a:schemeClr val="tx2"/>
                </a:solidFill>
              </a:rPr>
              <a:t>Ephesians 5:19</a:t>
            </a:r>
            <a:r>
              <a:rPr lang="en-US" sz="2400" b="0" dirty="0"/>
              <a:t>.  Both of these Greek words include the idea of instrumental music associated with the Hebrews’ book of Psalms.  Therefore, instrumental music is </a:t>
            </a:r>
            <a:r>
              <a:rPr lang="en-US" sz="2400" i="1" dirty="0" smtClean="0"/>
              <a:t>inherently authorized</a:t>
            </a:r>
            <a:r>
              <a:rPr lang="en-US" sz="2400" b="0" dirty="0" smtClean="0"/>
              <a:t> </a:t>
            </a:r>
            <a:r>
              <a:rPr lang="en-US" sz="2400" b="0" dirty="0"/>
              <a:t>in the command to sing </a:t>
            </a:r>
            <a:r>
              <a:rPr lang="en-US" sz="2400" i="1" u="sng" dirty="0"/>
              <a:t>psalms</a:t>
            </a:r>
            <a:r>
              <a:rPr lang="en-US" sz="2400" b="0" dirty="0"/>
              <a:t>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 of “</a:t>
            </a:r>
            <a:r>
              <a:rPr lang="en-US" i="1" dirty="0" err="1" smtClean="0"/>
              <a:t>Psallo</a:t>
            </a:r>
            <a:r>
              <a:rPr lang="en-US" i="1" dirty="0" smtClean="0"/>
              <a:t> 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l-GR" sz="2200" dirty="0" smtClean="0"/>
              <a:t>Ψάλλω</a:t>
            </a:r>
            <a:r>
              <a:rPr lang="en-US" sz="2200" b="0" dirty="0" smtClean="0"/>
              <a:t> [</a:t>
            </a:r>
            <a:r>
              <a:rPr lang="en-US" sz="2200" b="0" i="1" dirty="0" err="1" smtClean="0"/>
              <a:t>psallo</a:t>
            </a:r>
            <a:r>
              <a:rPr lang="en-US" sz="2200" b="0" dirty="0" smtClean="0"/>
              <a:t>]</a:t>
            </a:r>
            <a:r>
              <a:rPr lang="el-GR" sz="2200" b="0" dirty="0" smtClean="0"/>
              <a:t>; (</a:t>
            </a:r>
            <a:r>
              <a:rPr lang="en-US" sz="2200" b="0" dirty="0" smtClean="0"/>
              <a:t>from </a:t>
            </a:r>
            <a:r>
              <a:rPr lang="el-GR" sz="2200" b="0" dirty="0" smtClean="0"/>
              <a:t>ψάω, </a:t>
            </a:r>
            <a:r>
              <a:rPr lang="en-US" sz="2200" b="0" dirty="0" smtClean="0"/>
              <a:t>to rub, wipe; to handle, touch); </a:t>
            </a:r>
            <a:r>
              <a:rPr lang="en-US" sz="2200" dirty="0" smtClean="0"/>
              <a:t>a.</a:t>
            </a:r>
            <a:r>
              <a:rPr lang="en-US" sz="2200" b="0" dirty="0" smtClean="0"/>
              <a:t> </a:t>
            </a:r>
            <a:r>
              <a:rPr lang="en-US" sz="2200" b="0" i="1" dirty="0" smtClean="0"/>
              <a:t>to pluck off, pull out</a:t>
            </a:r>
            <a:r>
              <a:rPr lang="en-US" sz="2200" b="0" dirty="0" smtClean="0"/>
              <a:t>: </a:t>
            </a:r>
            <a:r>
              <a:rPr lang="el-GR" sz="2200" b="0" dirty="0" smtClean="0"/>
              <a:t>ἐθειραν, </a:t>
            </a:r>
            <a:r>
              <a:rPr lang="en-US" sz="2200" b="0" dirty="0" smtClean="0"/>
              <a:t>the hair, … </a:t>
            </a:r>
            <a:r>
              <a:rPr lang="en-US" sz="2200" dirty="0" smtClean="0"/>
              <a:t>b.</a:t>
            </a:r>
            <a:r>
              <a:rPr lang="en-US" sz="2200" b="0" dirty="0" smtClean="0"/>
              <a:t> </a:t>
            </a:r>
            <a:r>
              <a:rPr lang="en-US" sz="2200" b="0" i="1" dirty="0" smtClean="0"/>
              <a:t>to cause to vibrate by touching, to twang</a:t>
            </a:r>
            <a:r>
              <a:rPr lang="en-US" sz="2200" b="0" dirty="0" smtClean="0"/>
              <a:t>:  </a:t>
            </a:r>
            <a:r>
              <a:rPr lang="el-GR" sz="2200" b="0" dirty="0" smtClean="0"/>
              <a:t>τόξων νευράς χειρί, </a:t>
            </a:r>
            <a:r>
              <a:rPr lang="en-US" sz="2200" b="0" dirty="0" smtClean="0"/>
              <a:t>…; specifically, </a:t>
            </a:r>
            <a:r>
              <a:rPr lang="el-GR" sz="2200" b="0" dirty="0" smtClean="0"/>
              <a:t>χορδήν, </a:t>
            </a:r>
            <a:r>
              <a:rPr lang="en-US" sz="2200" b="0" i="1" dirty="0" smtClean="0"/>
              <a:t>to touch or strike the chord, to twang the strings </a:t>
            </a:r>
            <a:r>
              <a:rPr lang="en-US" sz="2200" b="0" dirty="0"/>
              <a:t>of a musical instrument so that they gently vibrate …; and </a:t>
            </a:r>
            <a:r>
              <a:rPr lang="en-US" sz="2200" b="0" dirty="0" smtClean="0"/>
              <a:t>absolutely, </a:t>
            </a:r>
            <a:r>
              <a:rPr lang="en-US" sz="2200" b="0" i="1" dirty="0"/>
              <a:t>to play on a stringed instrument, to play the harp</a:t>
            </a:r>
            <a:r>
              <a:rPr lang="en-US" sz="2200" b="0" dirty="0"/>
              <a:t>, etc</a:t>
            </a:r>
            <a:r>
              <a:rPr lang="en-US" sz="2200" b="0" dirty="0" smtClean="0"/>
              <a:t>. … Septuagint for</a:t>
            </a:r>
            <a:r>
              <a:rPr lang="he-IL" sz="2200" dirty="0" smtClean="0"/>
              <a:t>נִנֵן </a:t>
            </a:r>
            <a:r>
              <a:rPr lang="en-US" sz="2200" dirty="0" smtClean="0"/>
              <a:t> </a:t>
            </a:r>
            <a:r>
              <a:rPr lang="en-US" sz="2200" b="0" dirty="0" smtClean="0"/>
              <a:t>and much more often for </a:t>
            </a:r>
            <a:r>
              <a:rPr lang="he-IL" sz="2200" dirty="0" smtClean="0"/>
              <a:t>זִמֵּר</a:t>
            </a:r>
            <a:r>
              <a:rPr lang="en-US" sz="2200" b="0" i="1" dirty="0" smtClean="0"/>
              <a:t>;</a:t>
            </a:r>
            <a:r>
              <a:rPr lang="en-US" sz="2200" b="0" dirty="0" smtClean="0"/>
              <a:t> </a:t>
            </a:r>
            <a:r>
              <a:rPr lang="en-US" sz="2200" b="0" i="1" dirty="0" smtClean="0"/>
              <a:t>“to sing to the music of the harp”</a:t>
            </a:r>
            <a:r>
              <a:rPr lang="en-US" sz="2200" b="0" dirty="0" smtClean="0"/>
              <a:t>; </a:t>
            </a:r>
            <a:r>
              <a:rPr lang="en-US" sz="2200" u="sng" dirty="0" smtClean="0"/>
              <a:t>in the New Testament</a:t>
            </a:r>
            <a:r>
              <a:rPr lang="en-US" sz="2200" b="0" dirty="0" smtClean="0"/>
              <a:t> </a:t>
            </a:r>
            <a:r>
              <a:rPr lang="en-US" sz="2200" b="0" i="1" dirty="0" smtClean="0"/>
              <a:t>“to </a:t>
            </a:r>
            <a:r>
              <a:rPr lang="en-US" sz="2200" i="1" u="sng" dirty="0" smtClean="0">
                <a:solidFill>
                  <a:schemeClr val="tx2"/>
                </a:solidFill>
              </a:rPr>
              <a:t>sing</a:t>
            </a:r>
            <a:r>
              <a:rPr lang="en-US" sz="2200" b="0" i="1" dirty="0" smtClean="0">
                <a:solidFill>
                  <a:schemeClr val="tx2"/>
                </a:solidFill>
              </a:rPr>
              <a:t> </a:t>
            </a:r>
            <a:r>
              <a:rPr lang="en-US" sz="2200" b="0" i="1" dirty="0" smtClean="0"/>
              <a:t>a hymn, to celebrate the praises of God </a:t>
            </a:r>
            <a:r>
              <a:rPr lang="en-US" sz="2200" i="1" u="sng" dirty="0" smtClean="0">
                <a:solidFill>
                  <a:schemeClr val="tx2"/>
                </a:solidFill>
              </a:rPr>
              <a:t>in song</a:t>
            </a:r>
            <a:r>
              <a:rPr lang="en-US" sz="2200" b="0" i="1" dirty="0" smtClean="0"/>
              <a:t>.”</a:t>
            </a:r>
            <a:r>
              <a:rPr lang="en-US" sz="2200" b="0" dirty="0" smtClean="0"/>
              <a:t> (</a:t>
            </a:r>
            <a:r>
              <a:rPr lang="en-US" sz="2200" i="1" dirty="0" smtClean="0"/>
              <a:t>Thayer’s Greek Lexicon</a:t>
            </a:r>
            <a:r>
              <a:rPr lang="en-US" sz="2200" b="0" dirty="0" smtClean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Original </a:t>
            </a:r>
            <a:r>
              <a:rPr lang="en-US" sz="2200" b="0" dirty="0"/>
              <a:t>meaning, </a:t>
            </a:r>
            <a:r>
              <a:rPr lang="en-US" sz="2200" b="0" i="1" dirty="0"/>
              <a:t>“to pluck hair or beard”</a:t>
            </a:r>
            <a:r>
              <a:rPr lang="en-US" sz="2200" b="0" dirty="0"/>
              <a:t>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Generality </a:t>
            </a:r>
            <a:r>
              <a:rPr lang="en-US" sz="2200" b="0" dirty="0"/>
              <a:t>of </a:t>
            </a:r>
            <a:r>
              <a:rPr lang="en-US" sz="2200" i="1" dirty="0" err="1"/>
              <a:t>psalmos</a:t>
            </a:r>
            <a:r>
              <a:rPr lang="en-US" sz="2200" b="0" dirty="0"/>
              <a:t> is </a:t>
            </a:r>
            <a:r>
              <a:rPr lang="en-US" sz="2200" i="1" u="sng" dirty="0"/>
              <a:t>limited</a:t>
            </a:r>
            <a:r>
              <a:rPr lang="en-US" sz="2200" b="0" dirty="0"/>
              <a:t> by </a:t>
            </a:r>
            <a:r>
              <a:rPr lang="en-US" sz="2200" i="1" dirty="0" err="1" smtClean="0"/>
              <a:t>psallo</a:t>
            </a:r>
            <a:r>
              <a:rPr lang="en-US" sz="2200" b="0" dirty="0" smtClean="0"/>
              <a:t>.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/>
              <a:t>Ex:</a:t>
            </a:r>
            <a:r>
              <a:rPr lang="en-US" sz="2200" b="0" dirty="0" smtClean="0"/>
              <a:t> Does </a:t>
            </a:r>
            <a:r>
              <a:rPr lang="en-US" sz="2200" b="0" i="1" dirty="0" smtClean="0"/>
              <a:t>“</a:t>
            </a:r>
            <a:r>
              <a:rPr lang="en-US" sz="2200" i="1" dirty="0" smtClean="0"/>
              <a:t>reading</a:t>
            </a:r>
            <a:r>
              <a:rPr lang="en-US" sz="2200" b="0" i="1" dirty="0" smtClean="0"/>
              <a:t> a psalm”</a:t>
            </a:r>
            <a:r>
              <a:rPr lang="en-US" sz="2200" b="0" dirty="0" smtClean="0"/>
              <a:t> require mechanical instruments?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Contradiction in Words &amp; practice?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7"/>
            </a:pPr>
            <a:r>
              <a:rPr lang="en-US" sz="2400" b="0" dirty="0"/>
              <a:t>“If your church really sings the OT ‘psalms’, and if we do not want to disrespect God’s Word by ignoring </a:t>
            </a:r>
            <a:r>
              <a:rPr lang="en-US" sz="2400" i="1" dirty="0"/>
              <a:t>any</a:t>
            </a:r>
            <a:r>
              <a:rPr lang="en-US" sz="2400" b="0" dirty="0"/>
              <a:t> one of them, would it not be a contradiction to sing about the ‘sound’ of an instrument praising God and then turn around and also argue for no instruments in worship?  I suppose you could give a very lengthy explanation periodically to the congregation, but it would seem so strange to sing about it – especially since many of these OT verses are in the form of a command – but reject instruments in worship!”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Assumptions of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i="1" u="sng" dirty="0" smtClean="0"/>
              <a:t>All</a:t>
            </a:r>
            <a:r>
              <a:rPr lang="en-US" sz="2400" b="0" dirty="0" smtClean="0"/>
              <a:t> 150+ psalms </a:t>
            </a:r>
            <a:r>
              <a:rPr lang="en-US" sz="2400" b="0" dirty="0"/>
              <a:t>of the Old Testament must be sung.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dirty="0"/>
              <a:t>commands of </a:t>
            </a:r>
            <a:r>
              <a:rPr lang="en-US" sz="2400" i="1" dirty="0"/>
              <a:t>any</a:t>
            </a:r>
            <a:r>
              <a:rPr lang="en-US" sz="2400" b="0" dirty="0"/>
              <a:t> psalm, which is sung, must be executed </a:t>
            </a:r>
            <a:r>
              <a:rPr lang="en-US" sz="2400" b="0" dirty="0" smtClean="0"/>
              <a:t>as sung.  In </a:t>
            </a:r>
            <a:r>
              <a:rPr lang="en-US" sz="2400" b="0" dirty="0"/>
              <a:t>other words, singing those psalms makes them authoritative and binding upon us.  We must do what they say, if we are to sing them.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For </a:t>
            </a:r>
            <a:r>
              <a:rPr lang="en-US" sz="2400" b="0" dirty="0"/>
              <a:t>any psalm that was originally accompanied with mechanical instruments, the essential meaning of the psalm is lost without instrumental accompaniment.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300" i="1" u="sng" dirty="0" smtClean="0"/>
              <a:t>Not</a:t>
            </a:r>
            <a:r>
              <a:rPr lang="en-US" sz="2300" b="0" dirty="0" smtClean="0"/>
              <a:t> say, </a:t>
            </a:r>
            <a:r>
              <a:rPr lang="en-US" sz="2300" b="0" i="1" dirty="0" smtClean="0"/>
              <a:t>“speaking to one another </a:t>
            </a:r>
            <a:r>
              <a:rPr lang="en-US" sz="2300" i="1" dirty="0" smtClean="0"/>
              <a:t>from </a:t>
            </a:r>
            <a:r>
              <a:rPr lang="en-US" sz="2300" i="1" u="sng" dirty="0" smtClean="0"/>
              <a:t>every</a:t>
            </a:r>
            <a:r>
              <a:rPr lang="en-US" sz="2300" i="1" dirty="0" smtClean="0"/>
              <a:t> </a:t>
            </a:r>
            <a:r>
              <a:rPr lang="en-US" sz="2300" b="0" i="1" dirty="0" smtClean="0"/>
              <a:t>psalm”.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300" b="0" dirty="0" smtClean="0"/>
              <a:t>Can assumption be executed consistently by all?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300" b="0" i="1" dirty="0" smtClean="0"/>
              <a:t>All </a:t>
            </a:r>
            <a:r>
              <a:rPr lang="en-US" sz="2300" b="0" i="1" dirty="0"/>
              <a:t>nations surrounded me, But </a:t>
            </a:r>
            <a:r>
              <a:rPr lang="en-US" sz="2300" i="1" dirty="0"/>
              <a:t>in the name of the LORD </a:t>
            </a:r>
            <a:r>
              <a:rPr lang="en-US" sz="2300" i="1" u="sng" dirty="0"/>
              <a:t>I will destroy </a:t>
            </a:r>
            <a:r>
              <a:rPr lang="en-US" sz="2300" i="1" u="sng" dirty="0" smtClean="0"/>
              <a:t>them</a:t>
            </a:r>
            <a:r>
              <a:rPr lang="en-US" sz="2300" i="1" dirty="0" smtClean="0"/>
              <a:t> (</a:t>
            </a:r>
            <a:r>
              <a:rPr lang="en-US" sz="2300" i="1" dirty="0" smtClean="0">
                <a:solidFill>
                  <a:schemeClr val="tx2"/>
                </a:solidFill>
              </a:rPr>
              <a:t>x3</a:t>
            </a:r>
            <a:r>
              <a:rPr lang="en-US" sz="2300" i="1" dirty="0" smtClean="0"/>
              <a:t>)</a:t>
            </a:r>
            <a:r>
              <a:rPr lang="en-US" sz="2300" b="0" i="1" dirty="0" smtClean="0"/>
              <a:t>. ... </a:t>
            </a:r>
            <a:r>
              <a:rPr lang="en-US" sz="2300" b="0" i="1" dirty="0"/>
              <a:t>God is the LORD, And He has given us light; </a:t>
            </a:r>
            <a:r>
              <a:rPr lang="en-US" sz="2300" i="1" dirty="0"/>
              <a:t>Bind the sacrifice with cords to the horns of the altar</a:t>
            </a:r>
            <a:r>
              <a:rPr lang="en-US" sz="2300" b="0" i="1" dirty="0" smtClean="0"/>
              <a:t>. </a:t>
            </a:r>
            <a:r>
              <a:rPr lang="en-US" sz="2300" b="0" dirty="0"/>
              <a:t>(</a:t>
            </a:r>
            <a:r>
              <a:rPr lang="en-US" sz="2300" dirty="0">
                <a:solidFill>
                  <a:schemeClr val="tx2"/>
                </a:solidFill>
              </a:rPr>
              <a:t>Psalm </a:t>
            </a:r>
            <a:r>
              <a:rPr lang="en-US" sz="2300" dirty="0" smtClean="0">
                <a:solidFill>
                  <a:schemeClr val="tx2"/>
                </a:solidFill>
              </a:rPr>
              <a:t>118:1-29</a:t>
            </a:r>
            <a:r>
              <a:rPr lang="en-US" sz="23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300" b="0" dirty="0"/>
              <a:t>O daughter of Babylon, who are to be destroyed, Happy the one who repays you as you have served us</a:t>
            </a:r>
            <a:r>
              <a:rPr lang="en-US" sz="2300" b="0" dirty="0" smtClean="0"/>
              <a:t>! </a:t>
            </a:r>
            <a:r>
              <a:rPr lang="en-US" sz="2300" dirty="0" smtClean="0"/>
              <a:t>Happy </a:t>
            </a:r>
            <a:r>
              <a:rPr lang="en-US" sz="2300" dirty="0"/>
              <a:t>the one who takes and </a:t>
            </a:r>
            <a:r>
              <a:rPr lang="en-US" sz="2300" u="sng" dirty="0"/>
              <a:t>dashes Your little ones against the rock!</a:t>
            </a:r>
            <a:r>
              <a:rPr lang="en-US" sz="2300" b="0" dirty="0"/>
              <a:t> (</a:t>
            </a:r>
            <a:r>
              <a:rPr lang="en-US" sz="2300" dirty="0">
                <a:solidFill>
                  <a:schemeClr val="tx2"/>
                </a:solidFill>
              </a:rPr>
              <a:t>Psalm </a:t>
            </a:r>
            <a:r>
              <a:rPr lang="en-US" sz="2300" dirty="0" smtClean="0">
                <a:solidFill>
                  <a:schemeClr val="tx2"/>
                </a:solidFill>
              </a:rPr>
              <a:t>137:1-9</a:t>
            </a:r>
            <a:r>
              <a:rPr lang="en-US" sz="2300" b="0" dirty="0" smtClean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300" b="0" dirty="0" smtClean="0"/>
              <a:t>If instrumental music is critical, why </a:t>
            </a:r>
            <a:r>
              <a:rPr lang="en-US" sz="2300" i="1" dirty="0" smtClean="0"/>
              <a:t>only </a:t>
            </a:r>
            <a:r>
              <a:rPr lang="en-US" sz="2300" i="1" u="sng" dirty="0" smtClean="0"/>
              <a:t>words</a:t>
            </a:r>
            <a:r>
              <a:rPr lang="en-US" sz="2300" i="1" dirty="0" smtClean="0"/>
              <a:t> </a:t>
            </a:r>
            <a:r>
              <a:rPr lang="en-US" sz="2300" b="0" dirty="0" smtClean="0"/>
              <a:t>preserved?  150+ psalms in OT. We don’t know their music!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Instruments in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8"/>
            </a:pPr>
            <a:r>
              <a:rPr lang="en-US" sz="2400" b="0" dirty="0" smtClean="0"/>
              <a:t>“The </a:t>
            </a:r>
            <a:r>
              <a:rPr lang="en-US" sz="2400" b="0" dirty="0"/>
              <a:t>New Testament book of </a:t>
            </a:r>
            <a:r>
              <a:rPr lang="en-US" sz="2400" dirty="0"/>
              <a:t>Revelation</a:t>
            </a:r>
            <a:r>
              <a:rPr lang="en-US" sz="2400" b="0" dirty="0"/>
              <a:t> contains numerous references to instrumental music being employed by the </a:t>
            </a:r>
            <a:r>
              <a:rPr lang="en-US" sz="2400" b="0" dirty="0" smtClean="0"/>
              <a:t>saints around God’s throne.  </a:t>
            </a:r>
            <a:r>
              <a:rPr lang="en-US" sz="2400" b="0" dirty="0"/>
              <a:t>If mechanical instruments will be used in heaven, why can they not be used now</a:t>
            </a:r>
            <a:r>
              <a:rPr lang="en-US" sz="2400" b="0" dirty="0" smtClean="0"/>
              <a:t>?”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Instrumental </a:t>
            </a:r>
            <a:r>
              <a:rPr lang="en-US" sz="2400" b="0" dirty="0"/>
              <a:t>music in heaven: </a:t>
            </a:r>
            <a:r>
              <a:rPr lang="en-US" sz="2400" dirty="0" smtClean="0">
                <a:solidFill>
                  <a:schemeClr val="tx2"/>
                </a:solidFill>
              </a:rPr>
              <a:t>Rev. </a:t>
            </a:r>
            <a:r>
              <a:rPr lang="en-US" sz="2400" dirty="0">
                <a:solidFill>
                  <a:schemeClr val="tx2"/>
                </a:solidFill>
              </a:rPr>
              <a:t>5:8-9; 14:2-3; </a:t>
            </a:r>
            <a:r>
              <a:rPr lang="en-US" sz="2400" dirty="0" smtClean="0">
                <a:solidFill>
                  <a:schemeClr val="tx2"/>
                </a:solidFill>
              </a:rPr>
              <a:t>15:2-3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Heaven is very different:  </a:t>
            </a:r>
            <a:r>
              <a:rPr lang="en-US" sz="2400" dirty="0" smtClean="0">
                <a:solidFill>
                  <a:schemeClr val="tx2"/>
                </a:solidFill>
              </a:rPr>
              <a:t>Mat. 22:30; Rev. 21-22</a:t>
            </a:r>
            <a:endParaRPr lang="en-US" sz="2400" dirty="0">
              <a:solidFill>
                <a:schemeClr val="tx2"/>
              </a:solidFill>
            </a:endParaRP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Book of figurative language – </a:t>
            </a:r>
            <a:r>
              <a:rPr lang="en-US" sz="2400" dirty="0" smtClean="0">
                <a:solidFill>
                  <a:schemeClr val="tx2"/>
                </a:solidFill>
              </a:rPr>
              <a:t>Rev. 1:1-3; 2:20; 9:17; 10:7, 11; 11:3, 6, 10, 18; 16:6, 13 …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4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Symbolic Language of Revelation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Offering Incense </a:t>
            </a:r>
            <a:r>
              <a:rPr lang="en-US" sz="2400" b="0" dirty="0"/>
              <a:t>– </a:t>
            </a:r>
            <a:r>
              <a:rPr lang="en-US" sz="2400" dirty="0">
                <a:solidFill>
                  <a:schemeClr val="tx2"/>
                </a:solidFill>
              </a:rPr>
              <a:t>Revelation 5:8; 8:3-4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Dragon </a:t>
            </a:r>
            <a:r>
              <a:rPr lang="en-US" sz="2400" b="0" dirty="0"/>
              <a:t>with </a:t>
            </a:r>
            <a:r>
              <a:rPr lang="en-US" sz="2400" b="0" dirty="0" smtClean="0"/>
              <a:t>Cosmic Dimensions </a:t>
            </a:r>
            <a:r>
              <a:rPr lang="en-US" sz="2400" b="0" dirty="0"/>
              <a:t>– </a:t>
            </a:r>
            <a:r>
              <a:rPr lang="en-US" sz="2400" dirty="0">
                <a:solidFill>
                  <a:schemeClr val="tx2"/>
                </a:solidFill>
              </a:rPr>
              <a:t>Revelation 12:1-4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Saved </a:t>
            </a:r>
            <a:r>
              <a:rPr lang="en-US" sz="2400" b="0" dirty="0"/>
              <a:t>= 144,000 Hebrew virgin males – </a:t>
            </a:r>
            <a:r>
              <a:rPr lang="en-US" sz="2400" dirty="0">
                <a:solidFill>
                  <a:schemeClr val="tx2"/>
                </a:solidFill>
              </a:rPr>
              <a:t>Revelation 7:4-8; 14:1-4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John Eating </a:t>
            </a:r>
            <a:r>
              <a:rPr lang="en-US" sz="2400" b="0" dirty="0"/>
              <a:t>a </a:t>
            </a:r>
            <a:r>
              <a:rPr lang="en-US" sz="2400" b="0" dirty="0" smtClean="0"/>
              <a:t>Book </a:t>
            </a:r>
            <a:r>
              <a:rPr lang="en-US" sz="2400" b="0" dirty="0"/>
              <a:t>– </a:t>
            </a:r>
            <a:r>
              <a:rPr lang="en-US" sz="2400" dirty="0">
                <a:solidFill>
                  <a:schemeClr val="tx2"/>
                </a:solidFill>
              </a:rPr>
              <a:t>Revelation 10:8-11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Fantastic Monstrous Beasts – </a:t>
            </a:r>
            <a:r>
              <a:rPr lang="en-US" sz="2400" dirty="0">
                <a:solidFill>
                  <a:schemeClr val="tx2"/>
                </a:solidFill>
              </a:rPr>
              <a:t>Revelation </a:t>
            </a:r>
            <a:r>
              <a:rPr lang="en-US" sz="2400" dirty="0" smtClean="0">
                <a:solidFill>
                  <a:schemeClr val="tx2"/>
                </a:solidFill>
              </a:rPr>
              <a:t>16:4-7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Cannot </a:t>
            </a:r>
            <a:r>
              <a:rPr lang="en-US" sz="2400" i="1" dirty="0" smtClean="0"/>
              <a:t>literally</a:t>
            </a:r>
            <a:r>
              <a:rPr lang="en-US" sz="2400" b="0" dirty="0" smtClean="0"/>
              <a:t> apply </a:t>
            </a:r>
            <a:r>
              <a:rPr lang="en-US" sz="2400" i="1" dirty="0" smtClean="0"/>
              <a:t>figurative</a:t>
            </a:r>
            <a:r>
              <a:rPr lang="en-US" sz="2400" b="0" dirty="0" smtClean="0"/>
              <a:t> language to </a:t>
            </a:r>
            <a:r>
              <a:rPr lang="en-US" sz="2400" i="1" dirty="0" smtClean="0"/>
              <a:t>this world</a:t>
            </a:r>
            <a:r>
              <a:rPr lang="en-US" sz="2400" b="0" dirty="0" smtClean="0"/>
              <a:t>, based on </a:t>
            </a:r>
            <a:r>
              <a:rPr lang="en-US" sz="2400" i="1" dirty="0" smtClean="0"/>
              <a:t>images</a:t>
            </a:r>
            <a:r>
              <a:rPr lang="en-US" sz="2400" b="0" dirty="0" smtClean="0"/>
              <a:t> of the </a:t>
            </a:r>
            <a:r>
              <a:rPr lang="en-US" sz="2400" i="1" dirty="0" smtClean="0"/>
              <a:t>next world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Instrument Just an </a:t>
            </a:r>
            <a:r>
              <a:rPr lang="en-US" i="1" u="sng" dirty="0" smtClean="0"/>
              <a:t>Aid</a:t>
            </a:r>
            <a:r>
              <a:rPr lang="en-US" i="1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9"/>
            </a:pPr>
            <a:r>
              <a:rPr lang="en-US" sz="2400" b="0" dirty="0" smtClean="0"/>
              <a:t>“</a:t>
            </a:r>
            <a:r>
              <a:rPr lang="en-US" sz="2400" b="0" dirty="0"/>
              <a:t>Mechanical instruments are just an </a:t>
            </a:r>
            <a:r>
              <a:rPr lang="en-US" sz="2400" i="1" dirty="0"/>
              <a:t>aid</a:t>
            </a:r>
            <a:r>
              <a:rPr lang="en-US" sz="2400" b="0" dirty="0"/>
              <a:t> to God’s </a:t>
            </a:r>
            <a:r>
              <a:rPr lang="en-US" sz="2400" b="0" dirty="0" smtClean="0"/>
              <a:t>command to sing.  </a:t>
            </a:r>
            <a:r>
              <a:rPr lang="en-US" sz="2400" b="0" dirty="0"/>
              <a:t>Therefore, the instrument is authorized as an </a:t>
            </a:r>
            <a:r>
              <a:rPr lang="en-US" sz="2400" i="1" dirty="0"/>
              <a:t>expediency</a:t>
            </a:r>
            <a:r>
              <a:rPr lang="en-US" sz="2400" b="0" dirty="0"/>
              <a:t> to the command to sing</a:t>
            </a:r>
            <a:r>
              <a:rPr lang="en-US" sz="2400" b="0" dirty="0" smtClean="0"/>
              <a:t>.”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By definition, </a:t>
            </a:r>
            <a:r>
              <a:rPr lang="en-US" sz="2400" i="1" dirty="0" smtClean="0"/>
              <a:t>expediencies</a:t>
            </a:r>
            <a:r>
              <a:rPr lang="en-US" sz="2400" b="0" dirty="0" smtClean="0"/>
              <a:t> and </a:t>
            </a:r>
            <a:r>
              <a:rPr lang="en-US" sz="2400" i="1" dirty="0" smtClean="0"/>
              <a:t>aids</a:t>
            </a:r>
            <a:r>
              <a:rPr lang="en-US" sz="2400" b="0" dirty="0" smtClean="0"/>
              <a:t> only </a:t>
            </a:r>
            <a:r>
              <a:rPr lang="en-US" sz="2400" i="1" u="sng" dirty="0" smtClean="0"/>
              <a:t>help</a:t>
            </a:r>
            <a:r>
              <a:rPr lang="en-US" sz="2400" b="0" dirty="0" smtClean="0"/>
              <a:t> in obeying a command.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Expediencies and aids must </a:t>
            </a:r>
            <a:r>
              <a:rPr lang="en-US" sz="2400" i="1" dirty="0" smtClean="0"/>
              <a:t>not</a:t>
            </a:r>
            <a:r>
              <a:rPr lang="en-US" sz="2400" b="0" dirty="0" smtClean="0"/>
              <a:t> rival against, compete with, add to, or take away from </a:t>
            </a:r>
            <a:r>
              <a:rPr lang="en-US" sz="2400" i="1" dirty="0" smtClean="0"/>
              <a:t>specified</a:t>
            </a:r>
            <a:r>
              <a:rPr lang="en-US" sz="2400" b="0" dirty="0" smtClean="0"/>
              <a:t> command.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Not Presume!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i="1" dirty="0"/>
              <a:t>“</a:t>
            </a:r>
            <a:r>
              <a:rPr lang="en-US" sz="2400" i="1" dirty="0"/>
              <a:t>Whatever</a:t>
            </a:r>
            <a:r>
              <a:rPr lang="en-US" sz="2400" b="0" i="1" dirty="0"/>
              <a:t> I command you, </a:t>
            </a:r>
            <a:r>
              <a:rPr lang="en-US" sz="2400" i="1" dirty="0"/>
              <a:t>be careful </a:t>
            </a:r>
            <a:r>
              <a:rPr lang="en-US" sz="2400" b="0" i="1" dirty="0"/>
              <a:t>to observe it; you shall </a:t>
            </a:r>
            <a:r>
              <a:rPr lang="en-US" sz="2400" i="1" dirty="0"/>
              <a:t>not add</a:t>
            </a:r>
            <a:r>
              <a:rPr lang="en-US" sz="2400" b="0" i="1" dirty="0"/>
              <a:t> to it </a:t>
            </a:r>
            <a:r>
              <a:rPr lang="en-US" sz="2400" i="1" dirty="0"/>
              <a:t>nor take away </a:t>
            </a:r>
            <a:r>
              <a:rPr lang="en-US" sz="2400" b="0" i="1" dirty="0"/>
              <a:t>from it.”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Deuteronomy 12:32; 4:2; Joshua 1:7; 23:6; Proverbs 4:26-27; 30:5-6; Revelation 22:18-19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i="1" dirty="0"/>
              <a:t>“… learn in us </a:t>
            </a:r>
            <a:r>
              <a:rPr lang="en-US" sz="2400" i="1" dirty="0"/>
              <a:t>not to think </a:t>
            </a:r>
            <a:r>
              <a:rPr lang="en-US" sz="2400" i="1" u="sng" dirty="0"/>
              <a:t>beyond</a:t>
            </a:r>
            <a:r>
              <a:rPr lang="en-US" sz="2400" i="1" dirty="0"/>
              <a:t> what is written</a:t>
            </a:r>
            <a:r>
              <a:rPr lang="en-US" sz="2400" b="0" i="1" dirty="0"/>
              <a:t>, that none of you may be puffed up on behalf of one against the other.”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I Corinthians 4:6; Numbers 22:18; 24:13; II John 9; Matthew 7:21-23</a:t>
            </a:r>
            <a:r>
              <a:rPr lang="en-US" sz="2400" b="0" dirty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i="1" dirty="0"/>
              <a:t>“My covenant </a:t>
            </a:r>
            <a:r>
              <a:rPr lang="en-US" sz="2400" i="1" dirty="0"/>
              <a:t>I will not break, Nor alter </a:t>
            </a:r>
            <a:r>
              <a:rPr lang="en-US" sz="2400" b="0" i="1" dirty="0"/>
              <a:t>the word that has gone out of My lips.”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Psalm 89:34; Galatians 3:15; Matthew 5:18-19; John 10:35-36; I Peter 1:22-25; Galatians 1:6-9</a:t>
            </a:r>
            <a:r>
              <a:rPr lang="en-US" sz="2400" b="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of “Denominationalism”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Salvation:</a:t>
            </a:r>
            <a:r>
              <a:rPr lang="en-US" sz="2400" b="0" dirty="0" smtClean="0"/>
              <a:t>  Justified by faith </a:t>
            </a:r>
            <a:r>
              <a:rPr lang="en-US" sz="2400" i="1" dirty="0" smtClean="0"/>
              <a:t>only</a:t>
            </a:r>
            <a:r>
              <a:rPr lang="en-US" sz="2400" b="0" dirty="0" smtClean="0"/>
              <a:t> (Calvinism, watered down) – </a:t>
            </a:r>
            <a:r>
              <a:rPr lang="en-US" sz="2400" i="1" dirty="0" smtClean="0"/>
              <a:t>obedience</a:t>
            </a:r>
            <a:r>
              <a:rPr lang="en-US" sz="2400" b="0" dirty="0" smtClean="0"/>
              <a:t> unessential or minimized; </a:t>
            </a:r>
            <a:r>
              <a:rPr lang="en-US" sz="2400" i="1" dirty="0" smtClean="0"/>
              <a:t>grace</a:t>
            </a:r>
            <a:r>
              <a:rPr lang="en-US" sz="2400" b="0" dirty="0" smtClean="0"/>
              <a:t> overly emphasized.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tx2"/>
                </a:solidFill>
              </a:rPr>
              <a:t>Standard:</a:t>
            </a:r>
            <a:r>
              <a:rPr lang="en-US" sz="2400" b="0" dirty="0" smtClean="0"/>
              <a:t>  Erosion of diligent individual Bible study – unnecessary and Holy Spirit assistance.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tx2"/>
                </a:solidFill>
              </a:rPr>
              <a:t>Liberalism:</a:t>
            </a:r>
            <a:r>
              <a:rPr lang="en-US" sz="2400" b="0" dirty="0" smtClean="0"/>
              <a:t>  Acceptance of all not expressly forbidden; Taking liberties with God &amp; His Word – </a:t>
            </a:r>
            <a:r>
              <a:rPr lang="en-US" sz="2400" i="1" u="sng" dirty="0" smtClean="0"/>
              <a:t>instrumental music</a:t>
            </a:r>
            <a:r>
              <a:rPr lang="en-US" sz="2400" b="0" dirty="0" smtClean="0"/>
              <a:t>, intra-denominational organizations.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solidFill>
                  <a:schemeClr val="tx2"/>
                </a:solidFill>
              </a:rPr>
              <a:t>Fellowship:</a:t>
            </a:r>
            <a:r>
              <a:rPr lang="en-US" sz="2400" b="0" dirty="0" smtClean="0"/>
              <a:t>  Acceptance of most other denominations – </a:t>
            </a:r>
            <a:r>
              <a:rPr lang="en-US" sz="2400" b="0" i="1" dirty="0" smtClean="0"/>
              <a:t>“agree to disagree”</a:t>
            </a:r>
            <a:r>
              <a:rPr lang="en-US" sz="2400" b="0" dirty="0" smtClean="0"/>
              <a:t>, </a:t>
            </a:r>
            <a:r>
              <a:rPr lang="en-US" sz="2400" b="0" i="1" dirty="0" smtClean="0"/>
              <a:t>“unity in diversity”</a:t>
            </a:r>
            <a:r>
              <a:rPr lang="en-US" sz="2400" b="0" dirty="0" smtClean="0"/>
              <a:t>, tolerance – inter-denominational institutions.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Instrument Just an </a:t>
            </a:r>
            <a:r>
              <a:rPr lang="en-US" i="1" u="sng" dirty="0" smtClean="0"/>
              <a:t>Aid</a:t>
            </a:r>
            <a:r>
              <a:rPr lang="en-US" i="1" dirty="0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By definition, </a:t>
            </a:r>
            <a:r>
              <a:rPr lang="en-US" sz="2400" i="1" dirty="0" smtClean="0"/>
              <a:t>expediencies</a:t>
            </a:r>
            <a:r>
              <a:rPr lang="en-US" sz="2400" b="0" dirty="0" smtClean="0"/>
              <a:t> and </a:t>
            </a:r>
            <a:r>
              <a:rPr lang="en-US" sz="2400" i="1" dirty="0" smtClean="0"/>
              <a:t>aids</a:t>
            </a:r>
            <a:r>
              <a:rPr lang="en-US" sz="2400" b="0" dirty="0" smtClean="0"/>
              <a:t> only </a:t>
            </a:r>
            <a:r>
              <a:rPr lang="en-US" sz="2400" i="1" u="sng" dirty="0" smtClean="0"/>
              <a:t>help</a:t>
            </a:r>
            <a:r>
              <a:rPr lang="en-US" sz="2400" b="0" dirty="0" smtClean="0"/>
              <a:t> in obeying a command.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Expediencies and aids must </a:t>
            </a:r>
            <a:r>
              <a:rPr lang="en-US" sz="2400" i="1" dirty="0" smtClean="0"/>
              <a:t>not</a:t>
            </a:r>
            <a:r>
              <a:rPr lang="en-US" sz="2400" b="0" dirty="0" smtClean="0"/>
              <a:t> rival against, compete with, add to, or take away from </a:t>
            </a:r>
            <a:r>
              <a:rPr lang="en-US" sz="2400" i="1" dirty="0" smtClean="0"/>
              <a:t>specified</a:t>
            </a:r>
            <a:r>
              <a:rPr lang="en-US" sz="2400" b="0" dirty="0" smtClean="0"/>
              <a:t> command.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God </a:t>
            </a:r>
            <a:r>
              <a:rPr lang="en-US" sz="2400" i="1" u="sng" dirty="0" smtClean="0"/>
              <a:t>specified</a:t>
            </a:r>
            <a:r>
              <a:rPr lang="en-US" sz="2400" b="0" dirty="0" smtClean="0"/>
              <a:t> the kind of music and the “instrument” – </a:t>
            </a:r>
            <a:r>
              <a:rPr lang="en-US" sz="2400" b="0" i="1" dirty="0" smtClean="0"/>
              <a:t>“</a:t>
            </a:r>
            <a:r>
              <a:rPr lang="en-US" sz="2400" i="1" dirty="0" smtClean="0"/>
              <a:t>sing </a:t>
            </a:r>
            <a:r>
              <a:rPr lang="en-US" sz="2400" b="0" i="1" dirty="0" smtClean="0"/>
              <a:t>and </a:t>
            </a:r>
            <a:r>
              <a:rPr lang="en-US" sz="2400" i="1" dirty="0" smtClean="0"/>
              <a:t>making</a:t>
            </a:r>
            <a:r>
              <a:rPr lang="en-US" sz="2400" b="0" i="1" dirty="0" smtClean="0"/>
              <a:t> melody in your heart”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Ephesians 5:19; Colossians 3:16</a:t>
            </a:r>
            <a:r>
              <a:rPr lang="en-US" sz="2400" b="0" dirty="0" smtClean="0"/>
              <a:t>).  </a:t>
            </a:r>
            <a:r>
              <a:rPr lang="en-US" sz="2400" i="1" dirty="0" smtClean="0"/>
              <a:t>Who</a:t>
            </a:r>
            <a:r>
              <a:rPr lang="en-US" sz="2400" b="0" dirty="0" smtClean="0"/>
              <a:t> are </a:t>
            </a:r>
            <a:r>
              <a:rPr lang="en-US" sz="2400" i="1" dirty="0" smtClean="0"/>
              <a:t>we</a:t>
            </a:r>
            <a:r>
              <a:rPr lang="en-US" sz="2400" b="0" dirty="0" smtClean="0"/>
              <a:t> to </a:t>
            </a:r>
            <a:r>
              <a:rPr lang="en-US" sz="2400" i="1" u="sng" dirty="0" smtClean="0"/>
              <a:t>add</a:t>
            </a:r>
            <a:r>
              <a:rPr lang="en-US" sz="2400" b="0" dirty="0" smtClean="0"/>
              <a:t> to God’s command?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/>
              <a:t>If the Israelites were already commanded to </a:t>
            </a:r>
            <a:r>
              <a:rPr lang="en-US" sz="2400" b="0" dirty="0" smtClean="0"/>
              <a:t>sing, </a:t>
            </a:r>
            <a:r>
              <a:rPr lang="en-US" sz="2400" i="1" dirty="0"/>
              <a:t>why</a:t>
            </a:r>
            <a:r>
              <a:rPr lang="en-US" sz="2400" b="0" dirty="0"/>
              <a:t> did David </a:t>
            </a:r>
            <a:r>
              <a:rPr lang="en-US" sz="2400" i="1" dirty="0"/>
              <a:t>need</a:t>
            </a:r>
            <a:r>
              <a:rPr lang="en-US" sz="2400" b="0" dirty="0"/>
              <a:t> </a:t>
            </a:r>
            <a:r>
              <a:rPr lang="en-US" sz="2400" b="0" dirty="0" smtClean="0"/>
              <a:t>an </a:t>
            </a:r>
            <a:r>
              <a:rPr lang="en-US" sz="2400" i="1" u="sng" dirty="0" smtClean="0"/>
              <a:t>additional</a:t>
            </a:r>
            <a:r>
              <a:rPr lang="en-US" sz="2400" b="0" dirty="0" smtClean="0"/>
              <a:t> </a:t>
            </a:r>
            <a:r>
              <a:rPr lang="en-US" sz="2400" i="1" dirty="0"/>
              <a:t>command</a:t>
            </a:r>
            <a:r>
              <a:rPr lang="en-US" sz="2400" b="0" dirty="0"/>
              <a:t>, if instruments are just an </a:t>
            </a:r>
            <a:r>
              <a:rPr lang="en-US" sz="2400" i="1" dirty="0"/>
              <a:t>“aid”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II Chronicles 29:25-27</a:t>
            </a:r>
            <a:r>
              <a:rPr lang="en-US" sz="2400" b="0" dirty="0" smtClean="0"/>
              <a:t>)?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Escapes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10"/>
            </a:pPr>
            <a:r>
              <a:rPr lang="en-US" sz="2400" b="0" dirty="0" smtClean="0"/>
              <a:t>“</a:t>
            </a:r>
            <a:r>
              <a:rPr lang="en-US" sz="2400" b="0" dirty="0"/>
              <a:t>How can it be wrong to praise God using my </a:t>
            </a:r>
            <a:r>
              <a:rPr lang="en-US" sz="2400" i="1" dirty="0"/>
              <a:t>gift</a:t>
            </a:r>
            <a:r>
              <a:rPr lang="en-US" sz="2400" b="0" dirty="0"/>
              <a:t> given by God?  I have </a:t>
            </a:r>
            <a:r>
              <a:rPr lang="en-US" sz="2400" i="1" dirty="0"/>
              <a:t>seen</a:t>
            </a:r>
            <a:r>
              <a:rPr lang="en-US" sz="2400" b="0" dirty="0"/>
              <a:t> people healed by the music that I have played unto the Lord.  I have </a:t>
            </a:r>
            <a:r>
              <a:rPr lang="en-US" sz="2400" i="1" dirty="0"/>
              <a:t>felt</a:t>
            </a:r>
            <a:r>
              <a:rPr lang="en-US" sz="2400" b="0" dirty="0"/>
              <a:t> and </a:t>
            </a:r>
            <a:r>
              <a:rPr lang="en-US" sz="2400" i="1" dirty="0"/>
              <a:t>witnessed</a:t>
            </a:r>
            <a:r>
              <a:rPr lang="en-US" sz="2400" b="0" dirty="0"/>
              <a:t> the power of God’s Spirit through my music, and I know others have also.  How can something so bad produce so much good</a:t>
            </a:r>
            <a:r>
              <a:rPr lang="en-US" sz="2400" b="0" dirty="0" smtClean="0"/>
              <a:t>?”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Assumption #1:</a:t>
            </a:r>
            <a:r>
              <a:rPr lang="en-US" sz="2400" b="0" dirty="0" smtClean="0"/>
              <a:t>  </a:t>
            </a:r>
            <a:r>
              <a:rPr lang="en-US" sz="2400" b="0" dirty="0"/>
              <a:t>All </a:t>
            </a:r>
            <a:r>
              <a:rPr lang="en-US" sz="2400" b="0" dirty="0" smtClean="0"/>
              <a:t>abilities are gifts </a:t>
            </a:r>
            <a:r>
              <a:rPr lang="en-US" sz="2400" b="0" dirty="0"/>
              <a:t>from God </a:t>
            </a:r>
            <a:r>
              <a:rPr lang="en-US" sz="2400" i="1" dirty="0" smtClean="0"/>
              <a:t>and</a:t>
            </a:r>
            <a:r>
              <a:rPr lang="en-US" sz="2400" b="0" dirty="0" smtClean="0"/>
              <a:t> are </a:t>
            </a:r>
            <a:r>
              <a:rPr lang="en-US" sz="2400" b="0" dirty="0"/>
              <a:t>suitable for public worship</a:t>
            </a:r>
            <a:r>
              <a:rPr lang="en-US" sz="2400" b="0" dirty="0" smtClean="0"/>
              <a:t>.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/>
              <a:t>Any talent, gift, or ability from God that is </a:t>
            </a:r>
            <a:r>
              <a:rPr lang="en-US" sz="2400" b="0" i="1" dirty="0"/>
              <a:t>obviously</a:t>
            </a:r>
            <a:r>
              <a:rPr lang="en-US" sz="2400" b="0" dirty="0"/>
              <a:t> not suitable for public worship would eliminate the assumptions and disprove the </a:t>
            </a:r>
            <a:r>
              <a:rPr lang="en-US" sz="2400" b="0" dirty="0" smtClean="0"/>
              <a:t>argument …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Escapes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Assumption #2:</a:t>
            </a:r>
            <a:r>
              <a:rPr lang="en-US" sz="2400" b="0" dirty="0" smtClean="0"/>
              <a:t>  </a:t>
            </a:r>
            <a:r>
              <a:rPr lang="en-US" sz="2400" b="0" dirty="0"/>
              <a:t>We can </a:t>
            </a:r>
            <a:r>
              <a:rPr lang="en-US" sz="2400" i="1" u="sng" dirty="0"/>
              <a:t>sense</a:t>
            </a:r>
            <a:r>
              <a:rPr lang="en-US" sz="2400" b="0" dirty="0"/>
              <a:t> good and truth.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i="1" dirty="0"/>
              <a:t>“We walk by faith, not by sight” </a:t>
            </a:r>
            <a:r>
              <a:rPr lang="en-US" sz="2400" b="0" dirty="0"/>
              <a:t>– </a:t>
            </a:r>
            <a:r>
              <a:rPr lang="en-US" sz="2400" dirty="0">
                <a:solidFill>
                  <a:schemeClr val="tx2"/>
                </a:solidFill>
              </a:rPr>
              <a:t>II Corinthians 5:7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/>
              <a:t>What about Mormons, Muslims, others who </a:t>
            </a:r>
            <a:r>
              <a:rPr lang="en-US" sz="2400" i="1" dirty="0"/>
              <a:t>feel</a:t>
            </a:r>
            <a:r>
              <a:rPr lang="en-US" sz="2400" b="0" dirty="0"/>
              <a:t> truth</a:t>
            </a:r>
            <a:r>
              <a:rPr lang="en-US" sz="2400" b="0" dirty="0" smtClean="0"/>
              <a:t>?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/>
              <a:t>Assumption </a:t>
            </a:r>
            <a:r>
              <a:rPr lang="en-US" sz="2400" i="1" dirty="0" smtClean="0"/>
              <a:t>#3:</a:t>
            </a:r>
            <a:r>
              <a:rPr lang="en-US" sz="2400" b="0" dirty="0" smtClean="0"/>
              <a:t>  </a:t>
            </a:r>
            <a:r>
              <a:rPr lang="en-US" sz="2400" b="0" dirty="0"/>
              <a:t>Good never comes from bad.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/>
              <a:t>God can bring good out of bad (</a:t>
            </a:r>
            <a:r>
              <a:rPr lang="en-US" sz="2400" dirty="0">
                <a:solidFill>
                  <a:schemeClr val="tx2"/>
                </a:solidFill>
              </a:rPr>
              <a:t>Romans 11:28-33</a:t>
            </a:r>
            <a:r>
              <a:rPr lang="en-US" sz="2400" b="0" dirty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What </a:t>
            </a:r>
            <a:r>
              <a:rPr lang="en-US" sz="2400" b="0" dirty="0"/>
              <a:t>if an atheist doctor heals your child, will you become an atheist</a:t>
            </a:r>
            <a:r>
              <a:rPr lang="en-US" sz="2400" b="0" dirty="0" smtClean="0"/>
              <a:t>?</a:t>
            </a: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Standard:  </a:t>
            </a:r>
            <a:r>
              <a:rPr lang="en-US" sz="2400" b="0" dirty="0" smtClean="0"/>
              <a:t>We </a:t>
            </a:r>
            <a:r>
              <a:rPr lang="en-US" sz="2400" i="1" u="sng" dirty="0"/>
              <a:t>know</a:t>
            </a:r>
            <a:r>
              <a:rPr lang="en-US" sz="2400" b="0" dirty="0"/>
              <a:t> God’s will through </a:t>
            </a:r>
            <a:r>
              <a:rPr lang="en-US" sz="2400" i="1" u="sng" dirty="0"/>
              <a:t>reading</a:t>
            </a:r>
            <a:r>
              <a:rPr lang="en-US" sz="2400" i="1" dirty="0"/>
              <a:t> His Word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II Timothy 3:16-17; Ephesians 3:3-5</a:t>
            </a:r>
            <a:r>
              <a:rPr lang="en-US" sz="2400" b="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NT pattern for instrumental music is </a:t>
            </a:r>
            <a:r>
              <a:rPr lang="en-US" sz="2400" i="1" dirty="0" smtClean="0"/>
              <a:t>singing</a:t>
            </a:r>
            <a:r>
              <a:rPr lang="en-US" sz="2400" b="0" dirty="0" smtClean="0"/>
              <a:t> only – no mechanical instruments (</a:t>
            </a:r>
            <a:r>
              <a:rPr lang="en-US" sz="2400" dirty="0" smtClean="0">
                <a:solidFill>
                  <a:schemeClr val="tx2"/>
                </a:solidFill>
              </a:rPr>
              <a:t>Eph. 5:18; Col. 3:16</a:t>
            </a:r>
            <a:r>
              <a:rPr lang="en-US" sz="24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Presumptuous to add to the Lord’s specific command.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Everyone is not our standard.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The command is </a:t>
            </a:r>
            <a:r>
              <a:rPr lang="en-US" sz="2400" i="1" dirty="0" smtClean="0"/>
              <a:t>not</a:t>
            </a:r>
            <a:r>
              <a:rPr lang="en-US" sz="2400" b="0" dirty="0" smtClean="0"/>
              <a:t> optional.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Old Testament is no longer authoritative.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Instrument required a command in OT (</a:t>
            </a:r>
            <a:r>
              <a:rPr lang="en-US" sz="2400" dirty="0" smtClean="0">
                <a:solidFill>
                  <a:schemeClr val="tx2"/>
                </a:solidFill>
              </a:rPr>
              <a:t>II Chr. 29:25-28</a:t>
            </a:r>
            <a:r>
              <a:rPr lang="en-US" sz="24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Original Greek (</a:t>
            </a:r>
            <a:r>
              <a:rPr lang="en-US" sz="2400" b="0" i="1" dirty="0" err="1" smtClean="0"/>
              <a:t>psalmos</a:t>
            </a:r>
            <a:r>
              <a:rPr lang="en-US" sz="2400" b="0" dirty="0" smtClean="0"/>
              <a:t>, </a:t>
            </a:r>
            <a:r>
              <a:rPr lang="en-US" sz="2400" b="0" i="1" dirty="0" err="1" smtClean="0"/>
              <a:t>psallo</a:t>
            </a:r>
            <a:r>
              <a:rPr lang="en-US" sz="2400" b="0" dirty="0" smtClean="0"/>
              <a:t>) indicate we should sing.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Heavenly symbols should </a:t>
            </a:r>
            <a:r>
              <a:rPr lang="en-US" sz="2400" i="1" dirty="0" smtClean="0"/>
              <a:t>not</a:t>
            </a:r>
            <a:r>
              <a:rPr lang="en-US" sz="2400" b="0" dirty="0" smtClean="0"/>
              <a:t> override literal instruction.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Not an expediency, since it </a:t>
            </a:r>
            <a:r>
              <a:rPr lang="en-US" sz="2400" i="1" dirty="0" smtClean="0"/>
              <a:t>adds</a:t>
            </a:r>
            <a:r>
              <a:rPr lang="en-US" sz="2400" b="0" dirty="0" smtClean="0"/>
              <a:t> to command to sing.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Truth is determined by God’s Word – not our feelings.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 err="1" smtClean="0"/>
              <a:t>Harkrider</a:t>
            </a:r>
            <a:r>
              <a:rPr lang="en-US" sz="1600" b="0" dirty="0"/>
              <a:t>, Robert, </a:t>
            </a:r>
            <a:r>
              <a:rPr lang="en-US" sz="1600" i="1" dirty="0"/>
              <a:t>Basic Bible Doctrine</a:t>
            </a:r>
            <a:r>
              <a:rPr lang="en-US" sz="1600" b="0" dirty="0"/>
              <a:t>, Book 2, Lessons 1-2, Impressive Image Production, Russellville, Alabama, 1987.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 smtClean="0"/>
              <a:t>Jenkins</a:t>
            </a:r>
            <a:r>
              <a:rPr lang="en-US" sz="1600" b="0" dirty="0"/>
              <a:t>, Ferrell, </a:t>
            </a:r>
            <a:r>
              <a:rPr lang="en-US" sz="1600" i="1" dirty="0"/>
              <a:t>The Early Church</a:t>
            </a:r>
            <a:r>
              <a:rPr lang="en-US" sz="1600" b="0" dirty="0"/>
              <a:t>. Florida College Bookstore, Temple Terrace, FL. 1999, pp.61-66. 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 err="1" smtClean="0"/>
              <a:t>Kurfees</a:t>
            </a:r>
            <a:r>
              <a:rPr lang="en-US" sz="1600" b="0" dirty="0"/>
              <a:t>, M. C., </a:t>
            </a:r>
            <a:r>
              <a:rPr lang="en-US" sz="1600" i="1" dirty="0"/>
              <a:t>Instrumental Music in the Worship or the Greek Verb </a:t>
            </a:r>
            <a:r>
              <a:rPr lang="en-US" sz="1600" i="1" dirty="0" err="1"/>
              <a:t>Psallo</a:t>
            </a:r>
            <a:r>
              <a:rPr lang="en-US" sz="1600" b="0" dirty="0"/>
              <a:t>, Gospel Advocate Company, Nashville, TN, 1975, 1911, orig. 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 err="1" smtClean="0"/>
              <a:t>Earnhart</a:t>
            </a:r>
            <a:r>
              <a:rPr lang="en-US" sz="1600" b="0" dirty="0"/>
              <a:t>, Paul, </a:t>
            </a:r>
            <a:r>
              <a:rPr lang="en-US" sz="1600" i="1" dirty="0"/>
              <a:t>Instrumental Music</a:t>
            </a:r>
            <a:r>
              <a:rPr lang="en-US" sz="1600" b="0" dirty="0"/>
              <a:t>, </a:t>
            </a:r>
            <a:r>
              <a:rPr lang="en-US" sz="1600" b="0" dirty="0" smtClean="0"/>
              <a:t>Delivered at </a:t>
            </a:r>
            <a:r>
              <a:rPr lang="en-US" sz="1600" b="0" dirty="0"/>
              <a:t>Church of Christ in Douglass Hills, KY, November 20, 1994, </a:t>
            </a:r>
            <a:r>
              <a:rPr lang="en-US" sz="1600" b="0" dirty="0">
                <a:hlinkClick r:id="rId2"/>
              </a:rPr>
              <a:t>http://</a:t>
            </a:r>
            <a:r>
              <a:rPr lang="en-US" sz="1600" b="0" dirty="0" smtClean="0">
                <a:hlinkClick r:id="rId2"/>
              </a:rPr>
              <a:t>www.wordsfitlyspoken.org/audio/earnhart/1046A - Instrumental Music.mp3</a:t>
            </a:r>
            <a:r>
              <a:rPr lang="en-US" sz="1600" b="0" dirty="0" smtClean="0"/>
              <a:t>.</a:t>
            </a:r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sz="1600" b="0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ADDITIONAL:</a:t>
            </a:r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>
                <a:hlinkClick r:id="rId3"/>
              </a:rPr>
              <a:t>http://</a:t>
            </a:r>
            <a:r>
              <a:rPr lang="en-US" sz="1600" b="0" dirty="0" smtClean="0">
                <a:hlinkClick r:id="rId3"/>
              </a:rPr>
              <a:t>insearchoftruth.org/articles/music.html</a:t>
            </a:r>
            <a:endParaRPr lang="en-US" sz="1600" b="0" dirty="0" smtClean="0"/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>
                <a:hlinkClick r:id="rId4"/>
              </a:rPr>
              <a:t>http://</a:t>
            </a:r>
            <a:r>
              <a:rPr lang="en-US" sz="1600" b="0" dirty="0" smtClean="0">
                <a:hlinkClick r:id="rId4"/>
              </a:rPr>
              <a:t>insearchoftruth.org/articles/music_history.html</a:t>
            </a:r>
            <a:endParaRPr lang="en-US" sz="1600" b="0" dirty="0" smtClean="0"/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>
                <a:hlinkClick r:id="rId5"/>
              </a:rPr>
              <a:t>http://</a:t>
            </a:r>
            <a:r>
              <a:rPr lang="en-US" sz="1600" b="0" dirty="0" smtClean="0">
                <a:hlinkClick r:id="rId5"/>
              </a:rPr>
              <a:t>insearchoftruth.org/articles/music_arguments.html</a:t>
            </a:r>
            <a:endParaRPr lang="en-US" sz="1600" b="0" dirty="0" smtClean="0"/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>
                <a:hlinkClick r:id="rId6"/>
              </a:rPr>
              <a:t>http://</a:t>
            </a:r>
            <a:r>
              <a:rPr lang="en-US" sz="1600" b="0" dirty="0" smtClean="0">
                <a:hlinkClick r:id="rId6"/>
              </a:rPr>
              <a:t>insearchoftruth.org/articles/music_references.html</a:t>
            </a:r>
            <a:endParaRPr lang="en-US" sz="1600" b="0" dirty="0" smtClean="0"/>
          </a:p>
          <a:p>
            <a:pPr marL="230188" lvl="0" indent="-230188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1600" b="0" dirty="0">
                <a:hlinkClick r:id="rId7"/>
              </a:rPr>
              <a:t>http://</a:t>
            </a:r>
            <a:r>
              <a:rPr lang="en-US" sz="1600" b="0" dirty="0" smtClean="0">
                <a:hlinkClick r:id="rId7"/>
              </a:rPr>
              <a:t>insearchoftruth.org/articles/girardeau_instrumental_music.html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“Christian Rock”?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i="1" dirty="0" smtClean="0"/>
              <a:t>Dilemma:  </a:t>
            </a:r>
            <a:r>
              <a:rPr lang="en-US" sz="2400" b="0" dirty="0" smtClean="0"/>
              <a:t>Such is </a:t>
            </a:r>
            <a:r>
              <a:rPr lang="en-US" sz="2400" b="0" dirty="0"/>
              <a:t>either </a:t>
            </a:r>
            <a:r>
              <a:rPr lang="en-US" sz="2400" b="0" dirty="0" smtClean="0"/>
              <a:t>worship to God, </a:t>
            </a:r>
            <a:r>
              <a:rPr lang="en-US" sz="2400" b="0" dirty="0"/>
              <a:t>or it is not.</a:t>
            </a:r>
            <a:br>
              <a:rPr lang="en-US" sz="2400" b="0" dirty="0"/>
            </a:br>
            <a:endParaRPr lang="en-US" sz="2400" b="0" dirty="0"/>
          </a:p>
          <a:p>
            <a:pPr marL="457200" indent="-457200">
              <a:buFont typeface="+mj-lt"/>
              <a:buAutoNum type="alphaUcPeriod"/>
            </a:pPr>
            <a:r>
              <a:rPr lang="en-US" sz="2400" i="1" u="sng" dirty="0">
                <a:solidFill>
                  <a:schemeClr val="tx2"/>
                </a:solidFill>
              </a:rPr>
              <a:t>If</a:t>
            </a:r>
            <a:r>
              <a:rPr lang="en-US" sz="2400" i="1" dirty="0"/>
              <a:t> worship</a:t>
            </a:r>
            <a:r>
              <a:rPr lang="en-US" sz="2400" b="0" dirty="0"/>
              <a:t>, then it is </a:t>
            </a:r>
            <a:r>
              <a:rPr lang="en-US" sz="2400" b="0" dirty="0" smtClean="0"/>
              <a:t>unscriptural:  Even the </a:t>
            </a:r>
            <a:r>
              <a:rPr lang="en-US" sz="2400" i="1" dirty="0" smtClean="0"/>
              <a:t>individual</a:t>
            </a:r>
            <a:r>
              <a:rPr lang="en-US" sz="2400" b="0" dirty="0" smtClean="0"/>
              <a:t> is commanded to </a:t>
            </a:r>
            <a:r>
              <a:rPr lang="en-US" sz="2400" b="0" i="1" dirty="0" smtClean="0"/>
              <a:t>“sing”</a:t>
            </a:r>
            <a:r>
              <a:rPr lang="en-US" sz="2400" b="0" dirty="0" smtClean="0"/>
              <a:t>, not “</a:t>
            </a:r>
            <a:r>
              <a:rPr lang="en-US" sz="2400" b="0" i="1" dirty="0" smtClean="0"/>
              <a:t>play”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James </a:t>
            </a:r>
            <a:r>
              <a:rPr lang="en-US" sz="2400" dirty="0" smtClean="0">
                <a:solidFill>
                  <a:schemeClr val="tx2"/>
                </a:solidFill>
              </a:rPr>
              <a:t>5:13</a:t>
            </a:r>
            <a:r>
              <a:rPr lang="en-US" sz="2400" b="0" dirty="0" smtClean="0"/>
              <a:t>).</a:t>
            </a:r>
            <a:r>
              <a:rPr lang="en-US" sz="2400" b="0" dirty="0"/>
              <a:t/>
            </a:r>
            <a:br>
              <a:rPr lang="en-US" sz="2400" b="0" dirty="0"/>
            </a:br>
            <a:endParaRPr lang="en-US" sz="2400" b="0" dirty="0"/>
          </a:p>
          <a:p>
            <a:pPr marL="457200" indent="-457200">
              <a:buFont typeface="+mj-lt"/>
              <a:buAutoNum type="alphaUcPeriod"/>
            </a:pPr>
            <a:r>
              <a:rPr lang="en-US" sz="2400" i="1" u="sng" dirty="0">
                <a:solidFill>
                  <a:schemeClr val="tx2"/>
                </a:solidFill>
              </a:rPr>
              <a:t>If</a:t>
            </a:r>
            <a:r>
              <a:rPr lang="en-US" sz="2400" i="1" dirty="0"/>
              <a:t> it is </a:t>
            </a:r>
            <a:r>
              <a:rPr lang="en-US" sz="2400" i="1" u="sng" dirty="0">
                <a:solidFill>
                  <a:schemeClr val="tx2"/>
                </a:solidFill>
              </a:rPr>
              <a:t>not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/>
              <a:t>worship</a:t>
            </a:r>
            <a:r>
              <a:rPr lang="en-US" sz="2400" b="0" dirty="0"/>
              <a:t>, then it is </a:t>
            </a:r>
            <a:r>
              <a:rPr lang="en-US" sz="2400" i="1" dirty="0"/>
              <a:t>blasphemous</a:t>
            </a:r>
            <a:r>
              <a:rPr lang="en-US" sz="2400" b="0" dirty="0"/>
              <a:t> for </a:t>
            </a:r>
            <a:r>
              <a:rPr lang="en-US" sz="2400" b="0" dirty="0" smtClean="0"/>
              <a:t>taking God’s name in vain.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7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“Casting Down Arguments”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1" dirty="0"/>
              <a:t>For though we walk in the flesh, we do not war according to the flesh</a:t>
            </a:r>
            <a:r>
              <a:rPr lang="en-US" sz="2800" b="0" i="1" dirty="0" smtClean="0"/>
              <a:t>.  For </a:t>
            </a:r>
            <a:r>
              <a:rPr lang="en-US" sz="2800" b="0" i="1" dirty="0"/>
              <a:t>the weapons of our warfare are not carnal but </a:t>
            </a:r>
            <a:r>
              <a:rPr lang="en-US" sz="2800" i="1" dirty="0"/>
              <a:t>mighty in God for pulling down strongholds</a:t>
            </a:r>
            <a:r>
              <a:rPr lang="en-US" sz="2800" i="1" dirty="0" smtClean="0"/>
              <a:t>, </a:t>
            </a:r>
            <a:r>
              <a:rPr lang="en-US" sz="2800" i="1" u="sng" dirty="0" smtClean="0"/>
              <a:t>casting </a:t>
            </a:r>
            <a:r>
              <a:rPr lang="en-US" sz="2800" i="1" u="sng" dirty="0"/>
              <a:t>down arguments</a:t>
            </a:r>
            <a:r>
              <a:rPr lang="en-US" sz="2800" i="1" dirty="0"/>
              <a:t> </a:t>
            </a:r>
            <a:r>
              <a:rPr lang="en-US" sz="2800" b="0" i="1" dirty="0"/>
              <a:t>and every high thing that exalts itself </a:t>
            </a:r>
            <a:r>
              <a:rPr lang="en-US" sz="2800" i="1" dirty="0"/>
              <a:t>against the knowledge of God, </a:t>
            </a:r>
            <a:r>
              <a:rPr lang="en-US" sz="2800" i="1" u="sng" dirty="0"/>
              <a:t>bringing every thought into captivity</a:t>
            </a:r>
            <a:r>
              <a:rPr lang="en-US" sz="2800" i="1" dirty="0"/>
              <a:t> to the obedience of </a:t>
            </a:r>
            <a:r>
              <a:rPr lang="en-US" sz="2800" i="1" dirty="0" smtClean="0"/>
              <a:t>Christ </a:t>
            </a:r>
            <a:r>
              <a:rPr lang="en-US" sz="2800" b="0" i="1" dirty="0" smtClean="0"/>
              <a:t>…</a:t>
            </a:r>
            <a:r>
              <a:rPr lang="en-US" sz="2800" b="0" dirty="0" smtClean="0"/>
              <a:t> </a:t>
            </a:r>
            <a:r>
              <a:rPr lang="en-US" sz="2800" b="0" dirty="0"/>
              <a:t>(</a:t>
            </a:r>
            <a:r>
              <a:rPr lang="en-US" sz="2800" dirty="0">
                <a:solidFill>
                  <a:schemeClr val="tx2"/>
                </a:solidFill>
              </a:rPr>
              <a:t>II Corinthians </a:t>
            </a:r>
            <a:r>
              <a:rPr lang="en-US" sz="2800" dirty="0" smtClean="0">
                <a:solidFill>
                  <a:schemeClr val="tx2"/>
                </a:solidFill>
              </a:rPr>
              <a:t>10:3-5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800" i="1" dirty="0" smtClean="0"/>
              <a:t>Instrumental Music</a:t>
            </a:r>
            <a:endParaRPr lang="en-US" sz="6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Common Denominational Errors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079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God Specified?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1" dirty="0"/>
              <a:t>Let the word of Christ dwell in you richly in all wisdom, </a:t>
            </a:r>
            <a:r>
              <a:rPr lang="en-US" sz="2400" i="1" u="sng" dirty="0"/>
              <a:t>teaching</a:t>
            </a:r>
            <a:r>
              <a:rPr lang="en-US" sz="2400" b="0" i="1" dirty="0"/>
              <a:t> and </a:t>
            </a:r>
            <a:r>
              <a:rPr lang="en-US" sz="2400" i="1" u="sng" dirty="0"/>
              <a:t>admonishing</a:t>
            </a:r>
            <a:r>
              <a:rPr lang="en-US" sz="2400" b="0" i="1" dirty="0"/>
              <a:t> one another in psalms and hymns and spiritual songs, </a:t>
            </a:r>
            <a:r>
              <a:rPr lang="en-US" sz="2400" i="1" u="sng" dirty="0"/>
              <a:t>singing</a:t>
            </a:r>
            <a:r>
              <a:rPr lang="en-US" sz="2400" b="0" i="1" dirty="0"/>
              <a:t> with grace in your hearts to the Lord.</a:t>
            </a:r>
            <a:r>
              <a:rPr lang="en-US" sz="2400" b="0" dirty="0"/>
              <a:t> (</a:t>
            </a:r>
            <a:r>
              <a:rPr lang="en-US" sz="2400" dirty="0">
                <a:solidFill>
                  <a:schemeClr val="tx2"/>
                </a:solidFill>
              </a:rPr>
              <a:t>Colossians 3:16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r>
              <a:rPr lang="en-US" sz="2400" b="0" i="1" dirty="0"/>
              <a:t>… be filled with the Spirit, </a:t>
            </a:r>
            <a:r>
              <a:rPr lang="en-US" sz="2400" i="1" dirty="0"/>
              <a:t>speaking</a:t>
            </a:r>
            <a:r>
              <a:rPr lang="en-US" sz="2400" b="0" i="1" dirty="0"/>
              <a:t> to one another in psalms and hymns and spiritual songs, </a:t>
            </a:r>
            <a:r>
              <a:rPr lang="en-US" sz="2400" i="1" u="sng" dirty="0"/>
              <a:t>singing</a:t>
            </a:r>
            <a:r>
              <a:rPr lang="en-US" sz="2400" b="0" i="1" dirty="0"/>
              <a:t> and </a:t>
            </a:r>
            <a:r>
              <a:rPr lang="en-US" sz="2400" i="1" u="sng" dirty="0"/>
              <a:t>making melody</a:t>
            </a:r>
            <a:r>
              <a:rPr lang="en-US" sz="2400" i="1" dirty="0"/>
              <a:t> in your </a:t>
            </a:r>
            <a:r>
              <a:rPr lang="en-US" sz="2400" i="1" u="sng" dirty="0"/>
              <a:t>heart</a:t>
            </a:r>
            <a:r>
              <a:rPr lang="en-US" sz="2400" i="1" dirty="0"/>
              <a:t> to the Lord</a:t>
            </a:r>
            <a:r>
              <a:rPr lang="en-US" sz="2400" b="0" i="1" dirty="0"/>
              <a:t>, </a:t>
            </a:r>
            <a:r>
              <a:rPr lang="en-US" sz="2400" b="0" dirty="0" smtClean="0"/>
              <a:t>(</a:t>
            </a:r>
            <a:r>
              <a:rPr lang="en-US" sz="2400" dirty="0">
                <a:solidFill>
                  <a:schemeClr val="tx2"/>
                </a:solidFill>
              </a:rPr>
              <a:t>Ephesians 5:18b-19</a:t>
            </a:r>
            <a:r>
              <a:rPr lang="en-US" sz="2400" b="0" dirty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/>
              <a:t>God has </a:t>
            </a:r>
            <a:r>
              <a:rPr lang="en-US" sz="2400" u="sng" dirty="0">
                <a:solidFill>
                  <a:schemeClr val="tx2"/>
                </a:solidFill>
              </a:rPr>
              <a:t>specified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i="1" dirty="0"/>
              <a:t>vocal</a:t>
            </a:r>
            <a:r>
              <a:rPr lang="en-US" sz="2400" b="0" dirty="0"/>
              <a:t> praise </a:t>
            </a:r>
            <a:r>
              <a:rPr lang="en-US" sz="2400" b="0" dirty="0" smtClean="0"/>
              <a:t>and the </a:t>
            </a:r>
            <a:r>
              <a:rPr lang="en-US" sz="2400" i="1" dirty="0" smtClean="0"/>
              <a:t>heart</a:t>
            </a:r>
            <a:r>
              <a:rPr lang="en-US" sz="2400" b="0" dirty="0" smtClean="0"/>
              <a:t> as </a:t>
            </a:r>
            <a:r>
              <a:rPr lang="en-US" sz="2400" b="0" dirty="0"/>
              <a:t>the </a:t>
            </a:r>
            <a:r>
              <a:rPr lang="en-US" sz="2400" i="1" dirty="0" smtClean="0"/>
              <a:t>instrument</a:t>
            </a:r>
            <a:r>
              <a:rPr lang="en-US" sz="2400" b="0" dirty="0" smtClean="0"/>
              <a:t>. </a:t>
            </a:r>
            <a:r>
              <a:rPr lang="en-US" sz="2400" b="0" dirty="0"/>
              <a:t>Who are </a:t>
            </a:r>
            <a:r>
              <a:rPr lang="en-US" sz="2400" i="1" dirty="0"/>
              <a:t>we</a:t>
            </a:r>
            <a:r>
              <a:rPr lang="en-US" sz="2400" b="0" dirty="0"/>
              <a:t> to </a:t>
            </a:r>
            <a:r>
              <a:rPr lang="en-US" sz="2400" i="1" u="sng" dirty="0"/>
              <a:t>add</a:t>
            </a:r>
            <a:r>
              <a:rPr lang="en-US" sz="2400" b="0" dirty="0"/>
              <a:t> to </a:t>
            </a:r>
            <a:r>
              <a:rPr lang="en-US" sz="2400" b="0" dirty="0" smtClean="0"/>
              <a:t>God’s </a:t>
            </a:r>
            <a:r>
              <a:rPr lang="en-US" sz="2400" b="0" dirty="0"/>
              <a:t>command?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8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Authority of Old </a:t>
            </a:r>
            <a:r>
              <a:rPr lang="en-US" dirty="0" smtClean="0"/>
              <a:t>Testament?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5"/>
            </a:pPr>
            <a:r>
              <a:rPr lang="en-US" sz="2200" b="0" dirty="0" smtClean="0"/>
              <a:t>“The Hebrews used mechanical instruments in their praise to God.  In fact, the Bible </a:t>
            </a:r>
            <a:r>
              <a:rPr lang="en-US" sz="2200" i="1" dirty="0" smtClean="0"/>
              <a:t>commands</a:t>
            </a:r>
            <a:r>
              <a:rPr lang="en-US" sz="2200" b="0" dirty="0" smtClean="0"/>
              <a:t> us to use </a:t>
            </a:r>
            <a:r>
              <a:rPr lang="en-US" sz="2200" b="0" dirty="0"/>
              <a:t>instruments (</a:t>
            </a:r>
            <a:r>
              <a:rPr lang="en-US" sz="2200" dirty="0">
                <a:solidFill>
                  <a:schemeClr val="tx2"/>
                </a:solidFill>
              </a:rPr>
              <a:t>Psalm </a:t>
            </a:r>
            <a:r>
              <a:rPr lang="en-US" sz="2200" dirty="0" smtClean="0">
                <a:solidFill>
                  <a:schemeClr val="tx2"/>
                </a:solidFill>
              </a:rPr>
              <a:t>147:1, 7; 149:1, 3, 5; </a:t>
            </a:r>
            <a:r>
              <a:rPr lang="en-US" sz="2200" dirty="0">
                <a:solidFill>
                  <a:schemeClr val="tx2"/>
                </a:solidFill>
              </a:rPr>
              <a:t>150:3-4</a:t>
            </a:r>
            <a:r>
              <a:rPr lang="en-US" sz="2200" b="0" dirty="0" smtClean="0"/>
              <a:t>)!”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#1: </a:t>
            </a:r>
            <a:r>
              <a:rPr lang="en-US" sz="2200" b="0" dirty="0" smtClean="0"/>
              <a:t>They also </a:t>
            </a:r>
            <a:r>
              <a:rPr lang="en-US" sz="2200" b="0" dirty="0"/>
              <a:t>offered sacrificed, danced, burned incense, etc. – “What proves too much, proves too little.”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i="1" dirty="0" smtClean="0">
                <a:solidFill>
                  <a:schemeClr val="tx2"/>
                </a:solidFill>
              </a:rPr>
              <a:t>#2:</a:t>
            </a:r>
            <a:r>
              <a:rPr lang="en-US" sz="2200" b="0" dirty="0" smtClean="0"/>
              <a:t> Mosaic law limited instrumental music to </a:t>
            </a:r>
            <a:r>
              <a:rPr lang="en-US" sz="2200" i="1" dirty="0" smtClean="0"/>
              <a:t>temple</a:t>
            </a:r>
            <a:r>
              <a:rPr lang="en-US" sz="2200" b="0" dirty="0" smtClean="0"/>
              <a:t> worship.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 smtClean="0"/>
              <a:t>Patriarchal Age: </a:t>
            </a:r>
            <a:r>
              <a:rPr lang="en-US" sz="2200" b="0" dirty="0" smtClean="0"/>
              <a:t> </a:t>
            </a:r>
            <a:r>
              <a:rPr lang="en-US" sz="2200" dirty="0">
                <a:solidFill>
                  <a:schemeClr val="tx2"/>
                </a:solidFill>
              </a:rPr>
              <a:t>Exodus 15:1-21</a:t>
            </a:r>
            <a:r>
              <a:rPr lang="en-US" sz="2200" b="0" dirty="0"/>
              <a:t>, Miriam and </a:t>
            </a:r>
            <a:r>
              <a:rPr lang="en-US" sz="2200" b="0" dirty="0" err="1" smtClean="0"/>
              <a:t>timbrels</a:t>
            </a:r>
            <a:r>
              <a:rPr lang="en-US" sz="2200" b="0" dirty="0" smtClean="0"/>
              <a:t>.</a:t>
            </a:r>
            <a:endParaRPr lang="en-US" sz="2200" b="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/>
              <a:t>Pre-Davidic Mosaic </a:t>
            </a:r>
            <a:r>
              <a:rPr lang="en-US" sz="2200" i="1" dirty="0" smtClean="0"/>
              <a:t>Age:</a:t>
            </a:r>
            <a:r>
              <a:rPr lang="en-US" sz="2200" b="0" dirty="0" smtClean="0"/>
              <a:t>  </a:t>
            </a:r>
            <a:r>
              <a:rPr lang="en-US" sz="2200" dirty="0">
                <a:solidFill>
                  <a:schemeClr val="tx2"/>
                </a:solidFill>
              </a:rPr>
              <a:t>Numbers 10:1-10; 31:6</a:t>
            </a:r>
            <a:r>
              <a:rPr lang="en-US" sz="2200" b="0" dirty="0"/>
              <a:t>, signal trumpets; </a:t>
            </a:r>
            <a:r>
              <a:rPr lang="en-US" sz="2200" dirty="0">
                <a:solidFill>
                  <a:schemeClr val="tx2"/>
                </a:solidFill>
              </a:rPr>
              <a:t>Deuteronomy 31:19-22</a:t>
            </a:r>
            <a:r>
              <a:rPr lang="en-US" sz="2200" b="0" dirty="0"/>
              <a:t>, </a:t>
            </a:r>
            <a:r>
              <a:rPr lang="en-US" sz="2200" b="0" dirty="0" smtClean="0"/>
              <a:t>singing.</a:t>
            </a:r>
            <a:endParaRPr lang="en-US" sz="2200" b="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/>
              <a:t>Post-Davidic Mosaic </a:t>
            </a:r>
            <a:r>
              <a:rPr lang="en-US" sz="2200" i="1" dirty="0" smtClean="0"/>
              <a:t>Age:</a:t>
            </a:r>
            <a:r>
              <a:rPr lang="en-US" sz="2200" b="0" dirty="0" smtClean="0"/>
              <a:t>  </a:t>
            </a:r>
            <a:r>
              <a:rPr lang="en-US" sz="2200" dirty="0">
                <a:solidFill>
                  <a:schemeClr val="tx2"/>
                </a:solidFill>
              </a:rPr>
              <a:t>I Chronicles 13:1-13; 6:31-32; 16:1-42; </a:t>
            </a:r>
            <a:r>
              <a:rPr lang="en-US" sz="2200" u="sng" dirty="0">
                <a:solidFill>
                  <a:schemeClr val="tx2"/>
                </a:solidFill>
              </a:rPr>
              <a:t>II Chronicles 29:25-28</a:t>
            </a:r>
            <a:r>
              <a:rPr lang="en-US" sz="2200" b="0" dirty="0"/>
              <a:t>, authorized and </a:t>
            </a:r>
            <a:r>
              <a:rPr lang="en-US" sz="2200" i="1" u="sng" dirty="0"/>
              <a:t>commanded</a:t>
            </a:r>
            <a:r>
              <a:rPr lang="en-US" sz="2200" b="0" dirty="0"/>
              <a:t> by God’s </a:t>
            </a:r>
            <a:r>
              <a:rPr lang="en-US" sz="2200" b="0" dirty="0" smtClean="0"/>
              <a:t>prophets.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3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Commanded in Old Testament!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b="0" i="1" dirty="0"/>
              <a:t>And he stationed the Levites in the house of the LORD with cymbals, with stringed instruments, and with harps, </a:t>
            </a:r>
            <a:r>
              <a:rPr lang="en-US" sz="2200" i="1" u="sng" dirty="0"/>
              <a:t>according</a:t>
            </a:r>
            <a:r>
              <a:rPr lang="en-US" sz="2200" i="1" dirty="0"/>
              <a:t> to the </a:t>
            </a:r>
            <a:r>
              <a:rPr lang="en-US" sz="2200" i="1" u="sng" dirty="0"/>
              <a:t>commandment</a:t>
            </a:r>
            <a:r>
              <a:rPr lang="en-US" sz="2200" i="1" dirty="0"/>
              <a:t> of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200" i="1" dirty="0" smtClean="0"/>
              <a:t>David</a:t>
            </a:r>
            <a:r>
              <a:rPr lang="en-US" sz="2200" i="1" dirty="0"/>
              <a:t>, of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200" i="1" dirty="0" smtClean="0"/>
              <a:t>Gad </a:t>
            </a:r>
            <a:r>
              <a:rPr lang="en-US" sz="2200" i="1" dirty="0"/>
              <a:t>the </a:t>
            </a:r>
            <a:r>
              <a:rPr lang="en-US" sz="2200" i="1" dirty="0" smtClean="0"/>
              <a:t>king’s </a:t>
            </a:r>
            <a:r>
              <a:rPr lang="en-US" sz="2200" i="1" u="sng" dirty="0"/>
              <a:t>seer</a:t>
            </a:r>
            <a:r>
              <a:rPr lang="en-US" sz="2200" i="1" dirty="0"/>
              <a:t>, and of </a:t>
            </a:r>
            <a:r>
              <a:rPr lang="en-US" sz="22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2200" i="1" dirty="0" smtClean="0"/>
              <a:t>Nathan </a:t>
            </a:r>
            <a:r>
              <a:rPr lang="en-US" sz="2200" i="1" dirty="0"/>
              <a:t>the </a:t>
            </a:r>
            <a:r>
              <a:rPr lang="en-US" sz="2200" i="1" u="sng" dirty="0"/>
              <a:t>prophet</a:t>
            </a:r>
            <a:r>
              <a:rPr lang="en-US" sz="2200" i="1" dirty="0"/>
              <a:t>; for thus was the </a:t>
            </a:r>
            <a:r>
              <a:rPr lang="en-US" sz="2200" i="1" u="sng" dirty="0"/>
              <a:t>commandment of </a:t>
            </a:r>
            <a:r>
              <a:rPr lang="en-US" sz="2200" i="1" u="sng" baseline="30000" dirty="0" smtClean="0">
                <a:solidFill>
                  <a:schemeClr val="tx2"/>
                </a:solidFill>
              </a:rPr>
              <a:t>0</a:t>
            </a:r>
            <a:r>
              <a:rPr lang="en-US" sz="2200" i="1" u="sng" dirty="0" smtClean="0"/>
              <a:t>the </a:t>
            </a:r>
            <a:r>
              <a:rPr lang="en-US" sz="2200" i="1" u="sng" dirty="0"/>
              <a:t>LORD</a:t>
            </a:r>
            <a:r>
              <a:rPr lang="en-US" sz="2200" i="1" dirty="0"/>
              <a:t> by His prophets</a:t>
            </a:r>
            <a:r>
              <a:rPr lang="en-US" sz="2200" b="0" i="1" dirty="0" smtClean="0"/>
              <a:t>.  The </a:t>
            </a:r>
            <a:r>
              <a:rPr lang="en-US" sz="2200" b="0" i="1" dirty="0"/>
              <a:t>Levites stood with </a:t>
            </a:r>
            <a:r>
              <a:rPr lang="en-US" sz="2200" i="1" dirty="0"/>
              <a:t>the instruments of David</a:t>
            </a:r>
            <a:r>
              <a:rPr lang="en-US" sz="2200" b="0" i="1" dirty="0"/>
              <a:t>, and the priests with the trumpets</a:t>
            </a:r>
            <a:r>
              <a:rPr lang="en-US" sz="2200" b="0" i="1" dirty="0" smtClean="0"/>
              <a:t>. … </a:t>
            </a:r>
            <a:r>
              <a:rPr lang="en-US" sz="2200" b="0" i="1" dirty="0"/>
              <a:t>And when the burnt offering began, the song of the LORD also began, </a:t>
            </a:r>
            <a:r>
              <a:rPr lang="en-US" sz="2200" i="1" dirty="0"/>
              <a:t>with the trumpets and with the </a:t>
            </a:r>
            <a:r>
              <a:rPr lang="en-US" sz="2200" i="1" u="sng" dirty="0"/>
              <a:t>instruments of David</a:t>
            </a:r>
            <a:r>
              <a:rPr lang="en-US" sz="2200" i="1" dirty="0"/>
              <a:t> king of Israel</a:t>
            </a:r>
            <a:r>
              <a:rPr lang="en-US" sz="2200" b="0" i="1" dirty="0" smtClean="0"/>
              <a:t>. </a:t>
            </a:r>
            <a:r>
              <a:rPr lang="en-US" sz="2200" b="0" dirty="0"/>
              <a:t>(</a:t>
            </a:r>
            <a:r>
              <a:rPr lang="en-US" sz="2200" dirty="0">
                <a:solidFill>
                  <a:schemeClr val="tx2"/>
                </a:solidFill>
              </a:rPr>
              <a:t>II Chronicles </a:t>
            </a:r>
            <a:r>
              <a:rPr lang="en-US" sz="2200" dirty="0" smtClean="0">
                <a:solidFill>
                  <a:schemeClr val="tx2"/>
                </a:solidFill>
              </a:rPr>
              <a:t>29:25-28</a:t>
            </a:r>
            <a:r>
              <a:rPr lang="en-US" sz="2200" b="0" dirty="0" smtClean="0"/>
              <a:t>)</a:t>
            </a:r>
            <a:endParaRPr lang="en-US" sz="22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b="0" dirty="0" smtClean="0"/>
              <a:t>If a </a:t>
            </a:r>
            <a:r>
              <a:rPr lang="en-US" sz="2200" i="1" dirty="0" smtClean="0"/>
              <a:t>command</a:t>
            </a:r>
            <a:r>
              <a:rPr lang="en-US" sz="2200" b="0" dirty="0" smtClean="0"/>
              <a:t> from the Lord’s </a:t>
            </a:r>
            <a:r>
              <a:rPr lang="en-US" sz="2200" i="1" dirty="0" smtClean="0"/>
              <a:t>prophets</a:t>
            </a:r>
            <a:r>
              <a:rPr lang="en-US" sz="2200" b="0" dirty="0" smtClean="0"/>
              <a:t> was </a:t>
            </a:r>
            <a:r>
              <a:rPr lang="en-US" sz="2200" i="1" dirty="0" smtClean="0"/>
              <a:t>required</a:t>
            </a:r>
            <a:r>
              <a:rPr lang="en-US" sz="2200" b="0" dirty="0" smtClean="0"/>
              <a:t> to introduce the instrument in the OT, why would a </a:t>
            </a:r>
            <a:r>
              <a:rPr lang="en-US" sz="2200" i="1" dirty="0" smtClean="0"/>
              <a:t>command</a:t>
            </a:r>
            <a:r>
              <a:rPr lang="en-US" sz="2200" b="0" dirty="0" smtClean="0"/>
              <a:t> from the </a:t>
            </a:r>
            <a:r>
              <a:rPr lang="en-US" sz="2200" i="1" dirty="0" smtClean="0"/>
              <a:t>Lord’s prophets </a:t>
            </a:r>
            <a:r>
              <a:rPr lang="en-US" sz="2200" i="1" u="sng" dirty="0" smtClean="0"/>
              <a:t>not</a:t>
            </a:r>
            <a:r>
              <a:rPr lang="en-US" sz="2200" i="1" dirty="0" smtClean="0"/>
              <a:t> be required in the NT</a:t>
            </a:r>
            <a:r>
              <a:rPr lang="en-US" sz="2200" b="0" dirty="0" smtClean="0"/>
              <a:t>?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In </a:t>
            </a:r>
            <a:r>
              <a:rPr lang="en-US" dirty="0"/>
              <a:t>Old </a:t>
            </a:r>
            <a:r>
              <a:rPr lang="en-US" dirty="0" smtClean="0"/>
              <a:t>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6075" indent="-346075">
              <a:spcBef>
                <a:spcPts val="200"/>
              </a:spcBef>
              <a:spcAft>
                <a:spcPts val="200"/>
              </a:spcAft>
              <a:buFont typeface="+mj-lt"/>
              <a:buAutoNum type="arabicPeriod" startAt="5"/>
            </a:pPr>
            <a:r>
              <a:rPr lang="en-US" sz="2200" b="0" dirty="0" smtClean="0"/>
              <a:t>“The Hebrews used mechanical instruments in their praise to God.  In fact, the Bible </a:t>
            </a:r>
            <a:r>
              <a:rPr lang="en-US" sz="2200" i="1" dirty="0" smtClean="0"/>
              <a:t>commands</a:t>
            </a:r>
            <a:r>
              <a:rPr lang="en-US" sz="2200" b="0" dirty="0" smtClean="0"/>
              <a:t> us to use </a:t>
            </a:r>
            <a:r>
              <a:rPr lang="en-US" sz="2200" b="0" dirty="0"/>
              <a:t>instruments (</a:t>
            </a:r>
            <a:r>
              <a:rPr lang="en-US" sz="2200" dirty="0">
                <a:solidFill>
                  <a:schemeClr val="tx2"/>
                </a:solidFill>
              </a:rPr>
              <a:t>Psalm </a:t>
            </a:r>
            <a:r>
              <a:rPr lang="en-US" sz="2200" dirty="0" smtClean="0">
                <a:solidFill>
                  <a:schemeClr val="tx2"/>
                </a:solidFill>
              </a:rPr>
              <a:t>147:1, 7; 149:1, 3, 5; </a:t>
            </a:r>
            <a:r>
              <a:rPr lang="en-US" sz="2200" dirty="0">
                <a:solidFill>
                  <a:schemeClr val="tx2"/>
                </a:solidFill>
              </a:rPr>
              <a:t>150:3-4</a:t>
            </a:r>
            <a:r>
              <a:rPr lang="en-US" sz="2200" b="0" dirty="0" smtClean="0"/>
              <a:t>)!”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 smtClean="0"/>
              <a:t>Patriarchal Age: </a:t>
            </a:r>
            <a:r>
              <a:rPr lang="en-US" sz="2200" b="0" dirty="0"/>
              <a:t>Miriam and </a:t>
            </a:r>
            <a:r>
              <a:rPr lang="en-US" sz="2200" b="0" dirty="0" err="1" smtClean="0"/>
              <a:t>timbrels</a:t>
            </a:r>
            <a:r>
              <a:rPr lang="en-US" sz="2200" b="0" dirty="0" smtClean="0"/>
              <a:t>, </a:t>
            </a:r>
            <a:r>
              <a:rPr lang="en-US" sz="2200" dirty="0" smtClean="0">
                <a:solidFill>
                  <a:schemeClr val="tx2"/>
                </a:solidFill>
              </a:rPr>
              <a:t>Exodus 15:1-21</a:t>
            </a:r>
            <a:r>
              <a:rPr lang="en-US" sz="2200" b="0" dirty="0" smtClean="0"/>
              <a:t>.</a:t>
            </a:r>
            <a:endParaRPr lang="en-US" sz="2200" b="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/>
              <a:t>Pre-Davidic Mosaic </a:t>
            </a:r>
            <a:r>
              <a:rPr lang="en-US" sz="2200" i="1" dirty="0" smtClean="0"/>
              <a:t>Age:</a:t>
            </a:r>
            <a:r>
              <a:rPr lang="en-US" sz="2200" b="0" dirty="0" smtClean="0"/>
              <a:t> </a:t>
            </a:r>
            <a:r>
              <a:rPr lang="en-US" sz="2200" b="0" dirty="0"/>
              <a:t>signal </a:t>
            </a:r>
            <a:r>
              <a:rPr lang="en-US" sz="2200" b="0" dirty="0" smtClean="0"/>
              <a:t>trumpets, </a:t>
            </a:r>
            <a:r>
              <a:rPr lang="en-US" sz="2200" dirty="0" smtClean="0">
                <a:solidFill>
                  <a:schemeClr val="tx2"/>
                </a:solidFill>
              </a:rPr>
              <a:t>Numbers </a:t>
            </a:r>
            <a:r>
              <a:rPr lang="en-US" sz="2200" dirty="0">
                <a:solidFill>
                  <a:schemeClr val="tx2"/>
                </a:solidFill>
              </a:rPr>
              <a:t>10:1-10; </a:t>
            </a:r>
            <a:r>
              <a:rPr lang="en-US" sz="2200" dirty="0" smtClean="0">
                <a:solidFill>
                  <a:schemeClr val="tx2"/>
                </a:solidFill>
              </a:rPr>
              <a:t>31:6</a:t>
            </a:r>
            <a:r>
              <a:rPr lang="en-US" sz="2200" b="0" dirty="0" smtClean="0"/>
              <a:t>; singing, </a:t>
            </a:r>
            <a:r>
              <a:rPr lang="en-US" sz="2200" dirty="0" smtClean="0">
                <a:solidFill>
                  <a:schemeClr val="tx2"/>
                </a:solidFill>
              </a:rPr>
              <a:t>Deuteronomy 31:19-22</a:t>
            </a:r>
            <a:r>
              <a:rPr lang="en-US" sz="2200" b="0" dirty="0" smtClean="0"/>
              <a:t>.</a:t>
            </a:r>
            <a:endParaRPr lang="en-US" sz="2200" b="0" dirty="0"/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/>
              <a:t>Post-Davidic Mosaic </a:t>
            </a:r>
            <a:r>
              <a:rPr lang="en-US" sz="2200" i="1" dirty="0" smtClean="0"/>
              <a:t>Age:</a:t>
            </a:r>
            <a:r>
              <a:rPr lang="en-US" sz="2200" b="0" dirty="0" smtClean="0"/>
              <a:t>  authorized </a:t>
            </a:r>
            <a:r>
              <a:rPr lang="en-US" sz="2200" b="0" dirty="0"/>
              <a:t>and </a:t>
            </a:r>
            <a:r>
              <a:rPr lang="en-US" sz="2200" i="1" u="sng" dirty="0"/>
              <a:t>commanded</a:t>
            </a:r>
            <a:r>
              <a:rPr lang="en-US" sz="2200" b="0" dirty="0"/>
              <a:t> by God’s prophets</a:t>
            </a:r>
            <a:r>
              <a:rPr lang="en-US" sz="2200" b="0" dirty="0" smtClean="0"/>
              <a:t>, </a:t>
            </a:r>
            <a:r>
              <a:rPr lang="en-US" sz="2200" dirty="0" smtClean="0">
                <a:solidFill>
                  <a:schemeClr val="tx2"/>
                </a:solidFill>
              </a:rPr>
              <a:t>I </a:t>
            </a:r>
            <a:r>
              <a:rPr lang="en-US" sz="2200" dirty="0">
                <a:solidFill>
                  <a:schemeClr val="tx2"/>
                </a:solidFill>
              </a:rPr>
              <a:t>Chronicles 13:1-13; 6:31-32; 16:1-42; </a:t>
            </a:r>
            <a:r>
              <a:rPr lang="en-US" sz="2200" u="sng" dirty="0">
                <a:solidFill>
                  <a:schemeClr val="tx2"/>
                </a:solidFill>
              </a:rPr>
              <a:t>II Chronicles </a:t>
            </a:r>
            <a:r>
              <a:rPr lang="en-US" sz="2200" u="sng" dirty="0" smtClean="0">
                <a:solidFill>
                  <a:schemeClr val="tx2"/>
                </a:solidFill>
              </a:rPr>
              <a:t>29:25-28</a:t>
            </a:r>
            <a:r>
              <a:rPr lang="en-US" sz="2200" b="0" dirty="0" smtClean="0"/>
              <a:t>.</a:t>
            </a: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 smtClean="0"/>
              <a:t>Period of Exile:</a:t>
            </a:r>
            <a:r>
              <a:rPr lang="en-US" sz="2200" b="0" dirty="0" smtClean="0"/>
              <a:t>  Only singing, </a:t>
            </a:r>
            <a:r>
              <a:rPr lang="en-US" sz="2200" dirty="0" smtClean="0">
                <a:solidFill>
                  <a:schemeClr val="tx2"/>
                </a:solidFill>
              </a:rPr>
              <a:t>Psalm 137:2-4</a:t>
            </a:r>
            <a:r>
              <a:rPr lang="en-US" sz="2200" b="0" dirty="0" smtClean="0"/>
              <a:t>.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346075" indent="-346075"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en-US" sz="2200" i="1" dirty="0" smtClean="0"/>
              <a:t>Temple Restoration:</a:t>
            </a:r>
            <a:r>
              <a:rPr lang="en-US" sz="2200" b="0" dirty="0" smtClean="0"/>
              <a:t>  Instruments again, </a:t>
            </a:r>
            <a:r>
              <a:rPr lang="en-US" sz="2200" dirty="0" smtClean="0">
                <a:solidFill>
                  <a:schemeClr val="tx2"/>
                </a:solidFill>
              </a:rPr>
              <a:t>Ezra 3:10; Nehemiah 12:27</a:t>
            </a:r>
            <a:r>
              <a:rPr lang="en-US" sz="2200" b="0" dirty="0" smtClean="0"/>
              <a:t>.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Modern Role of </a:t>
            </a:r>
            <a:r>
              <a:rPr lang="en-US" dirty="0" smtClean="0"/>
              <a:t>Old </a:t>
            </a:r>
            <a:r>
              <a:rPr lang="en-US" dirty="0"/>
              <a:t>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#3: </a:t>
            </a:r>
            <a:r>
              <a:rPr lang="en-US" sz="2400" b="0" dirty="0" smtClean="0"/>
              <a:t>Not </a:t>
            </a:r>
            <a:r>
              <a:rPr lang="en-US" sz="2400" i="1" u="sng" dirty="0" smtClean="0"/>
              <a:t>authoritative</a:t>
            </a:r>
            <a:r>
              <a:rPr lang="en-US" sz="2400" b="0" dirty="0" smtClean="0"/>
              <a:t> – not applicable as </a:t>
            </a:r>
            <a:r>
              <a:rPr lang="en-US" sz="2400" i="1" u="sng" dirty="0" smtClean="0"/>
              <a:t>law</a:t>
            </a:r>
            <a:r>
              <a:rPr lang="en-US" sz="2400" b="0" dirty="0"/>
              <a:t> </a:t>
            </a:r>
            <a:r>
              <a:rPr lang="en-US" sz="2400" b="0" dirty="0" smtClean="0"/>
              <a:t>(</a:t>
            </a:r>
            <a:r>
              <a:rPr lang="en-US" sz="2400" b="1" dirty="0" smtClean="0">
                <a:solidFill>
                  <a:schemeClr val="tx2"/>
                </a:solidFill>
              </a:rPr>
              <a:t>Rom. 7:1-7; Galatians 3:19-25; Colossians 2:11-23; Hebrews 8:13; Deuteronomy </a:t>
            </a:r>
            <a:r>
              <a:rPr lang="en-US" sz="2400" b="1" dirty="0">
                <a:solidFill>
                  <a:schemeClr val="tx2"/>
                </a:solidFill>
              </a:rPr>
              <a:t>18:15-19; </a:t>
            </a:r>
            <a:r>
              <a:rPr lang="en-US" sz="2400" b="1" dirty="0" smtClean="0">
                <a:solidFill>
                  <a:schemeClr val="tx2"/>
                </a:solidFill>
              </a:rPr>
              <a:t>Matt. </a:t>
            </a:r>
            <a:r>
              <a:rPr lang="en-US" sz="2400" b="1" dirty="0">
                <a:solidFill>
                  <a:schemeClr val="tx2"/>
                </a:solidFill>
              </a:rPr>
              <a:t>17:1-5; </a:t>
            </a:r>
            <a:r>
              <a:rPr lang="en-US" sz="2400" b="1" dirty="0" smtClean="0">
                <a:solidFill>
                  <a:schemeClr val="tx2"/>
                </a:solidFill>
              </a:rPr>
              <a:t>28:18-20</a:t>
            </a:r>
            <a:r>
              <a:rPr lang="en-US" sz="2400" b="0" dirty="0" smtClean="0"/>
              <a:t>).</a:t>
            </a:r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#4:</a:t>
            </a:r>
            <a:r>
              <a:rPr lang="en-US" sz="2400" i="1" dirty="0" smtClean="0"/>
              <a:t> </a:t>
            </a:r>
            <a:r>
              <a:rPr lang="en-US" sz="2400" b="0" dirty="0" smtClean="0"/>
              <a:t>Keep </a:t>
            </a:r>
            <a:r>
              <a:rPr lang="en-US" sz="2400" b="0" dirty="0"/>
              <a:t>one part, </a:t>
            </a:r>
            <a:r>
              <a:rPr lang="en-US" sz="2400" b="0" i="1" dirty="0"/>
              <a:t>“debtor to the </a:t>
            </a:r>
            <a:r>
              <a:rPr lang="en-US" sz="2400" i="1" dirty="0"/>
              <a:t>whole law</a:t>
            </a:r>
            <a:r>
              <a:rPr lang="en-US" sz="2400" b="0" i="1" dirty="0"/>
              <a:t>”</a:t>
            </a:r>
            <a:r>
              <a:rPr lang="en-US" sz="2400" b="0" dirty="0"/>
              <a:t> </a:t>
            </a:r>
            <a:r>
              <a:rPr lang="en-US" sz="2400" b="0" dirty="0" smtClean="0"/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James </a:t>
            </a:r>
            <a:r>
              <a:rPr lang="en-US" sz="2400" dirty="0">
                <a:solidFill>
                  <a:schemeClr val="tx2"/>
                </a:solidFill>
              </a:rPr>
              <a:t>2:10-11; </a:t>
            </a:r>
            <a:r>
              <a:rPr lang="en-US" sz="2400" dirty="0" smtClean="0">
                <a:solidFill>
                  <a:schemeClr val="tx2"/>
                </a:solidFill>
              </a:rPr>
              <a:t>Galatians 5:1-4</a:t>
            </a:r>
            <a:r>
              <a:rPr lang="en-US" sz="2400" b="0" dirty="0" smtClean="0"/>
              <a:t>).</a:t>
            </a:r>
            <a:endParaRPr lang="en-US" sz="2400" b="0" dirty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i="1" dirty="0" smtClean="0"/>
              <a:t>Consistency:</a:t>
            </a:r>
            <a:r>
              <a:rPr lang="en-US" sz="2400" b="0" dirty="0" smtClean="0"/>
              <a:t> Rebuild </a:t>
            </a:r>
            <a:r>
              <a:rPr lang="en-US" sz="2400" b="0" dirty="0"/>
              <a:t>the temple!? (</a:t>
            </a:r>
            <a:r>
              <a:rPr lang="en-US" sz="2400" dirty="0">
                <a:solidFill>
                  <a:schemeClr val="tx2"/>
                </a:solidFill>
              </a:rPr>
              <a:t>II </a:t>
            </a:r>
            <a:r>
              <a:rPr lang="en-US" sz="2400" dirty="0" smtClean="0">
                <a:solidFill>
                  <a:schemeClr val="tx2"/>
                </a:solidFill>
              </a:rPr>
              <a:t>Chr. </a:t>
            </a:r>
            <a:r>
              <a:rPr lang="en-US" sz="2400" dirty="0">
                <a:solidFill>
                  <a:schemeClr val="tx2"/>
                </a:solidFill>
              </a:rPr>
              <a:t>29:20-30</a:t>
            </a:r>
            <a:r>
              <a:rPr lang="en-US" sz="24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#5: </a:t>
            </a:r>
            <a:r>
              <a:rPr lang="en-US" sz="2400" b="0" dirty="0" smtClean="0"/>
              <a:t>OT passages </a:t>
            </a:r>
            <a:r>
              <a:rPr lang="en-US" sz="2400" b="0" i="1" dirty="0" smtClean="0"/>
              <a:t>“were written </a:t>
            </a:r>
            <a:r>
              <a:rPr lang="en-US" sz="2400" i="1" dirty="0" smtClean="0"/>
              <a:t>for </a:t>
            </a:r>
            <a:r>
              <a:rPr lang="en-US" sz="2400" i="1" u="sng" dirty="0" smtClean="0"/>
              <a:t>our</a:t>
            </a:r>
            <a:r>
              <a:rPr lang="en-US" sz="2400" i="1" dirty="0" smtClean="0"/>
              <a:t> learning</a:t>
            </a:r>
            <a:r>
              <a:rPr lang="en-US" sz="2400" b="0" i="1" dirty="0" smtClean="0"/>
              <a:t>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Romans 15:4; I Corinthians 10:6, 11-12</a:t>
            </a:r>
            <a:r>
              <a:rPr lang="en-US" sz="2400" b="0" dirty="0" smtClean="0"/>
              <a:t>).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400" b="0" dirty="0" smtClean="0"/>
              <a:t>Teaches general, </a:t>
            </a:r>
            <a:r>
              <a:rPr lang="en-US" sz="2400" i="1" u="sng" dirty="0" smtClean="0"/>
              <a:t>covenant-transcending</a:t>
            </a:r>
            <a:r>
              <a:rPr lang="en-US" sz="2400" b="0" dirty="0" smtClean="0"/>
              <a:t> principles regarding God’s nature, man’s nature, faith, hope, justice, wisdom, judgment… – </a:t>
            </a:r>
            <a:r>
              <a:rPr lang="en-US" sz="2400" b="0" i="1" dirty="0" smtClean="0">
                <a:solidFill>
                  <a:schemeClr val="tx2"/>
                </a:solidFill>
              </a:rPr>
              <a:t>respecting God’s silence!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14143</TotalTime>
  <Words>2292</Words>
  <Application>Microsoft Office PowerPoint</Application>
  <PresentationFormat>On-screen Show (16:9)</PresentationFormat>
  <Paragraphs>149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Arial Black</vt:lpstr>
      <vt:lpstr>Essential</vt:lpstr>
      <vt:lpstr>“Convicting Those Who Contradict”</vt:lpstr>
      <vt:lpstr>Issues of “Denominationalism”</vt:lpstr>
      <vt:lpstr>“Casting Down Arguments”</vt:lpstr>
      <vt:lpstr>Instrumental Music</vt:lpstr>
      <vt:lpstr>What Has God Specified?</vt:lpstr>
      <vt:lpstr>Authority of Old Testament?</vt:lpstr>
      <vt:lpstr>Commanded in Old Testament!</vt:lpstr>
      <vt:lpstr>Limited In Old Testament</vt:lpstr>
      <vt:lpstr>Modern Role of Old Testament</vt:lpstr>
      <vt:lpstr>“For Our Learning”</vt:lpstr>
      <vt:lpstr>The Greek, psallo, demands it?</vt:lpstr>
      <vt:lpstr>Limitations of “Psallo ”</vt:lpstr>
      <vt:lpstr>Contradiction in Words &amp; practice?</vt:lpstr>
      <vt:lpstr>3 Assumptions of Question</vt:lpstr>
      <vt:lpstr>Answering Assumptions</vt:lpstr>
      <vt:lpstr>Use Instruments in Heaven?</vt:lpstr>
      <vt:lpstr>Symbolic Language of Revelation</vt:lpstr>
      <vt:lpstr>Is the Instrument Just an Aid ?</vt:lpstr>
      <vt:lpstr>Do Not Presume!</vt:lpstr>
      <vt:lpstr>Is the Instrument Just an Aid ?</vt:lpstr>
      <vt:lpstr>Emotional Escapes</vt:lpstr>
      <vt:lpstr>Emotional Escapes</vt:lpstr>
      <vt:lpstr>Conclusion</vt:lpstr>
      <vt:lpstr>References</vt:lpstr>
      <vt:lpstr>What About “Christian Rock”?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2105</cp:revision>
  <cp:lastPrinted>2013-02-24T14:18:55Z</cp:lastPrinted>
  <dcterms:created xsi:type="dcterms:W3CDTF">2006-08-16T00:00:00Z</dcterms:created>
  <dcterms:modified xsi:type="dcterms:W3CDTF">2013-03-14T03:04:49Z</dcterms:modified>
</cp:coreProperties>
</file>