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60" r:id="rId1"/>
  </p:sldMasterIdLst>
  <p:notesMasterIdLst>
    <p:notesMasterId r:id="rId20"/>
  </p:notesMasterIdLst>
  <p:handoutMasterIdLst>
    <p:handoutMasterId r:id="rId21"/>
  </p:handoutMasterIdLst>
  <p:sldIdLst>
    <p:sldId id="397" r:id="rId2"/>
    <p:sldId id="669" r:id="rId3"/>
    <p:sldId id="670" r:id="rId4"/>
    <p:sldId id="672" r:id="rId5"/>
    <p:sldId id="671" r:id="rId6"/>
    <p:sldId id="673" r:id="rId7"/>
    <p:sldId id="674" r:id="rId8"/>
    <p:sldId id="675" r:id="rId9"/>
    <p:sldId id="686" r:id="rId10"/>
    <p:sldId id="685" r:id="rId11"/>
    <p:sldId id="676" r:id="rId12"/>
    <p:sldId id="687" r:id="rId13"/>
    <p:sldId id="688" r:id="rId14"/>
    <p:sldId id="677" r:id="rId15"/>
    <p:sldId id="689" r:id="rId16"/>
    <p:sldId id="690" r:id="rId17"/>
    <p:sldId id="691" r:id="rId18"/>
    <p:sldId id="678" r:id="rId19"/>
  </p:sldIdLst>
  <p:sldSz cx="9144000" cy="5143500" type="screen16x9"/>
  <p:notesSz cx="7077075" cy="9393238"/>
  <p:embeddedFontLst>
    <p:embeddedFont>
      <p:font typeface="Calibri" pitchFamily="34" charset="0"/>
      <p:regular r:id="rId22"/>
      <p:bold r:id="rId23"/>
      <p:italic r:id="rId24"/>
      <p:boldItalic r:id="rId25"/>
    </p:embeddedFont>
    <p:embeddedFont>
      <p:font typeface="Arial Black" pitchFamily="34" charset="0"/>
      <p:bold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9" d="100"/>
          <a:sy n="149" d="100"/>
        </p:scale>
        <p:origin x="-450" y="-9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7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662"/>
          </a:xfrm>
          <a:prstGeom prst="rect">
            <a:avLst/>
          </a:prstGeom>
        </p:spPr>
        <p:txBody>
          <a:bodyPr vert="horz" lIns="94110" tIns="47055" rIns="94110" bIns="47055" rtlCol="0"/>
          <a:lstStyle>
            <a:lvl1pPr algn="r">
              <a:defRPr sz="1200"/>
            </a:lvl1pPr>
          </a:lstStyle>
          <a:p>
            <a:fld id="{BF392CE3-B8F9-4AF7-9B8A-BB9489D3DED2}" type="datetimeFigureOut">
              <a:rPr lang="en-US" smtClean="0"/>
              <a:pPr/>
              <a:t>3/18/2013</a:t>
            </a:fld>
            <a:endParaRPr lang="en-US"/>
          </a:p>
        </p:txBody>
      </p:sp>
      <p:sp>
        <p:nvSpPr>
          <p:cNvPr id="4" name="Footer Placeholder 3"/>
          <p:cNvSpPr>
            <a:spLocks noGrp="1"/>
          </p:cNvSpPr>
          <p:nvPr>
            <p:ph type="ftr" sz="quarter" idx="2"/>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21946"/>
            <a:ext cx="3066733" cy="469662"/>
          </a:xfrm>
          <a:prstGeom prst="rect">
            <a:avLst/>
          </a:prstGeom>
        </p:spPr>
        <p:txBody>
          <a:bodyPr vert="horz" lIns="94110" tIns="47055" rIns="94110" bIns="47055" rtlCol="0" anchor="b"/>
          <a:lstStyle>
            <a:lvl1pPr algn="r">
              <a:defRPr sz="1200"/>
            </a:lvl1pPr>
          </a:lstStyle>
          <a:p>
            <a:fld id="{7623812E-EE51-44F1-9D81-122E570B07EE}" type="slidenum">
              <a:rPr lang="en-US" smtClean="0"/>
              <a:pPr/>
              <a:t>‹#›</a:t>
            </a:fld>
            <a:endParaRPr lang="en-US"/>
          </a:p>
        </p:txBody>
      </p:sp>
    </p:spTree>
    <p:extLst>
      <p:ext uri="{BB962C8B-B14F-4D97-AF65-F5344CB8AC3E}">
        <p14:creationId xmlns:p14="http://schemas.microsoft.com/office/powerpoint/2010/main" val="221541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idx="1"/>
          </p:nvPr>
        </p:nvSpPr>
        <p:spPr>
          <a:xfrm>
            <a:off x="4008705" y="0"/>
            <a:ext cx="3066733" cy="469662"/>
          </a:xfrm>
          <a:prstGeom prst="rect">
            <a:avLst/>
          </a:prstGeom>
        </p:spPr>
        <p:txBody>
          <a:bodyPr vert="horz" lIns="94110" tIns="47055" rIns="94110" bIns="47055" rtlCol="0"/>
          <a:lstStyle>
            <a:lvl1pPr algn="r">
              <a:defRPr sz="1200"/>
            </a:lvl1pPr>
          </a:lstStyle>
          <a:p>
            <a:fld id="{11771B7B-A3A8-41BB-B41F-A1B7602CDB4B}" type="datetimeFigureOut">
              <a:rPr lang="en-US" smtClean="0"/>
              <a:pPr/>
              <a:t>3/18/2013</a:t>
            </a:fld>
            <a:endParaRPr lang="en-US"/>
          </a:p>
        </p:txBody>
      </p:sp>
      <p:sp>
        <p:nvSpPr>
          <p:cNvPr id="4" name="Slide Image Placeholder 3"/>
          <p:cNvSpPr>
            <a:spLocks noGrp="1" noRot="1" noChangeAspect="1"/>
          </p:cNvSpPr>
          <p:nvPr>
            <p:ph type="sldImg" idx="2"/>
          </p:nvPr>
        </p:nvSpPr>
        <p:spPr>
          <a:xfrm>
            <a:off x="407988" y="704850"/>
            <a:ext cx="6261100" cy="3522663"/>
          </a:xfrm>
          <a:prstGeom prst="rect">
            <a:avLst/>
          </a:prstGeom>
          <a:noFill/>
          <a:ln w="12700">
            <a:solidFill>
              <a:prstClr val="black"/>
            </a:solidFill>
          </a:ln>
        </p:spPr>
        <p:txBody>
          <a:bodyPr vert="horz" lIns="94110" tIns="47055" rIns="94110" bIns="47055" rtlCol="0" anchor="ctr"/>
          <a:lstStyle/>
          <a:p>
            <a:endParaRPr lang="en-US"/>
          </a:p>
        </p:txBody>
      </p:sp>
      <p:sp>
        <p:nvSpPr>
          <p:cNvPr id="5" name="Notes Placeholder 4"/>
          <p:cNvSpPr>
            <a:spLocks noGrp="1"/>
          </p:cNvSpPr>
          <p:nvPr>
            <p:ph type="body" sz="quarter" idx="3"/>
          </p:nvPr>
        </p:nvSpPr>
        <p:spPr>
          <a:xfrm>
            <a:off x="707708" y="4461788"/>
            <a:ext cx="5661660" cy="4226957"/>
          </a:xfrm>
          <a:prstGeom prst="rect">
            <a:avLst/>
          </a:prstGeom>
        </p:spPr>
        <p:txBody>
          <a:bodyPr vert="horz" lIns="94110" tIns="47055" rIns="94110" bIns="470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21946"/>
            <a:ext cx="3066733" cy="469662"/>
          </a:xfrm>
          <a:prstGeom prst="rect">
            <a:avLst/>
          </a:prstGeom>
        </p:spPr>
        <p:txBody>
          <a:bodyPr vert="horz" lIns="94110" tIns="47055" rIns="94110" bIns="47055" rtlCol="0" anchor="b"/>
          <a:lstStyle>
            <a:lvl1pPr algn="r">
              <a:defRPr sz="1200"/>
            </a:lvl1pPr>
          </a:lstStyle>
          <a:p>
            <a:fld id="{F8FAD216-4C47-4AEE-83BE-B88F52125987}" type="slidenum">
              <a:rPr lang="en-US" smtClean="0"/>
              <a:pPr/>
              <a:t>‹#›</a:t>
            </a:fld>
            <a:endParaRPr lang="en-US"/>
          </a:p>
        </p:txBody>
      </p:sp>
    </p:spTree>
    <p:extLst>
      <p:ext uri="{BB962C8B-B14F-4D97-AF65-F5344CB8AC3E}">
        <p14:creationId xmlns:p14="http://schemas.microsoft.com/office/powerpoint/2010/main" val="8623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7200" i="1"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FA8DD1-C50F-445A-9523-CB17A08CA9AE}" type="datetime1">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B30E-A2D5-4FD8-B22D-1F7BD7B7AF94}" type="datetime1">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4065-797E-4830-BCAC-79279EB75A98}" type="datetime1">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
            <a:ext cx="8229600" cy="548640"/>
          </a:xfrm>
        </p:spPr>
        <p:txBody>
          <a:bodyPr anchor="ctr"/>
          <a:lstStyle/>
          <a:p>
            <a:r>
              <a:rPr lang="en-US" dirty="0" smtClean="0"/>
              <a:t>Master title style</a:t>
            </a:r>
            <a:endParaRPr lang="en-US" dirty="0"/>
          </a:p>
        </p:txBody>
      </p:sp>
      <p:sp>
        <p:nvSpPr>
          <p:cNvPr id="3" name="Content Placeholder 2"/>
          <p:cNvSpPr>
            <a:spLocks noGrp="1"/>
          </p:cNvSpPr>
          <p:nvPr>
            <p:ph idx="1"/>
          </p:nvPr>
        </p:nvSpPr>
        <p:spPr>
          <a:xfrm>
            <a:off x="457200" y="617220"/>
            <a:ext cx="8229600" cy="43205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F5F74C1-5200-451F-A2AE-9F46519CEF83}" type="datetime1">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C24134-5BA6-498E-968E-89D200F18159}" type="datetime1">
              <a:rPr lang="en-US" smtClean="0"/>
              <a:pPr/>
              <a:t>3/18/2013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7231F-C7D5-44FF-9336-99111351A34B}" type="datetime1">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F597C7-4D7A-4B6E-A113-350B590B6217}" type="datetime1">
              <a:rPr lang="en-US" smtClean="0"/>
              <a:pPr/>
              <a:t>3/18/2013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10414-F316-4DBA-8780-BEB6B3250A32}" type="datetime1">
              <a:rPr lang="en-US" smtClean="0"/>
              <a:pPr/>
              <a:t>3/18/2013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C4E34-B88B-44A2-9523-047459A95BEC}" type="datetime1">
              <a:rPr lang="en-US" smtClean="0"/>
              <a:pPr/>
              <a:t>3/18/2013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D46B-88E0-4841-BBB5-D5F83DD27A39}" type="datetime1">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E600C-EFF2-4CEC-9673-6F44F6BC0F51}" type="datetime1">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8"/>
            <a:ext cx="8229600" cy="514112"/>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685800"/>
            <a:ext cx="8229600" cy="42862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fld id="{85F9A715-A4F2-4725-8150-8DDA4E0B43E2}" type="datetime1">
              <a:rPr lang="en-US" smtClean="0"/>
              <a:pPr/>
              <a:t>3/18/2013</a:t>
            </a:fld>
            <a:endParaRPr lang="en-US"/>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685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685800"/>
            <a:ext cx="142876" cy="445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smtClean="0"/>
              <a:t>“Convicting </a:t>
            </a:r>
            <a:r>
              <a:rPr lang="en-US" sz="7200" i="1" dirty="0" smtClean="0"/>
              <a:t>Those Who Contradict”</a:t>
            </a:r>
            <a:endParaRPr lang="en-US" sz="7200" i="1" dirty="0"/>
          </a:p>
        </p:txBody>
      </p:sp>
      <p:sp>
        <p:nvSpPr>
          <p:cNvPr id="3" name="Subtitle 2"/>
          <p:cNvSpPr>
            <a:spLocks noGrp="1"/>
          </p:cNvSpPr>
          <p:nvPr>
            <p:ph type="subTitle" idx="1"/>
          </p:nvPr>
        </p:nvSpPr>
        <p:spPr/>
        <p:txBody>
          <a:bodyPr>
            <a:normAutofit lnSpcReduction="10000"/>
          </a:bodyPr>
          <a:lstStyle/>
          <a:p>
            <a:r>
              <a:rPr lang="en-US" dirty="0" smtClean="0"/>
              <a:t>Helping Saints Prepare to Answer and Persuade Those in Error</a:t>
            </a:r>
            <a:endParaRPr lang="en-US" dirty="0"/>
          </a:p>
        </p:txBody>
      </p:sp>
    </p:spTree>
    <p:extLst>
      <p:ext uri="{BB962C8B-B14F-4D97-AF65-F5344CB8AC3E}">
        <p14:creationId xmlns:p14="http://schemas.microsoft.com/office/powerpoint/2010/main" val="2350235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Was Judas’ Office Vacated?</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b="0" i="1" dirty="0" smtClean="0"/>
              <a:t>“Men </a:t>
            </a:r>
            <a:r>
              <a:rPr lang="en-US" b="0" i="1" dirty="0"/>
              <a:t>and brethren, this </a:t>
            </a:r>
            <a:r>
              <a:rPr lang="en-US" i="1" dirty="0"/>
              <a:t>Scripture had to be fulfilled</a:t>
            </a:r>
            <a:r>
              <a:rPr lang="en-US" b="0" i="1" dirty="0"/>
              <a:t>, which the Holy Spirit spoke before by the mouth of David </a:t>
            </a:r>
            <a:r>
              <a:rPr lang="en-US" i="1" dirty="0"/>
              <a:t>concerning </a:t>
            </a:r>
            <a:r>
              <a:rPr lang="en-US" i="1" u="sng" dirty="0"/>
              <a:t>Judas</a:t>
            </a:r>
            <a:r>
              <a:rPr lang="en-US" b="0" i="1" dirty="0"/>
              <a:t>, who became a guide to those who arrested Jesus</a:t>
            </a:r>
            <a:r>
              <a:rPr lang="en-US" b="0" i="1" dirty="0" smtClean="0"/>
              <a:t>; for </a:t>
            </a:r>
            <a:r>
              <a:rPr lang="en-US" i="1" dirty="0"/>
              <a:t>he </a:t>
            </a:r>
            <a:r>
              <a:rPr lang="en-US" i="1" u="sng" dirty="0"/>
              <a:t>was</a:t>
            </a:r>
            <a:r>
              <a:rPr lang="en-US" i="1" dirty="0"/>
              <a:t> numbered with us and </a:t>
            </a:r>
            <a:r>
              <a:rPr lang="en-US" i="1" u="sng" dirty="0"/>
              <a:t>obtained</a:t>
            </a:r>
            <a:r>
              <a:rPr lang="en-US" i="1" dirty="0"/>
              <a:t> a part in this </a:t>
            </a:r>
            <a:r>
              <a:rPr lang="en-US" i="1" dirty="0" smtClean="0"/>
              <a:t>ministry</a:t>
            </a:r>
            <a:r>
              <a:rPr lang="en-US" b="0" i="1" dirty="0" smtClean="0"/>
              <a:t>. … For </a:t>
            </a:r>
            <a:r>
              <a:rPr lang="en-US" b="0" i="1" dirty="0"/>
              <a:t>it is written in the book of Psalms</a:t>
            </a:r>
            <a:r>
              <a:rPr lang="en-US" b="0" i="1" dirty="0" smtClean="0"/>
              <a:t>: ‘Let </a:t>
            </a:r>
            <a:r>
              <a:rPr lang="en-US" b="0" i="1" dirty="0"/>
              <a:t>his dwelling place be desolate, And let no one live in </a:t>
            </a:r>
            <a:r>
              <a:rPr lang="en-US" b="0" i="1" dirty="0" smtClean="0"/>
              <a:t>it’; </a:t>
            </a:r>
            <a:r>
              <a:rPr lang="en-US" b="0" i="1" dirty="0"/>
              <a:t>and</a:t>
            </a:r>
            <a:r>
              <a:rPr lang="en-US" b="0" i="1" dirty="0" smtClean="0"/>
              <a:t>, ‘</a:t>
            </a:r>
            <a:r>
              <a:rPr lang="en-US" i="1" dirty="0" smtClean="0"/>
              <a:t>Let </a:t>
            </a:r>
            <a:r>
              <a:rPr lang="en-US" i="1" dirty="0"/>
              <a:t>another take </a:t>
            </a:r>
            <a:r>
              <a:rPr lang="en-US" i="1" u="sng" dirty="0"/>
              <a:t>his office</a:t>
            </a:r>
            <a:r>
              <a:rPr lang="en-US" b="0" i="1" dirty="0" smtClean="0"/>
              <a:t>.’” … And </a:t>
            </a:r>
            <a:r>
              <a:rPr lang="en-US" b="0" i="1" dirty="0"/>
              <a:t>they prayed and said, </a:t>
            </a:r>
            <a:r>
              <a:rPr lang="en-US" b="0" i="1" dirty="0" smtClean="0"/>
              <a:t>“You</a:t>
            </a:r>
            <a:r>
              <a:rPr lang="en-US" b="0" i="1" dirty="0"/>
              <a:t>, O Lord, who know the hearts of all, show which of these two You have </a:t>
            </a:r>
            <a:r>
              <a:rPr lang="en-US" b="0" i="1" dirty="0" smtClean="0"/>
              <a:t>chosen to </a:t>
            </a:r>
            <a:r>
              <a:rPr lang="en-US" b="0" i="1" dirty="0"/>
              <a:t>take part in </a:t>
            </a:r>
            <a:r>
              <a:rPr lang="en-US" i="1" dirty="0"/>
              <a:t>this ministry and apostleship from which </a:t>
            </a:r>
            <a:r>
              <a:rPr lang="en-US" i="1" u="sng" dirty="0"/>
              <a:t>Judas by transgression fell</a:t>
            </a:r>
            <a:r>
              <a:rPr lang="en-US" b="0" i="1" dirty="0"/>
              <a:t>, that he might go to his own place</a:t>
            </a:r>
            <a:r>
              <a:rPr lang="en-US" b="0" i="1" dirty="0" smtClean="0"/>
              <a:t>.” </a:t>
            </a:r>
            <a:r>
              <a:rPr lang="en-US" b="0" dirty="0"/>
              <a:t>(</a:t>
            </a:r>
            <a:r>
              <a:rPr lang="en-US" dirty="0">
                <a:solidFill>
                  <a:schemeClr val="tx2"/>
                </a:solidFill>
              </a:rPr>
              <a:t>Acts </a:t>
            </a:r>
            <a:r>
              <a:rPr lang="en-US" dirty="0" smtClean="0">
                <a:solidFill>
                  <a:schemeClr val="tx2"/>
                </a:solidFill>
              </a:rPr>
              <a:t>1:16-25</a:t>
            </a:r>
            <a:r>
              <a:rPr lang="en-US" b="0" dirty="0" smtClean="0"/>
              <a:t>)</a:t>
            </a:r>
          </a:p>
          <a:p>
            <a:pPr marL="342900" indent="-342900">
              <a:spcBef>
                <a:spcPts val="200"/>
              </a:spcBef>
              <a:spcAft>
                <a:spcPts val="200"/>
              </a:spcAft>
              <a:buFont typeface="Arial" pitchFamily="34" charset="0"/>
              <a:buChar char="•"/>
            </a:pPr>
            <a:r>
              <a:rPr lang="en-US" b="0" dirty="0" smtClean="0"/>
              <a:t>Did Scripture foretell or authorize replacement of </a:t>
            </a:r>
            <a:r>
              <a:rPr lang="en-US" i="1" dirty="0" smtClean="0"/>
              <a:t>other</a:t>
            </a:r>
            <a:r>
              <a:rPr lang="en-US" b="0" dirty="0" smtClean="0"/>
              <a:t> apostles?</a:t>
            </a:r>
          </a:p>
          <a:p>
            <a:pPr marL="342900" indent="-342900">
              <a:spcBef>
                <a:spcPts val="200"/>
              </a:spcBef>
              <a:spcAft>
                <a:spcPts val="200"/>
              </a:spcAft>
              <a:buFont typeface="Arial" pitchFamily="34" charset="0"/>
              <a:buChar char="•"/>
            </a:pPr>
            <a:r>
              <a:rPr lang="en-US" b="0" dirty="0" smtClean="0"/>
              <a:t>Death did not end Judas’ term!</a:t>
            </a:r>
          </a:p>
          <a:p>
            <a:pPr marL="342900" indent="-342900">
              <a:spcBef>
                <a:spcPts val="200"/>
              </a:spcBef>
              <a:spcAft>
                <a:spcPts val="200"/>
              </a:spcAft>
              <a:buFont typeface="Arial" pitchFamily="34" charset="0"/>
              <a:buChar char="•"/>
            </a:pPr>
            <a:r>
              <a:rPr lang="en-US" b="0" dirty="0" smtClean="0"/>
              <a:t>Judas forfeited his office through fatal sin and suicide!</a:t>
            </a:r>
          </a:p>
          <a:p>
            <a:pPr marL="342900" indent="-342900">
              <a:spcBef>
                <a:spcPts val="200"/>
              </a:spcBef>
              <a:spcAft>
                <a:spcPts val="200"/>
              </a:spcAft>
              <a:buFont typeface="Arial" pitchFamily="34" charset="0"/>
              <a:buChar char="•"/>
            </a:pPr>
            <a:r>
              <a:rPr lang="en-US" b="0" dirty="0" smtClean="0"/>
              <a:t>Therefore, other apostles’ offices are still held, unless likewise </a:t>
            </a:r>
            <a:r>
              <a:rPr lang="en-US" b="0" i="1" dirty="0" smtClean="0"/>
              <a:t>“fell”</a:t>
            </a:r>
            <a:r>
              <a:rPr lang="en-US"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36702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Paul?</a:t>
            </a:r>
            <a:endParaRPr lang="en-US" dirty="0"/>
          </a:p>
        </p:txBody>
      </p:sp>
      <p:sp>
        <p:nvSpPr>
          <p:cNvPr id="3" name="Content Placeholder 2"/>
          <p:cNvSpPr>
            <a:spLocks noGrp="1"/>
          </p:cNvSpPr>
          <p:nvPr>
            <p:ph idx="1"/>
          </p:nvPr>
        </p:nvSpPr>
        <p:spPr/>
        <p:txBody>
          <a:bodyPr>
            <a:noAutofit/>
          </a:bodyPr>
          <a:lstStyle/>
          <a:p>
            <a:pPr marL="346075" indent="-346075">
              <a:spcBef>
                <a:spcPts val="200"/>
              </a:spcBef>
              <a:spcAft>
                <a:spcPts val="200"/>
              </a:spcAft>
              <a:buFont typeface="+mj-lt"/>
              <a:buAutoNum type="arabicPeriod" startAt="3"/>
            </a:pPr>
            <a:r>
              <a:rPr lang="en-US" sz="2200" b="0" dirty="0" smtClean="0"/>
              <a:t>“</a:t>
            </a:r>
            <a:r>
              <a:rPr lang="en-US" sz="2200" b="0" dirty="0"/>
              <a:t>If Matthias was supposed to be the last of the 12 apostles, then how did Paul become an apostle </a:t>
            </a:r>
            <a:r>
              <a:rPr lang="en-US" sz="2200" i="1" dirty="0"/>
              <a:t>after</a:t>
            </a:r>
            <a:r>
              <a:rPr lang="en-US" sz="2200" b="0" dirty="0"/>
              <a:t> Matthias (</a:t>
            </a:r>
            <a:r>
              <a:rPr lang="en-US" sz="2200" dirty="0">
                <a:solidFill>
                  <a:schemeClr val="tx2"/>
                </a:solidFill>
              </a:rPr>
              <a:t>II Corinthians 1:1; 11:5</a:t>
            </a:r>
            <a:r>
              <a:rPr lang="en-US" sz="2200" b="0" dirty="0"/>
              <a:t>)?”</a:t>
            </a:r>
            <a:endParaRPr lang="en-US" sz="2200" b="0" dirty="0" smtClean="0"/>
          </a:p>
          <a:p>
            <a:pPr>
              <a:spcBef>
                <a:spcPts val="200"/>
              </a:spcBef>
              <a:spcAft>
                <a:spcPts val="200"/>
              </a:spcAft>
            </a:pPr>
            <a:r>
              <a:rPr lang="en-US" sz="2200" i="1" dirty="0"/>
              <a:t>Paul, an </a:t>
            </a:r>
            <a:r>
              <a:rPr lang="en-US" sz="2200" i="1" u="sng" dirty="0"/>
              <a:t>apostle</a:t>
            </a:r>
            <a:r>
              <a:rPr lang="en-US" sz="2200" i="1" dirty="0"/>
              <a:t> of Jesus Christ </a:t>
            </a:r>
            <a:r>
              <a:rPr lang="en-US" sz="2200" b="0" i="1" dirty="0"/>
              <a:t>by the will of God, </a:t>
            </a:r>
            <a:r>
              <a:rPr lang="en-US" sz="2200" b="0" i="1" dirty="0" smtClean="0"/>
              <a:t>…</a:t>
            </a:r>
            <a:r>
              <a:rPr lang="en-US" sz="2200" b="0" dirty="0" smtClean="0"/>
              <a:t> </a:t>
            </a:r>
            <a:r>
              <a:rPr lang="en-US" sz="2200" b="0" dirty="0"/>
              <a:t>(</a:t>
            </a:r>
            <a:r>
              <a:rPr lang="en-US" sz="2200" dirty="0">
                <a:solidFill>
                  <a:schemeClr val="tx2"/>
                </a:solidFill>
              </a:rPr>
              <a:t>II Corinthians </a:t>
            </a:r>
            <a:r>
              <a:rPr lang="en-US" sz="2200" dirty="0" smtClean="0">
                <a:solidFill>
                  <a:schemeClr val="tx2"/>
                </a:solidFill>
              </a:rPr>
              <a:t>1:1</a:t>
            </a:r>
            <a:r>
              <a:rPr lang="en-US" sz="2200" b="0" dirty="0" smtClean="0"/>
              <a:t>)</a:t>
            </a:r>
            <a:endParaRPr lang="en-US" sz="2200" b="0" dirty="0"/>
          </a:p>
          <a:p>
            <a:pPr>
              <a:spcBef>
                <a:spcPts val="200"/>
              </a:spcBef>
              <a:spcAft>
                <a:spcPts val="200"/>
              </a:spcAft>
            </a:pPr>
            <a:r>
              <a:rPr lang="en-US" sz="2200" b="0" i="1" dirty="0" smtClean="0"/>
              <a:t>For </a:t>
            </a:r>
            <a:r>
              <a:rPr lang="en-US" sz="2200" b="0" i="1" dirty="0"/>
              <a:t>I consider that </a:t>
            </a:r>
            <a:r>
              <a:rPr lang="en-US" sz="2200" i="1" dirty="0"/>
              <a:t>I am not at all inferior to the most eminent apostles</a:t>
            </a:r>
            <a:r>
              <a:rPr lang="en-US" sz="2200" b="0" i="1" dirty="0"/>
              <a:t>. </a:t>
            </a:r>
            <a:r>
              <a:rPr lang="en-US" sz="2200" b="0" dirty="0"/>
              <a:t>(</a:t>
            </a:r>
            <a:r>
              <a:rPr lang="en-US" sz="2200" dirty="0">
                <a:solidFill>
                  <a:schemeClr val="tx2"/>
                </a:solidFill>
              </a:rPr>
              <a:t>II Corinthians </a:t>
            </a:r>
            <a:r>
              <a:rPr lang="en-US" sz="2200" dirty="0" smtClean="0">
                <a:solidFill>
                  <a:schemeClr val="tx2"/>
                </a:solidFill>
              </a:rPr>
              <a:t>11:5</a:t>
            </a:r>
            <a:r>
              <a:rPr lang="en-US" sz="2200" b="0" dirty="0" smtClean="0"/>
              <a:t>)</a:t>
            </a:r>
          </a:p>
          <a:p>
            <a:pPr>
              <a:spcBef>
                <a:spcPts val="200"/>
              </a:spcBef>
              <a:spcAft>
                <a:spcPts val="200"/>
              </a:spcAft>
            </a:pPr>
            <a:r>
              <a:rPr lang="en-US" sz="2200" b="0" i="1" dirty="0" smtClean="0"/>
              <a:t>I </a:t>
            </a:r>
            <a:r>
              <a:rPr lang="en-US" sz="2200" b="0" i="1" dirty="0"/>
              <a:t>have become a fool in boasting; you have compelled me. For I ought to have been commended by you; for </a:t>
            </a:r>
            <a:r>
              <a:rPr lang="en-US" sz="2200" i="1" dirty="0"/>
              <a:t>in nothing was I behind the most eminent apostles</a:t>
            </a:r>
            <a:r>
              <a:rPr lang="en-US" sz="2200" b="0" i="1" dirty="0"/>
              <a:t>, though I am nothing</a:t>
            </a:r>
            <a:r>
              <a:rPr lang="en-US" sz="2200" b="0" i="1" dirty="0" smtClean="0"/>
              <a:t>.  </a:t>
            </a:r>
            <a:r>
              <a:rPr lang="en-US" sz="2200" i="1" dirty="0" smtClean="0"/>
              <a:t>Truly </a:t>
            </a:r>
            <a:r>
              <a:rPr lang="en-US" sz="2200" i="1" dirty="0"/>
              <a:t>the </a:t>
            </a:r>
            <a:r>
              <a:rPr lang="en-US" sz="2200" i="1" u="sng" dirty="0"/>
              <a:t>signs of an apostle</a:t>
            </a:r>
            <a:r>
              <a:rPr lang="en-US" sz="2200" i="1" dirty="0"/>
              <a:t> were accomplished among you</a:t>
            </a:r>
            <a:r>
              <a:rPr lang="en-US" sz="2200" b="0" i="1" dirty="0"/>
              <a:t> with all perseverance, in signs and wonders and mighty deeds. </a:t>
            </a:r>
            <a:r>
              <a:rPr lang="en-US" sz="2200" b="0" dirty="0"/>
              <a:t>(</a:t>
            </a:r>
            <a:r>
              <a:rPr lang="en-US" sz="2200" dirty="0">
                <a:solidFill>
                  <a:schemeClr val="tx2"/>
                </a:solidFill>
              </a:rPr>
              <a:t>II Corinthians </a:t>
            </a:r>
            <a:r>
              <a:rPr lang="en-US" sz="2200" dirty="0" smtClean="0">
                <a:solidFill>
                  <a:schemeClr val="tx2"/>
                </a:solidFill>
              </a:rPr>
              <a:t>12:11-12</a:t>
            </a:r>
            <a:r>
              <a:rPr lang="en-US" sz="2200" b="0" dirty="0" smtClean="0"/>
              <a:t>)</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00660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5000"/>
                            </p:stCondLst>
                            <p:childTnLst>
                              <p:par>
                                <p:cTn id="13" presetID="10" presetClass="entr" presetSubtype="0" fill="hold" nodeType="afterEffect">
                                  <p:stCondLst>
                                    <p:cond delay="20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“As One Born Out of Due Time”</a:t>
            </a:r>
            <a:endParaRPr lang="en-US" i="1" dirty="0"/>
          </a:p>
        </p:txBody>
      </p:sp>
      <p:sp>
        <p:nvSpPr>
          <p:cNvPr id="3" name="Content Placeholder 2"/>
          <p:cNvSpPr>
            <a:spLocks noGrp="1"/>
          </p:cNvSpPr>
          <p:nvPr>
            <p:ph idx="1"/>
          </p:nvPr>
        </p:nvSpPr>
        <p:spPr/>
        <p:txBody>
          <a:bodyPr>
            <a:normAutofit/>
          </a:bodyPr>
          <a:lstStyle/>
          <a:p>
            <a:r>
              <a:rPr lang="en-US" sz="2400" b="0" i="1" dirty="0"/>
              <a:t>For I delivered to you first of all that which I also received: that Christ died for our sins according to the Scriptures</a:t>
            </a:r>
            <a:r>
              <a:rPr lang="en-US" sz="2400" b="0" i="1" dirty="0" smtClean="0"/>
              <a:t>, and </a:t>
            </a:r>
            <a:r>
              <a:rPr lang="en-US" sz="2400" b="0" i="1" dirty="0"/>
              <a:t>that He was buried, and that He </a:t>
            </a:r>
            <a:r>
              <a:rPr lang="en-US" sz="2400" i="1" dirty="0"/>
              <a:t>rose again the third day according to the Scriptures</a:t>
            </a:r>
            <a:r>
              <a:rPr lang="en-US" sz="2400" b="0" i="1" dirty="0" smtClean="0"/>
              <a:t>, and </a:t>
            </a:r>
            <a:r>
              <a:rPr lang="en-US" sz="2400" b="0" i="1" dirty="0"/>
              <a:t>that He was </a:t>
            </a:r>
            <a:r>
              <a:rPr lang="en-US" sz="2400" i="1" dirty="0"/>
              <a:t>seen by </a:t>
            </a:r>
            <a:r>
              <a:rPr lang="en-US" sz="2400" i="1" dirty="0" err="1"/>
              <a:t>Cephas</a:t>
            </a:r>
            <a:r>
              <a:rPr lang="en-US" sz="2400" i="1" dirty="0"/>
              <a:t>, then by the twelve</a:t>
            </a:r>
            <a:r>
              <a:rPr lang="en-US" sz="2400" b="0" i="1" dirty="0" smtClean="0"/>
              <a:t>.  After </a:t>
            </a:r>
            <a:r>
              <a:rPr lang="en-US" sz="2400" b="0" i="1" dirty="0"/>
              <a:t>that He was </a:t>
            </a:r>
            <a:r>
              <a:rPr lang="en-US" sz="2400" i="1" dirty="0"/>
              <a:t>seen by over five hundred brethren at once</a:t>
            </a:r>
            <a:r>
              <a:rPr lang="en-US" sz="2400" b="0" i="1" dirty="0"/>
              <a:t>, of whom the greater part remain to the present, but some have fallen asleep</a:t>
            </a:r>
            <a:r>
              <a:rPr lang="en-US" sz="2400" b="0" i="1" dirty="0" smtClean="0"/>
              <a:t>. After </a:t>
            </a:r>
            <a:r>
              <a:rPr lang="en-US" sz="2400" b="0" i="1" dirty="0"/>
              <a:t>that He was </a:t>
            </a:r>
            <a:r>
              <a:rPr lang="en-US" sz="2400" i="1" dirty="0"/>
              <a:t>seen by James, then by all the apostles</a:t>
            </a:r>
            <a:r>
              <a:rPr lang="en-US" sz="2400" i="1" dirty="0" smtClean="0"/>
              <a:t>. Then </a:t>
            </a:r>
            <a:r>
              <a:rPr lang="en-US" sz="2400" i="1" u="sng" dirty="0"/>
              <a:t>last of all</a:t>
            </a:r>
            <a:r>
              <a:rPr lang="en-US" sz="2400" i="1" dirty="0"/>
              <a:t> He was seen by me also, as by </a:t>
            </a:r>
            <a:r>
              <a:rPr lang="en-US" sz="2400" i="1" u="sng" dirty="0"/>
              <a:t>one born out of due time</a:t>
            </a:r>
            <a:r>
              <a:rPr lang="en-US" sz="2400" b="0" i="1" dirty="0" smtClean="0"/>
              <a:t>.  </a:t>
            </a:r>
            <a:r>
              <a:rPr lang="en-US" sz="2400" b="0" dirty="0" smtClean="0"/>
              <a:t>(</a:t>
            </a:r>
            <a:r>
              <a:rPr lang="en-US" sz="2400" dirty="0">
                <a:solidFill>
                  <a:schemeClr val="tx2"/>
                </a:solidFill>
              </a:rPr>
              <a:t>I Corinthians </a:t>
            </a:r>
            <a:r>
              <a:rPr lang="en-US" sz="2400" dirty="0" smtClean="0">
                <a:solidFill>
                  <a:schemeClr val="tx2"/>
                </a:solidFill>
              </a:rPr>
              <a:t>15:3-8</a:t>
            </a:r>
            <a:r>
              <a:rPr lang="en-US" sz="2400" b="0" dirty="0" smtClean="0"/>
              <a:t>)</a:t>
            </a:r>
            <a:endParaRPr lang="en-US" sz="2400" b="0" dirty="0"/>
          </a:p>
          <a:p>
            <a:pPr marL="342900" indent="-342900">
              <a:buFont typeface="Arial" pitchFamily="34" charset="0"/>
              <a:buChar char="•"/>
            </a:pPr>
            <a:r>
              <a:rPr lang="en-US" sz="2400" b="0" dirty="0" smtClean="0"/>
              <a:t>If Paul was last witness, how can any now be qualified?</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90680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Consistency, Consistency, …</a:t>
            </a:r>
            <a:endParaRPr lang="en-US" dirty="0"/>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400" i="1" dirty="0" smtClean="0"/>
              <a:t>Question:</a:t>
            </a:r>
            <a:r>
              <a:rPr lang="en-US" sz="2400" dirty="0" smtClean="0"/>
              <a:t>  </a:t>
            </a:r>
            <a:r>
              <a:rPr lang="en-US" sz="2400" b="0" dirty="0" smtClean="0"/>
              <a:t>What about “</a:t>
            </a:r>
            <a:r>
              <a:rPr lang="en-US" sz="2400" b="0" i="1" dirty="0" smtClean="0"/>
              <a:t>sitting </a:t>
            </a:r>
            <a:r>
              <a:rPr lang="en-US" sz="2400" b="0" i="1" dirty="0"/>
              <a:t>on </a:t>
            </a:r>
            <a:r>
              <a:rPr lang="en-US" sz="2400" i="1" u="sng" dirty="0"/>
              <a:t>twelve</a:t>
            </a:r>
            <a:r>
              <a:rPr lang="en-US" sz="2400" b="0" i="1" dirty="0"/>
              <a:t> thrones, judging the </a:t>
            </a:r>
            <a:r>
              <a:rPr lang="en-US" sz="2400" i="1" u="sng" dirty="0"/>
              <a:t>twelve</a:t>
            </a:r>
            <a:r>
              <a:rPr lang="en-US" sz="2400" i="1" dirty="0"/>
              <a:t> tribes of </a:t>
            </a:r>
            <a:r>
              <a:rPr lang="en-US" sz="2400" i="1" dirty="0" smtClean="0"/>
              <a:t>Israel</a:t>
            </a:r>
            <a:r>
              <a:rPr lang="en-US" sz="2400" b="0" i="1" dirty="0" smtClean="0"/>
              <a:t>”</a:t>
            </a:r>
            <a:r>
              <a:rPr lang="en-US" sz="2400" b="0" dirty="0" smtClean="0"/>
              <a:t> (</a:t>
            </a:r>
            <a:r>
              <a:rPr lang="en-US" sz="2400" dirty="0" smtClean="0">
                <a:solidFill>
                  <a:schemeClr val="tx2"/>
                </a:solidFill>
              </a:rPr>
              <a:t>Matthew 19:28</a:t>
            </a:r>
            <a:r>
              <a:rPr lang="en-US" sz="2400" b="0" dirty="0" smtClean="0"/>
              <a:t>).</a:t>
            </a:r>
          </a:p>
          <a:p>
            <a:pPr marL="342900" indent="-342900">
              <a:spcBef>
                <a:spcPts val="200"/>
              </a:spcBef>
              <a:spcAft>
                <a:spcPts val="200"/>
              </a:spcAft>
              <a:buFont typeface="Arial" pitchFamily="34" charset="0"/>
              <a:buChar char="•"/>
            </a:pPr>
            <a:r>
              <a:rPr lang="en-US" sz="2400" i="1" dirty="0" smtClean="0"/>
              <a:t>Answer #1:</a:t>
            </a:r>
            <a:r>
              <a:rPr lang="en-US" sz="2400" b="0" dirty="0" smtClean="0"/>
              <a:t>  How many tribes did Israel have? … 13!</a:t>
            </a:r>
          </a:p>
          <a:p>
            <a:pPr>
              <a:spcBef>
                <a:spcPts val="200"/>
              </a:spcBef>
              <a:spcAft>
                <a:spcPts val="200"/>
              </a:spcAft>
            </a:pPr>
            <a:r>
              <a:rPr lang="en-US" sz="2400" b="0" i="1" dirty="0" smtClean="0"/>
              <a:t>Then </a:t>
            </a:r>
            <a:r>
              <a:rPr lang="en-US" sz="2400" b="0" i="1" dirty="0"/>
              <a:t>Jacob said to Joseph: </a:t>
            </a:r>
            <a:r>
              <a:rPr lang="en-US" sz="2400" b="0" i="1" dirty="0" smtClean="0"/>
              <a:t>“… And </a:t>
            </a:r>
            <a:r>
              <a:rPr lang="en-US" sz="2400" b="0" i="1" dirty="0"/>
              <a:t>now </a:t>
            </a:r>
            <a:r>
              <a:rPr lang="en-US" sz="2400" i="1" dirty="0"/>
              <a:t>your two sons, Ephraim and Manasseh</a:t>
            </a:r>
            <a:r>
              <a:rPr lang="en-US" sz="2400" b="0" i="1" dirty="0"/>
              <a:t>, who were born to you in the land of Egypt before I came to you in Egypt, </a:t>
            </a:r>
            <a:r>
              <a:rPr lang="en-US" sz="2400" i="1" dirty="0"/>
              <a:t>are mine; </a:t>
            </a:r>
            <a:r>
              <a:rPr lang="en-US" sz="2400" i="1" u="sng" dirty="0"/>
              <a:t>as Reuben and Simeon, they shall be mine</a:t>
            </a:r>
            <a:r>
              <a:rPr lang="en-US" sz="2400" b="0" i="1" dirty="0" smtClean="0"/>
              <a:t>.  Your </a:t>
            </a:r>
            <a:r>
              <a:rPr lang="en-US" sz="2400" b="0" i="1" dirty="0"/>
              <a:t>offspring whom you beget after them shall be yours; they will be </a:t>
            </a:r>
            <a:r>
              <a:rPr lang="en-US" sz="2400" i="1" dirty="0"/>
              <a:t>called by the name of their brothers in their inheritance</a:t>
            </a:r>
            <a:r>
              <a:rPr lang="en-US" sz="2400" b="0" i="1" dirty="0" smtClean="0"/>
              <a:t>. … Moreover </a:t>
            </a:r>
            <a:r>
              <a:rPr lang="en-US" sz="2400" b="0" i="1" dirty="0"/>
              <a:t>I have given to you </a:t>
            </a:r>
            <a:r>
              <a:rPr lang="en-US" sz="2400" i="1" dirty="0"/>
              <a:t>one portion above your brothers</a:t>
            </a:r>
            <a:r>
              <a:rPr lang="en-US" sz="2400" b="0" i="1" dirty="0"/>
              <a:t>, which I took from the hand of the Amorite with my sword and my bow</a:t>
            </a:r>
            <a:r>
              <a:rPr lang="en-US" sz="2400" b="0" i="1" dirty="0" smtClean="0"/>
              <a:t>.”</a:t>
            </a:r>
            <a:r>
              <a:rPr lang="en-US" sz="2400" b="0" dirty="0"/>
              <a:t> (</a:t>
            </a:r>
            <a:r>
              <a:rPr lang="en-US" sz="2400" dirty="0">
                <a:solidFill>
                  <a:schemeClr val="tx2"/>
                </a:solidFill>
              </a:rPr>
              <a:t>Genesis </a:t>
            </a:r>
            <a:r>
              <a:rPr lang="en-US" sz="2400" dirty="0" smtClean="0">
                <a:solidFill>
                  <a:schemeClr val="tx2"/>
                </a:solidFill>
              </a:rPr>
              <a:t>48:1-22</a:t>
            </a:r>
            <a:r>
              <a:rPr lang="en-US" sz="2400" b="0" dirty="0" smtClean="0"/>
              <a: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04838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3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about James and Barnabas?</a:t>
            </a:r>
            <a:endParaRPr lang="en-US" dirty="0"/>
          </a:p>
        </p:txBody>
      </p:sp>
      <p:sp>
        <p:nvSpPr>
          <p:cNvPr id="3" name="Content Placeholder 2"/>
          <p:cNvSpPr>
            <a:spLocks noGrp="1"/>
          </p:cNvSpPr>
          <p:nvPr>
            <p:ph idx="1"/>
          </p:nvPr>
        </p:nvSpPr>
        <p:spPr/>
        <p:txBody>
          <a:bodyPr>
            <a:noAutofit/>
          </a:bodyPr>
          <a:lstStyle/>
          <a:p>
            <a:pPr marL="346075" indent="-346075">
              <a:spcBef>
                <a:spcPts val="300"/>
              </a:spcBef>
              <a:spcAft>
                <a:spcPts val="300"/>
              </a:spcAft>
              <a:buFont typeface="+mj-lt"/>
              <a:buAutoNum type="arabicPeriod" startAt="4"/>
            </a:pPr>
            <a:r>
              <a:rPr lang="en-US" sz="2400" b="0" dirty="0"/>
              <a:t>“Were not James, </a:t>
            </a:r>
            <a:r>
              <a:rPr lang="en-US" sz="2400" b="0" i="1" dirty="0"/>
              <a:t>“the Lord’s brother”</a:t>
            </a:r>
            <a:r>
              <a:rPr lang="en-US" sz="2400" b="0" dirty="0"/>
              <a:t>, and Barnabas </a:t>
            </a:r>
            <a:r>
              <a:rPr lang="en-US" sz="2400" i="1" dirty="0"/>
              <a:t>also</a:t>
            </a:r>
            <a:r>
              <a:rPr lang="en-US" sz="2400" b="0" dirty="0"/>
              <a:t> called apostles by inspiration (</a:t>
            </a:r>
            <a:r>
              <a:rPr lang="en-US" sz="2400" dirty="0">
                <a:solidFill>
                  <a:schemeClr val="tx2"/>
                </a:solidFill>
              </a:rPr>
              <a:t>Galatians 1:19; Acts 14:14</a:t>
            </a:r>
            <a:r>
              <a:rPr lang="en-US" sz="2400" b="0" dirty="0"/>
              <a:t>)?  Doesn’t that make for a total of at least </a:t>
            </a:r>
            <a:r>
              <a:rPr lang="en-US" sz="2400" i="1" u="sng" dirty="0"/>
              <a:t>16</a:t>
            </a:r>
            <a:r>
              <a:rPr lang="en-US" sz="2400" b="0" dirty="0"/>
              <a:t> apostles according to the Bible</a:t>
            </a:r>
            <a:r>
              <a:rPr lang="en-US" sz="2400" b="0" dirty="0" smtClean="0"/>
              <a:t>?”</a:t>
            </a:r>
          </a:p>
          <a:p>
            <a:pPr marL="346075" indent="-346075">
              <a:spcBef>
                <a:spcPts val="300"/>
              </a:spcBef>
              <a:spcAft>
                <a:spcPts val="300"/>
              </a:spcAft>
              <a:buFont typeface="Arial" pitchFamily="34" charset="0"/>
              <a:buChar char="•"/>
            </a:pPr>
            <a:r>
              <a:rPr lang="en-US" sz="2400" b="0" dirty="0" smtClean="0"/>
              <a:t>There are few if any </a:t>
            </a:r>
            <a:r>
              <a:rPr lang="en-US" sz="2400" i="1" dirty="0" smtClean="0"/>
              <a:t>invented</a:t>
            </a:r>
            <a:r>
              <a:rPr lang="en-US" sz="2400" b="0" dirty="0" smtClean="0"/>
              <a:t> words in the Bible:</a:t>
            </a:r>
          </a:p>
          <a:p>
            <a:pPr marL="803275" lvl="1" indent="-346075">
              <a:spcBef>
                <a:spcPts val="300"/>
              </a:spcBef>
              <a:spcAft>
                <a:spcPts val="300"/>
              </a:spcAft>
            </a:pPr>
            <a:r>
              <a:rPr lang="en-US" sz="2400" b="0" i="1" dirty="0" smtClean="0"/>
              <a:t>Deacon →  Servant</a:t>
            </a:r>
          </a:p>
          <a:p>
            <a:pPr marL="803275" lvl="1" indent="-346075">
              <a:spcBef>
                <a:spcPts val="300"/>
              </a:spcBef>
              <a:spcAft>
                <a:spcPts val="300"/>
              </a:spcAft>
            </a:pPr>
            <a:r>
              <a:rPr lang="en-US" sz="2400" i="1" dirty="0" smtClean="0"/>
              <a:t>Evangelist → Bringer of Good Tidings</a:t>
            </a:r>
          </a:p>
          <a:p>
            <a:pPr marL="803275" lvl="1" indent="-346075">
              <a:spcBef>
                <a:spcPts val="300"/>
              </a:spcBef>
              <a:spcAft>
                <a:spcPts val="300"/>
              </a:spcAft>
            </a:pPr>
            <a:r>
              <a:rPr lang="en-US" sz="2400" b="0" i="1" dirty="0" smtClean="0"/>
              <a:t>Baptism </a:t>
            </a:r>
            <a:r>
              <a:rPr lang="en-US" sz="2400" i="1" dirty="0" smtClean="0"/>
              <a:t>→ Immersion</a:t>
            </a:r>
          </a:p>
          <a:p>
            <a:pPr marL="803275" lvl="1" indent="-346075">
              <a:spcBef>
                <a:spcPts val="300"/>
              </a:spcBef>
              <a:spcAft>
                <a:spcPts val="300"/>
              </a:spcAft>
            </a:pPr>
            <a:r>
              <a:rPr lang="en-US" sz="2400" b="0" i="1" dirty="0" smtClean="0"/>
              <a:t>Apostle </a:t>
            </a:r>
            <a:r>
              <a:rPr lang="en-US" sz="2400" i="1" dirty="0" smtClean="0"/>
              <a:t>→ Ambassador, Emissary; Envoy; Delegate</a:t>
            </a:r>
            <a:endParaRPr lang="en-US" sz="2400" dirty="0" smtClean="0"/>
          </a:p>
          <a:p>
            <a:pPr marL="346075" indent="-346075">
              <a:spcBef>
                <a:spcPts val="300"/>
              </a:spcBef>
              <a:spcAft>
                <a:spcPts val="300"/>
              </a:spcAft>
              <a:buFont typeface="Arial" pitchFamily="34" charset="0"/>
              <a:buChar char="•"/>
            </a:pPr>
            <a:r>
              <a:rPr lang="en-US" sz="2400" b="0" dirty="0" smtClean="0"/>
              <a:t>Must look at context to decide.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00660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150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par>
                          <p:cTn id="11" fill="hold">
                            <p:stCondLst>
                              <p:cond delay="2000"/>
                            </p:stCondLst>
                            <p:childTnLst>
                              <p:par>
                                <p:cTn id="12" presetID="10" presetClass="entr" presetSubtype="0" fill="hold" nodeType="afterEffect">
                                  <p:stCondLst>
                                    <p:cond delay="150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childTnLst>
                                </p:cTn>
                              </p:par>
                            </p:childTnLst>
                          </p:cTn>
                        </p:par>
                        <p:par>
                          <p:cTn id="15" fill="hold">
                            <p:stCondLst>
                              <p:cond delay="4000"/>
                            </p:stCondLst>
                            <p:childTnLst>
                              <p:par>
                                <p:cTn id="16" presetID="10" presetClass="entr" presetSubtype="0" fill="hold" nodeType="afterEffect">
                                  <p:stCondLst>
                                    <p:cond delay="150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par>
                          <p:cTn id="19" fill="hold">
                            <p:stCondLst>
                              <p:cond delay="6000"/>
                            </p:stCondLst>
                            <p:childTnLst>
                              <p:par>
                                <p:cTn id="20" presetID="10" presetClass="entr" presetSubtype="0" fill="hold" nodeType="afterEffect">
                                  <p:stCondLst>
                                    <p:cond delay="150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Special, Different Missions</a:t>
            </a:r>
            <a:endParaRPr lang="en-US" dirty="0"/>
          </a:p>
        </p:txBody>
      </p:sp>
      <p:sp>
        <p:nvSpPr>
          <p:cNvPr id="3" name="Content Placeholder 2"/>
          <p:cNvSpPr>
            <a:spLocks noGrp="1"/>
          </p:cNvSpPr>
          <p:nvPr>
            <p:ph idx="1"/>
          </p:nvPr>
        </p:nvSpPr>
        <p:spPr/>
        <p:txBody>
          <a:bodyPr/>
          <a:lstStyle/>
          <a:p>
            <a:r>
              <a:rPr lang="en-US" dirty="0" smtClean="0"/>
              <a:t>12 Apostles:  </a:t>
            </a:r>
            <a:r>
              <a:rPr lang="en-US" b="0" i="1" dirty="0" smtClean="0"/>
              <a:t>Later </a:t>
            </a:r>
            <a:r>
              <a:rPr lang="en-US" b="0" i="1" dirty="0"/>
              <a:t>He appeared to the eleven as they sat at the table; and He rebuked their unbelief and hardness of heart, because they did not believe those who had seen Him after He had risen</a:t>
            </a:r>
            <a:r>
              <a:rPr lang="en-US" b="0" i="1" dirty="0" smtClean="0"/>
              <a:t>. And </a:t>
            </a:r>
            <a:r>
              <a:rPr lang="en-US" b="0" i="1" dirty="0"/>
              <a:t>He said to them, </a:t>
            </a:r>
            <a:r>
              <a:rPr lang="en-US" b="0" i="1" dirty="0" smtClean="0"/>
              <a:t>“</a:t>
            </a:r>
            <a:r>
              <a:rPr lang="en-US" i="1" dirty="0" smtClean="0"/>
              <a:t>Go </a:t>
            </a:r>
            <a:r>
              <a:rPr lang="en-US" i="1" dirty="0"/>
              <a:t>into all the world and preach the gospel to every creature</a:t>
            </a:r>
            <a:r>
              <a:rPr lang="en-US" b="0" i="1" dirty="0" smtClean="0"/>
              <a:t>.”</a:t>
            </a:r>
            <a:r>
              <a:rPr lang="en-US" i="1" dirty="0" smtClean="0"/>
              <a:t> </a:t>
            </a:r>
            <a:r>
              <a:rPr lang="en-US" b="0" dirty="0"/>
              <a:t> (</a:t>
            </a:r>
            <a:r>
              <a:rPr lang="en-US" dirty="0">
                <a:solidFill>
                  <a:schemeClr val="tx2"/>
                </a:solidFill>
              </a:rPr>
              <a:t>Mark </a:t>
            </a:r>
            <a:r>
              <a:rPr lang="en-US" dirty="0" smtClean="0">
                <a:solidFill>
                  <a:schemeClr val="tx2"/>
                </a:solidFill>
              </a:rPr>
              <a:t>16:14-15</a:t>
            </a:r>
            <a:r>
              <a:rPr lang="en-US" b="0" dirty="0" smtClean="0"/>
              <a:t>)</a:t>
            </a:r>
          </a:p>
          <a:p>
            <a:r>
              <a:rPr lang="en-US" dirty="0" smtClean="0"/>
              <a:t>James:</a:t>
            </a:r>
            <a:r>
              <a:rPr lang="en-US" b="0" dirty="0" smtClean="0"/>
              <a:t>  He died in Jerusalem and was always in Jerusalem (</a:t>
            </a:r>
            <a:r>
              <a:rPr lang="en-US" dirty="0" smtClean="0">
                <a:solidFill>
                  <a:schemeClr val="tx2"/>
                </a:solidFill>
              </a:rPr>
              <a:t>Acts 12:17; 15:13; 21:18; Galatians 1:19; 2:9, 12; I Corinthians 15:7</a:t>
            </a:r>
            <a:r>
              <a:rPr lang="en-US" b="0" dirty="0" smtClean="0"/>
              <a:t>).</a:t>
            </a:r>
          </a:p>
          <a:p>
            <a:r>
              <a:rPr lang="en-US" dirty="0" smtClean="0"/>
              <a:t>Barnabas:</a:t>
            </a:r>
            <a:r>
              <a:rPr lang="en-US" b="0" dirty="0" smtClean="0"/>
              <a:t>  Was sent by church on Jerusalem and Antioch on various missions (</a:t>
            </a:r>
            <a:r>
              <a:rPr lang="en-US" dirty="0" smtClean="0"/>
              <a:t>Acts 11:22, 30; 13:1-3</a:t>
            </a:r>
            <a:r>
              <a:rPr lang="en-US" b="0" dirty="0" smtClean="0"/>
              <a:t>).</a:t>
            </a:r>
            <a:endParaRPr lang="en-US" b="0" dirty="0"/>
          </a:p>
          <a:p>
            <a:pPr marL="342900" indent="-342900">
              <a:buFont typeface="Arial" pitchFamily="34" charset="0"/>
              <a:buChar char="•"/>
            </a:pPr>
            <a:r>
              <a:rPr lang="en-US" b="0" dirty="0" smtClean="0"/>
              <a:t>James and Barnabas were </a:t>
            </a:r>
            <a:r>
              <a:rPr lang="en-US" b="0" i="1" dirty="0" smtClean="0"/>
              <a:t>“apostles”</a:t>
            </a:r>
            <a:r>
              <a:rPr lang="en-US" b="0" dirty="0" smtClean="0"/>
              <a:t>, but given different missions; therefore, not part of </a:t>
            </a:r>
            <a:r>
              <a:rPr lang="en-US" b="0" i="1" dirty="0" smtClean="0"/>
              <a:t>“the twelve”</a:t>
            </a:r>
            <a:r>
              <a:rPr lang="en-US" b="0" dirty="0" smtClean="0"/>
              <a:t>.</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64185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 Sufficiency of Scripture</a:t>
            </a:r>
            <a:endParaRPr lang="en-US" dirty="0"/>
          </a:p>
        </p:txBody>
      </p:sp>
      <p:sp>
        <p:nvSpPr>
          <p:cNvPr id="3" name="Content Placeholder 2"/>
          <p:cNvSpPr>
            <a:spLocks noGrp="1"/>
          </p:cNvSpPr>
          <p:nvPr>
            <p:ph idx="1"/>
          </p:nvPr>
        </p:nvSpPr>
        <p:spPr/>
        <p:txBody>
          <a:bodyPr>
            <a:normAutofit fontScale="92500"/>
          </a:bodyPr>
          <a:lstStyle/>
          <a:p>
            <a:r>
              <a:rPr lang="en-US" sz="2400" dirty="0">
                <a:solidFill>
                  <a:schemeClr val="tx2"/>
                </a:solidFill>
              </a:rPr>
              <a:t>II Timothy </a:t>
            </a:r>
            <a:r>
              <a:rPr lang="en-US" sz="2400" dirty="0" smtClean="0">
                <a:solidFill>
                  <a:schemeClr val="tx2"/>
                </a:solidFill>
              </a:rPr>
              <a:t>3:16-17 </a:t>
            </a:r>
            <a:r>
              <a:rPr lang="en-US" sz="2400" b="0" dirty="0" smtClean="0"/>
              <a:t>– “</a:t>
            </a:r>
            <a:r>
              <a:rPr lang="en-US" sz="2400" i="1" dirty="0" smtClean="0"/>
              <a:t>All </a:t>
            </a:r>
            <a:r>
              <a:rPr lang="en-US" sz="2400" i="1" dirty="0"/>
              <a:t>Scripture</a:t>
            </a:r>
            <a:r>
              <a:rPr lang="en-US" sz="2400" b="0" i="1" dirty="0"/>
              <a:t> is given by inspiration of </a:t>
            </a:r>
            <a:r>
              <a:rPr lang="en-US" sz="2400" b="0" i="1" dirty="0" smtClean="0"/>
              <a:t>God… </a:t>
            </a:r>
            <a:r>
              <a:rPr lang="en-US" sz="2400" i="1" dirty="0" smtClean="0"/>
              <a:t>that </a:t>
            </a:r>
            <a:r>
              <a:rPr lang="en-US" sz="2400" i="1" dirty="0"/>
              <a:t>the man of God may be complete</a:t>
            </a:r>
            <a:r>
              <a:rPr lang="en-US" sz="2400" b="0" i="1" dirty="0"/>
              <a:t>, thoroughly equipped </a:t>
            </a:r>
            <a:r>
              <a:rPr lang="en-US" sz="2400" i="1" dirty="0"/>
              <a:t>for every good work</a:t>
            </a:r>
            <a:r>
              <a:rPr lang="en-US" sz="2400" b="0" i="1" dirty="0" smtClean="0"/>
              <a:t>.”</a:t>
            </a:r>
          </a:p>
          <a:p>
            <a:r>
              <a:rPr lang="en-US" sz="2400" dirty="0" smtClean="0">
                <a:solidFill>
                  <a:schemeClr val="tx2"/>
                </a:solidFill>
              </a:rPr>
              <a:t>Ephesians 3:3-5</a:t>
            </a:r>
            <a:r>
              <a:rPr lang="en-US" sz="2400" b="0" dirty="0" smtClean="0"/>
              <a:t> – </a:t>
            </a:r>
            <a:r>
              <a:rPr lang="en-US" sz="2400" b="0" i="1" dirty="0" smtClean="0"/>
              <a:t>“by </a:t>
            </a:r>
            <a:r>
              <a:rPr lang="en-US" sz="2400" b="0" i="1" dirty="0"/>
              <a:t>revelation He made known to me the mystery (as </a:t>
            </a:r>
            <a:r>
              <a:rPr lang="en-US" sz="2400" i="1" dirty="0"/>
              <a:t>I have briefly written already</a:t>
            </a:r>
            <a:r>
              <a:rPr lang="en-US" sz="2400" i="1" dirty="0" smtClean="0"/>
              <a:t>, by </a:t>
            </a:r>
            <a:r>
              <a:rPr lang="en-US" sz="2400" i="1" dirty="0"/>
              <a:t>which, </a:t>
            </a:r>
            <a:r>
              <a:rPr lang="en-US" sz="2400" i="1" u="sng" dirty="0"/>
              <a:t>when you read, you may understand</a:t>
            </a:r>
            <a:r>
              <a:rPr lang="en-US" sz="2400" i="1" dirty="0"/>
              <a:t> my knowledge </a:t>
            </a:r>
            <a:r>
              <a:rPr lang="en-US" sz="2400" b="0" i="1" dirty="0"/>
              <a:t>in the mystery of Christ</a:t>
            </a:r>
            <a:r>
              <a:rPr lang="en-US" sz="2400" b="0" i="1" dirty="0" smtClean="0"/>
              <a:t>),”</a:t>
            </a:r>
          </a:p>
          <a:p>
            <a:r>
              <a:rPr lang="en-US" sz="2400" dirty="0" smtClean="0">
                <a:solidFill>
                  <a:schemeClr val="tx2"/>
                </a:solidFill>
              </a:rPr>
              <a:t>Galatians 1:6-9</a:t>
            </a:r>
            <a:r>
              <a:rPr lang="en-US" sz="2400" b="0" dirty="0" smtClean="0"/>
              <a:t> – </a:t>
            </a:r>
            <a:r>
              <a:rPr lang="en-US" sz="2400" b="0" i="1" dirty="0" smtClean="0"/>
              <a:t>But </a:t>
            </a:r>
            <a:r>
              <a:rPr lang="en-US" sz="2400" b="0" i="1" dirty="0"/>
              <a:t>even if we, or an angel from heaven, </a:t>
            </a:r>
            <a:r>
              <a:rPr lang="en-US" sz="2400" i="1" dirty="0"/>
              <a:t>preach </a:t>
            </a:r>
            <a:r>
              <a:rPr lang="en-US" sz="2400" i="1" u="sng" dirty="0"/>
              <a:t>any other gospel</a:t>
            </a:r>
            <a:r>
              <a:rPr lang="en-US" sz="2400" i="1" dirty="0"/>
              <a:t> to you than what we have preached to you, </a:t>
            </a:r>
            <a:r>
              <a:rPr lang="en-US" sz="2400" i="1" u="sng" dirty="0"/>
              <a:t>let him be accursed</a:t>
            </a:r>
            <a:r>
              <a:rPr lang="en-US" sz="2400" i="1" dirty="0" smtClean="0"/>
              <a:t>.</a:t>
            </a:r>
            <a:endParaRPr lang="en-US" sz="2400" i="1" dirty="0"/>
          </a:p>
          <a:p>
            <a:r>
              <a:rPr lang="en-US" sz="2400" b="0" dirty="0" smtClean="0"/>
              <a:t>See also:  </a:t>
            </a:r>
            <a:r>
              <a:rPr lang="en-US" sz="2400" dirty="0" smtClean="0">
                <a:solidFill>
                  <a:schemeClr val="tx2"/>
                </a:solidFill>
              </a:rPr>
              <a:t>II Peter 1:3; Jude 3; I Peter 1:23-25; John 12:48</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45805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29919058"/>
              </p:ext>
            </p:extLst>
          </p:nvPr>
        </p:nvGraphicFramePr>
        <p:xfrm>
          <a:off x="685801" y="6"/>
          <a:ext cx="7772400" cy="5133934"/>
        </p:xfrm>
        <a:graphic>
          <a:graphicData uri="http://schemas.openxmlformats.org/drawingml/2006/table">
            <a:tbl>
              <a:tblPr/>
              <a:tblGrid>
                <a:gridCol w="2590800"/>
                <a:gridCol w="2590800"/>
                <a:gridCol w="2590800"/>
              </a:tblGrid>
              <a:tr h="279799">
                <a:tc>
                  <a:txBody>
                    <a:bodyPr/>
                    <a:lstStyle/>
                    <a:p>
                      <a:pPr algn="ctr"/>
                      <a:r>
                        <a:rPr lang="en-US" sz="1400" b="1" dirty="0">
                          <a:solidFill>
                            <a:schemeClr val="bg1"/>
                          </a:solidFill>
                        </a:rPr>
                        <a:t>Holy Spirit</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solidFill>
                  </a:tcPr>
                </a:tc>
                <a:tc>
                  <a:txBody>
                    <a:bodyPr/>
                    <a:lstStyle/>
                    <a:p>
                      <a:pPr algn="ctr"/>
                      <a:r>
                        <a:rPr lang="en-US" sz="1400" b="1" dirty="0">
                          <a:solidFill>
                            <a:schemeClr val="bg1"/>
                          </a:solidFill>
                        </a:rPr>
                        <a:t>Work</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solidFill>
                  </a:tcPr>
                </a:tc>
                <a:tc>
                  <a:txBody>
                    <a:bodyPr/>
                    <a:lstStyle/>
                    <a:p>
                      <a:pPr algn="ctr"/>
                      <a:r>
                        <a:rPr lang="en-US" sz="1400" b="1" dirty="0" smtClean="0">
                          <a:solidFill>
                            <a:schemeClr val="bg1"/>
                          </a:solidFill>
                        </a:rPr>
                        <a:t>Gospel, God’s Word</a:t>
                      </a:r>
                      <a:endParaRPr lang="en-US" sz="1400" b="1" dirty="0">
                        <a:solidFill>
                          <a:schemeClr val="bg1"/>
                        </a:solidFill>
                      </a:endParaRP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solidFill>
                  </a:tcPr>
                </a:tc>
              </a:tr>
              <a:tr h="279799">
                <a:tc>
                  <a:txBody>
                    <a:bodyPr/>
                    <a:lstStyle/>
                    <a:p>
                      <a:pPr algn="ctr"/>
                      <a:r>
                        <a:rPr lang="en-US" sz="1400" b="1" u="none" dirty="0">
                          <a:latin typeface="+mn-lt"/>
                        </a:rPr>
                        <a:t>Nehemiah 9:20</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Instructs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II Timothy 3:16-17</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John 14:26</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Teaches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Psalm 119:97-102</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498849">
                <a:tc>
                  <a:txBody>
                    <a:bodyPr/>
                    <a:lstStyle/>
                    <a:p>
                      <a:pPr algn="ctr"/>
                      <a:r>
                        <a:rPr lang="en-US" sz="1400" b="1" u="none" dirty="0">
                          <a:latin typeface="+mn-lt"/>
                        </a:rPr>
                        <a:t>John 16:8</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Convicts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Titus 1:9;</a:t>
                      </a:r>
                      <a:br>
                        <a:rPr lang="en-US" sz="1400" b="1" u="none" dirty="0">
                          <a:latin typeface="+mn-lt"/>
                        </a:rPr>
                      </a:br>
                      <a:r>
                        <a:rPr lang="en-US" sz="1400" b="1" u="none" dirty="0">
                          <a:latin typeface="+mn-lt"/>
                        </a:rPr>
                        <a:t>Romans 3:9-19</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John 6:63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Quickens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Psalm 119:50</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John 16:13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Guides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Psalm 119:105</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John 3:5</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Gives </a:t>
                      </a:r>
                      <a:r>
                        <a:rPr lang="en-US" sz="1400" b="1" u="none" dirty="0" smtClean="0">
                          <a:solidFill>
                            <a:schemeClr val="tx2"/>
                          </a:solidFill>
                          <a:latin typeface="+mn-lt"/>
                        </a:rPr>
                        <a:t>Birth</a:t>
                      </a:r>
                      <a:endParaRPr lang="en-US" sz="1400" b="1" u="none" dirty="0">
                        <a:solidFill>
                          <a:schemeClr val="tx2"/>
                        </a:solidFill>
                        <a:latin typeface="+mn-lt"/>
                      </a:endParaRP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I Peter 1:23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498849">
                <a:tc>
                  <a:txBody>
                    <a:bodyPr/>
                    <a:lstStyle/>
                    <a:p>
                      <a:pPr algn="ctr"/>
                      <a:r>
                        <a:rPr lang="en-US" sz="1400" b="1" u="none" dirty="0">
                          <a:latin typeface="+mn-lt"/>
                        </a:rPr>
                        <a:t>I Peter 1:2</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Sanctifies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John 17:17;</a:t>
                      </a:r>
                      <a:br>
                        <a:rPr lang="en-US" sz="1400" b="1" u="none" dirty="0">
                          <a:latin typeface="+mn-lt"/>
                        </a:rPr>
                      </a:br>
                      <a:r>
                        <a:rPr lang="en-US" sz="1400" b="1" u="none" dirty="0">
                          <a:latin typeface="+mn-lt"/>
                        </a:rPr>
                        <a:t>II Thessalonians 2:13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Titus 3:5</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Saves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James 1:21</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I Corinthians 6:11</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a:solidFill>
                            <a:schemeClr val="tx2"/>
                          </a:solidFill>
                          <a:latin typeface="+mn-lt"/>
                        </a:rPr>
                        <a:t>Washes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Ephesians 5:26</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Acts 9:31</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Comforts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I Thessalonians 4:18</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Ephesians 1:13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Seals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Ephesians 1:13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John 15:26</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a:solidFill>
                            <a:schemeClr val="tx2"/>
                          </a:solidFill>
                          <a:latin typeface="+mn-lt"/>
                        </a:rPr>
                        <a:t>Testifies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John 5:39</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Romans 8:16</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Witnesses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Matthew 24:14</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Romans 5:5</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Gives </a:t>
                      </a:r>
                      <a:r>
                        <a:rPr lang="en-US" sz="1400" b="1" u="none" dirty="0" smtClean="0">
                          <a:solidFill>
                            <a:schemeClr val="tx2"/>
                          </a:solidFill>
                          <a:latin typeface="+mn-lt"/>
                        </a:rPr>
                        <a:t>Love</a:t>
                      </a:r>
                      <a:endParaRPr lang="en-US" sz="1400" b="1" u="none" dirty="0">
                        <a:solidFill>
                          <a:schemeClr val="tx2"/>
                        </a:solidFill>
                        <a:latin typeface="+mn-lt"/>
                      </a:endParaRP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I John 2:5</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498849">
                <a:tc>
                  <a:txBody>
                    <a:bodyPr/>
                    <a:lstStyle/>
                    <a:p>
                      <a:pPr algn="ctr"/>
                      <a:r>
                        <a:rPr lang="en-US" sz="1400" b="1" u="none" dirty="0">
                          <a:latin typeface="+mn-lt"/>
                        </a:rPr>
                        <a:t>Galatians 5:22</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Gives </a:t>
                      </a:r>
                      <a:r>
                        <a:rPr lang="en-US" sz="1400" b="1" u="none" dirty="0" smtClean="0">
                          <a:solidFill>
                            <a:schemeClr val="tx2"/>
                          </a:solidFill>
                          <a:latin typeface="+mn-lt"/>
                        </a:rPr>
                        <a:t>Joy</a:t>
                      </a:r>
                      <a:endParaRPr lang="en-US" sz="1400" b="1" u="none" dirty="0">
                        <a:solidFill>
                          <a:schemeClr val="tx2"/>
                        </a:solidFill>
                        <a:latin typeface="+mn-lt"/>
                      </a:endParaRP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Jeremiah 15:16;</a:t>
                      </a:r>
                      <a:br>
                        <a:rPr lang="en-US" sz="1400" b="1" u="none" dirty="0">
                          <a:latin typeface="+mn-lt"/>
                        </a:rPr>
                      </a:br>
                      <a:r>
                        <a:rPr lang="en-US" sz="1400" b="1" u="none" dirty="0">
                          <a:latin typeface="+mn-lt"/>
                        </a:rPr>
                        <a:t>I Thessalonians 1:6</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79876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Holy Spirit Guiding Me?</a:t>
            </a:r>
            <a:endParaRPr lang="en-US"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5"/>
            </a:pPr>
            <a:r>
              <a:rPr lang="en-US" sz="2400" b="0" dirty="0"/>
              <a:t>“What do you mean the Holy Spirit is </a:t>
            </a:r>
            <a:r>
              <a:rPr lang="en-US" sz="2400" i="1" dirty="0"/>
              <a:t>not</a:t>
            </a:r>
            <a:r>
              <a:rPr lang="en-US" sz="2400" b="0" dirty="0"/>
              <a:t> guiding </a:t>
            </a:r>
            <a:r>
              <a:rPr lang="en-US" sz="2400" i="1" dirty="0"/>
              <a:t>me</a:t>
            </a:r>
            <a:r>
              <a:rPr lang="en-US" sz="2400" b="0" dirty="0"/>
              <a:t>?  Did not Jesus promise to send the Holy Spirit, the Comforter, who would guide us </a:t>
            </a:r>
            <a:r>
              <a:rPr lang="en-US" sz="2400" b="0" dirty="0" smtClean="0"/>
              <a:t>into </a:t>
            </a:r>
            <a:r>
              <a:rPr lang="en-US" sz="2400" i="1" dirty="0" smtClean="0"/>
              <a:t>all</a:t>
            </a:r>
            <a:r>
              <a:rPr lang="en-US" sz="2400" b="0" dirty="0" smtClean="0"/>
              <a:t> </a:t>
            </a:r>
            <a:r>
              <a:rPr lang="en-US" sz="2400" b="0" dirty="0"/>
              <a:t>truth, help us remember truth, help us understand truth, and help us bear witness of Jesus (</a:t>
            </a:r>
            <a:r>
              <a:rPr lang="en-US" sz="2400" dirty="0">
                <a:solidFill>
                  <a:schemeClr val="tx2"/>
                </a:solidFill>
              </a:rPr>
              <a:t>John 14:16-18, 26; 15:26-27; 16:13-15</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006605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000" i="1" dirty="0"/>
              <a:t>Modern Miracles and Revelation</a:t>
            </a:r>
          </a:p>
        </p:txBody>
      </p:sp>
      <p:sp>
        <p:nvSpPr>
          <p:cNvPr id="3" name="Text Placeholder 2"/>
          <p:cNvSpPr>
            <a:spLocks noGrp="1"/>
          </p:cNvSpPr>
          <p:nvPr>
            <p:ph type="body" idx="1"/>
          </p:nvPr>
        </p:nvSpPr>
        <p:spPr/>
        <p:txBody>
          <a:bodyPr>
            <a:normAutofit/>
          </a:bodyPr>
          <a:lstStyle/>
          <a:p>
            <a:r>
              <a:rPr lang="en-US" sz="3600" dirty="0" smtClean="0"/>
              <a:t>Section #6</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116635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Related Modern-Day Issues</a:t>
            </a:r>
            <a:endParaRPr lang="en-US" dirty="0"/>
          </a:p>
        </p:txBody>
      </p:sp>
      <p:sp>
        <p:nvSpPr>
          <p:cNvPr id="6" name="Content Placeholder 5"/>
          <p:cNvSpPr>
            <a:spLocks noGrp="1"/>
          </p:cNvSpPr>
          <p:nvPr>
            <p:ph idx="1"/>
          </p:nvPr>
        </p:nvSpPr>
        <p:spPr/>
        <p:txBody>
          <a:bodyPr>
            <a:normAutofit/>
          </a:bodyPr>
          <a:lstStyle/>
          <a:p>
            <a:pPr marL="342900" indent="-342900">
              <a:buFont typeface="Arial" pitchFamily="34" charset="0"/>
              <a:buChar char="•"/>
            </a:pPr>
            <a:r>
              <a:rPr lang="en-US" sz="2800" dirty="0" smtClean="0"/>
              <a:t>Apostles</a:t>
            </a:r>
          </a:p>
          <a:p>
            <a:pPr marL="342900" indent="-342900">
              <a:buFont typeface="Arial" pitchFamily="34" charset="0"/>
              <a:buChar char="•"/>
            </a:pPr>
            <a:r>
              <a:rPr lang="en-US" sz="2800" dirty="0" smtClean="0"/>
              <a:t>Inspiration, Revelation, &amp; Holy Spirit Leading</a:t>
            </a:r>
          </a:p>
          <a:p>
            <a:pPr marL="342900" indent="-342900">
              <a:buFont typeface="Arial" pitchFamily="34" charset="0"/>
              <a:buChar char="•"/>
            </a:pPr>
            <a:r>
              <a:rPr lang="en-US" sz="2800" dirty="0" smtClean="0"/>
              <a:t>Tongue-Speaking</a:t>
            </a:r>
            <a:r>
              <a:rPr lang="en-US" sz="2800" dirty="0"/>
              <a:t>, Healing, and Other </a:t>
            </a:r>
            <a:r>
              <a:rPr lang="en-US" sz="2800" dirty="0" smtClean="0"/>
              <a:t>Miracles</a:t>
            </a:r>
          </a:p>
          <a:p>
            <a:pPr marL="342900" indent="-342900">
              <a:buFont typeface="Arial" pitchFamily="34" charset="0"/>
              <a:buChar char="•"/>
            </a:pPr>
            <a:r>
              <a:rPr lang="en-US" sz="2800" dirty="0"/>
              <a:t>Holy Spirit </a:t>
            </a:r>
            <a:r>
              <a:rPr lang="en-US" sz="2800" dirty="0" smtClean="0"/>
              <a:t>Baptism</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13247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200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nodeType="afterEffect">
                                  <p:stCondLst>
                                    <p:cond delay="2000"/>
                                  </p:stCondLst>
                                  <p:childTnLst>
                                    <p:set>
                                      <p:cBhvr>
                                        <p:cTn id="9" dur="1" fill="hold">
                                          <p:stCondLst>
                                            <p:cond delay="0"/>
                                          </p:stCondLst>
                                        </p:cTn>
                                        <p:tgtEl>
                                          <p:spTgt spid="6">
                                            <p:txEl>
                                              <p:pRg st="1" end="1"/>
                                            </p:txEl>
                                          </p:spTgt>
                                        </p:tgtEl>
                                        <p:attrNameLst>
                                          <p:attrName>style.visibility</p:attrName>
                                        </p:attrNameLst>
                                      </p:cBhvr>
                                      <p:to>
                                        <p:strVal val="visible"/>
                                      </p:to>
                                    </p:set>
                                  </p:childTnLst>
                                </p:cTn>
                              </p:par>
                            </p:childTnLst>
                          </p:cTn>
                        </p:par>
                        <p:par>
                          <p:cTn id="10" fill="hold">
                            <p:stCondLst>
                              <p:cond delay="4000"/>
                            </p:stCondLst>
                            <p:childTnLst>
                              <p:par>
                                <p:cTn id="11" presetID="1" presetClass="entr" presetSubtype="0" fill="hold" nodeType="afterEffect">
                                  <p:stCondLst>
                                    <p:cond delay="200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par>
                          <p:cTn id="13" fill="hold">
                            <p:stCondLst>
                              <p:cond delay="6000"/>
                            </p:stCondLst>
                            <p:childTnLst>
                              <p:par>
                                <p:cTn id="14" presetID="1" presetClass="entr" presetSubtype="0" fill="hold" nodeType="afterEffect">
                                  <p:stCondLst>
                                    <p:cond delay="2000"/>
                                  </p:stCondLst>
                                  <p:childTnLst>
                                    <p:set>
                                      <p:cBhvr>
                                        <p:cTn id="15"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Original 12 Apostles</a:t>
            </a:r>
            <a:endParaRPr lang="en-US" dirty="0"/>
          </a:p>
        </p:txBody>
      </p:sp>
      <p:sp>
        <p:nvSpPr>
          <p:cNvPr id="3" name="Content Placeholder 2"/>
          <p:cNvSpPr>
            <a:spLocks noGrp="1"/>
          </p:cNvSpPr>
          <p:nvPr>
            <p:ph idx="1"/>
          </p:nvPr>
        </p:nvSpPr>
        <p:spPr/>
        <p:txBody>
          <a:bodyPr>
            <a:normAutofit/>
          </a:bodyPr>
          <a:lstStyle/>
          <a:p>
            <a:r>
              <a:rPr lang="en-US" sz="2400" b="0" i="1" dirty="0"/>
              <a:t>Now it came to pass in those days that He went out to the mountain to pray, and continued all night in prayer to </a:t>
            </a:r>
            <a:r>
              <a:rPr lang="en-US" sz="2400" b="0" i="1" dirty="0" smtClean="0"/>
              <a:t>God.  And </a:t>
            </a:r>
            <a:r>
              <a:rPr lang="en-US" sz="2400" b="0" i="1" dirty="0"/>
              <a:t>when it was day, He called His disciples to Himself; and </a:t>
            </a:r>
            <a:r>
              <a:rPr lang="en-US" sz="2400" i="1" dirty="0"/>
              <a:t>from them </a:t>
            </a:r>
            <a:r>
              <a:rPr lang="en-US" sz="2400" i="1" u="sng" dirty="0"/>
              <a:t>He chose twelve</a:t>
            </a:r>
            <a:r>
              <a:rPr lang="en-US" sz="2400" i="1" dirty="0"/>
              <a:t> whom He also named </a:t>
            </a:r>
            <a:r>
              <a:rPr lang="en-US" sz="2400" i="1" u="sng" dirty="0"/>
              <a:t>apostles</a:t>
            </a:r>
            <a:r>
              <a:rPr lang="en-US" sz="2400" b="0" i="1" dirty="0" smtClean="0"/>
              <a:t>:  Simon</a:t>
            </a:r>
            <a:r>
              <a:rPr lang="en-US" sz="2400" b="0" i="1" dirty="0"/>
              <a:t>, whom He also named </a:t>
            </a:r>
            <a:r>
              <a:rPr lang="en-US" sz="2400" i="1" baseline="30000" dirty="0" smtClean="0">
                <a:solidFill>
                  <a:schemeClr val="tx2"/>
                </a:solidFill>
              </a:rPr>
              <a:t>1</a:t>
            </a:r>
            <a:r>
              <a:rPr lang="en-US" sz="2400" b="0" i="1" dirty="0" smtClean="0"/>
              <a:t>Peter</a:t>
            </a:r>
            <a:r>
              <a:rPr lang="en-US" sz="2400" b="0" i="1" dirty="0"/>
              <a:t>, and </a:t>
            </a:r>
            <a:r>
              <a:rPr lang="en-US" sz="2400" i="1" baseline="30000" dirty="0" smtClean="0">
                <a:solidFill>
                  <a:schemeClr val="tx2"/>
                </a:solidFill>
              </a:rPr>
              <a:t>2</a:t>
            </a:r>
            <a:r>
              <a:rPr lang="en-US" sz="2400" b="0" i="1" dirty="0" smtClean="0"/>
              <a:t>Andrew </a:t>
            </a:r>
            <a:r>
              <a:rPr lang="en-US" sz="2400" b="0" i="1" dirty="0"/>
              <a:t>his brother; </a:t>
            </a:r>
            <a:r>
              <a:rPr lang="en-US" sz="2400" i="1" baseline="30000" dirty="0" smtClean="0">
                <a:solidFill>
                  <a:schemeClr val="tx2"/>
                </a:solidFill>
              </a:rPr>
              <a:t>3</a:t>
            </a:r>
            <a:r>
              <a:rPr lang="en-US" sz="2400" b="0" i="1" dirty="0" smtClean="0"/>
              <a:t>James </a:t>
            </a:r>
            <a:r>
              <a:rPr lang="en-US" sz="2400" b="0" i="1" dirty="0"/>
              <a:t>and </a:t>
            </a:r>
            <a:r>
              <a:rPr lang="en-US" sz="2400" i="1" baseline="30000" dirty="0" smtClean="0">
                <a:solidFill>
                  <a:schemeClr val="tx2"/>
                </a:solidFill>
              </a:rPr>
              <a:t>4</a:t>
            </a:r>
            <a:r>
              <a:rPr lang="en-US" sz="2400" b="0" i="1" dirty="0" smtClean="0"/>
              <a:t>John</a:t>
            </a:r>
            <a:r>
              <a:rPr lang="en-US" sz="2400" b="0" i="1" dirty="0"/>
              <a:t>; </a:t>
            </a:r>
            <a:r>
              <a:rPr lang="en-US" sz="2400" i="1" baseline="30000" dirty="0" smtClean="0">
                <a:solidFill>
                  <a:schemeClr val="tx2"/>
                </a:solidFill>
              </a:rPr>
              <a:t>5</a:t>
            </a:r>
            <a:r>
              <a:rPr lang="en-US" sz="2400" b="0" i="1" dirty="0" smtClean="0"/>
              <a:t>Philip </a:t>
            </a:r>
            <a:r>
              <a:rPr lang="en-US" sz="2400" b="0" i="1" dirty="0"/>
              <a:t>and </a:t>
            </a:r>
            <a:r>
              <a:rPr lang="en-US" sz="2400" i="1" baseline="30000" dirty="0" smtClean="0">
                <a:solidFill>
                  <a:schemeClr val="tx2"/>
                </a:solidFill>
              </a:rPr>
              <a:t>6</a:t>
            </a:r>
            <a:r>
              <a:rPr lang="en-US" sz="2400" b="0" i="1" dirty="0" smtClean="0"/>
              <a:t>Bartholomew; </a:t>
            </a:r>
            <a:r>
              <a:rPr lang="en-US" sz="2400" i="1" baseline="30000" dirty="0" smtClean="0">
                <a:solidFill>
                  <a:schemeClr val="tx2"/>
                </a:solidFill>
              </a:rPr>
              <a:t>7</a:t>
            </a:r>
            <a:r>
              <a:rPr lang="en-US" sz="2400" b="0" i="1" dirty="0" smtClean="0"/>
              <a:t>Matthew </a:t>
            </a:r>
            <a:r>
              <a:rPr lang="en-US" sz="2400" b="0" i="1" dirty="0"/>
              <a:t>and </a:t>
            </a:r>
            <a:r>
              <a:rPr lang="en-US" sz="2400" i="1" baseline="30000" dirty="0" smtClean="0">
                <a:solidFill>
                  <a:schemeClr val="tx2"/>
                </a:solidFill>
              </a:rPr>
              <a:t>8</a:t>
            </a:r>
            <a:r>
              <a:rPr lang="en-US" sz="2400" b="0" i="1" dirty="0" smtClean="0"/>
              <a:t>Thomas</a:t>
            </a:r>
            <a:r>
              <a:rPr lang="en-US" sz="2400" b="0" i="1" dirty="0"/>
              <a:t>; </a:t>
            </a:r>
            <a:r>
              <a:rPr lang="en-US" sz="2400" i="1" baseline="30000" dirty="0" smtClean="0">
                <a:solidFill>
                  <a:schemeClr val="tx2"/>
                </a:solidFill>
              </a:rPr>
              <a:t>9</a:t>
            </a:r>
            <a:r>
              <a:rPr lang="en-US" sz="2400" b="0" i="1" dirty="0" smtClean="0"/>
              <a:t>James </a:t>
            </a:r>
            <a:r>
              <a:rPr lang="en-US" sz="2400" b="0" i="1" dirty="0"/>
              <a:t>the son of </a:t>
            </a:r>
            <a:r>
              <a:rPr lang="en-US" sz="2400" b="0" i="1" dirty="0" err="1"/>
              <a:t>Alphaeus</a:t>
            </a:r>
            <a:r>
              <a:rPr lang="en-US" sz="2400" b="0" i="1" dirty="0"/>
              <a:t>, and </a:t>
            </a:r>
            <a:r>
              <a:rPr lang="en-US" sz="2400" i="1" baseline="30000" dirty="0" smtClean="0">
                <a:solidFill>
                  <a:schemeClr val="tx2"/>
                </a:solidFill>
              </a:rPr>
              <a:t>10</a:t>
            </a:r>
            <a:r>
              <a:rPr lang="en-US" sz="2400" b="0" i="1" dirty="0" smtClean="0"/>
              <a:t>Simon </a:t>
            </a:r>
            <a:r>
              <a:rPr lang="en-US" sz="2400" b="0" i="1" dirty="0"/>
              <a:t>called the Zealot</a:t>
            </a:r>
            <a:r>
              <a:rPr lang="en-US" sz="2400" b="0" i="1" dirty="0" smtClean="0"/>
              <a:t>; </a:t>
            </a:r>
            <a:r>
              <a:rPr lang="en-US" sz="2400" i="1" baseline="30000" dirty="0" smtClean="0">
                <a:solidFill>
                  <a:schemeClr val="tx2"/>
                </a:solidFill>
              </a:rPr>
              <a:t>11</a:t>
            </a:r>
            <a:r>
              <a:rPr lang="en-US" sz="2400" b="0" i="1" dirty="0" smtClean="0"/>
              <a:t>Judas </a:t>
            </a:r>
            <a:r>
              <a:rPr lang="en-US" sz="2400" b="0" i="1" dirty="0"/>
              <a:t>the son of James, and </a:t>
            </a:r>
            <a:r>
              <a:rPr lang="en-US" sz="2400" i="1" baseline="30000" dirty="0" smtClean="0">
                <a:solidFill>
                  <a:schemeClr val="tx2"/>
                </a:solidFill>
              </a:rPr>
              <a:t>12</a:t>
            </a:r>
            <a:r>
              <a:rPr lang="en-US" sz="2400" b="0" i="1" dirty="0" smtClean="0"/>
              <a:t>Judas </a:t>
            </a:r>
            <a:r>
              <a:rPr lang="en-US" sz="2400" b="0" i="1" dirty="0"/>
              <a:t>Iscariot who also became a traitor. </a:t>
            </a:r>
            <a:r>
              <a:rPr lang="en-US" sz="2400" b="0" dirty="0"/>
              <a:t>(</a:t>
            </a:r>
            <a:r>
              <a:rPr lang="en-US" sz="2400" dirty="0">
                <a:solidFill>
                  <a:schemeClr val="tx2"/>
                </a:solidFill>
              </a:rPr>
              <a:t>Luke </a:t>
            </a:r>
            <a:r>
              <a:rPr lang="en-US" sz="2400" dirty="0" smtClean="0">
                <a:solidFill>
                  <a:schemeClr val="tx2"/>
                </a:solidFill>
              </a:rPr>
              <a:t>6:12-16</a:t>
            </a:r>
            <a:r>
              <a:rPr lang="en-US" sz="2400" b="0" dirty="0" smtClean="0"/>
              <a:t>)</a:t>
            </a:r>
          </a:p>
          <a:p>
            <a:pPr marL="342900" indent="-342900">
              <a:buFont typeface="Arial" pitchFamily="34" charset="0"/>
              <a:buChar char="•"/>
            </a:pPr>
            <a:r>
              <a:rPr lang="en-US" sz="2200" b="0" dirty="0" smtClean="0"/>
              <a:t>Many look to </a:t>
            </a:r>
            <a:r>
              <a:rPr lang="en-US" sz="2200" i="1" dirty="0" smtClean="0"/>
              <a:t>modern</a:t>
            </a:r>
            <a:r>
              <a:rPr lang="en-US" sz="2200" b="0" dirty="0" smtClean="0"/>
              <a:t> apostles for authority and revelation.</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98983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Modern </a:t>
            </a:r>
            <a:r>
              <a:rPr lang="en-US" b="1" dirty="0" smtClean="0"/>
              <a:t>Apostles</a:t>
            </a:r>
            <a:endParaRPr lang="en-US" dirty="0"/>
          </a:p>
        </p:txBody>
      </p:sp>
      <p:sp>
        <p:nvSpPr>
          <p:cNvPr id="3" name="Content Placeholder 2"/>
          <p:cNvSpPr>
            <a:spLocks noGrp="1"/>
          </p:cNvSpPr>
          <p:nvPr>
            <p:ph idx="1"/>
          </p:nvPr>
        </p:nvSpPr>
        <p:spPr/>
        <p:txBody>
          <a:bodyPr>
            <a:normAutofit/>
          </a:bodyPr>
          <a:lstStyle/>
          <a:p>
            <a:pPr marL="346075" indent="-346075">
              <a:buFont typeface="+mj-lt"/>
              <a:buAutoNum type="arabicPeriod"/>
            </a:pPr>
            <a:r>
              <a:rPr lang="en-US" sz="2400" b="0" dirty="0" smtClean="0"/>
              <a:t>“</a:t>
            </a:r>
            <a:r>
              <a:rPr lang="en-US" sz="2400" b="0" dirty="0"/>
              <a:t>Do you believe we should follow the New Testament pattern for the church?  Can we omit following </a:t>
            </a:r>
            <a:r>
              <a:rPr lang="en-US" sz="2400" i="1" dirty="0"/>
              <a:t>any</a:t>
            </a:r>
            <a:r>
              <a:rPr lang="en-US" sz="2400" b="0" dirty="0"/>
              <a:t> part of the pattern for the NT church?  Our church has apostles, </a:t>
            </a:r>
            <a:r>
              <a:rPr lang="en-US" sz="2400" i="1" dirty="0"/>
              <a:t>just like </a:t>
            </a:r>
            <a:r>
              <a:rPr lang="en-US" sz="2400" b="0" dirty="0"/>
              <a:t>the New Testament church.  Who are your church’s apostles</a:t>
            </a:r>
            <a:r>
              <a:rPr lang="en-US" sz="2400" b="0" dirty="0" smtClean="0"/>
              <a:t>?”</a:t>
            </a:r>
          </a:p>
          <a:p>
            <a:pPr marL="346075" indent="-346075">
              <a:buFont typeface="Arial" pitchFamily="34" charset="0"/>
              <a:buChar char="•"/>
            </a:pPr>
            <a:r>
              <a:rPr lang="en-US" sz="2400" i="1" dirty="0" smtClean="0"/>
              <a:t>Answer:</a:t>
            </a:r>
            <a:r>
              <a:rPr lang="en-US" sz="2400" b="0" dirty="0" smtClean="0"/>
              <a:t>  Peter, Andrew, James, John, Phillip, …</a:t>
            </a:r>
          </a:p>
          <a:p>
            <a:pPr marL="346075" indent="-346075">
              <a:buFont typeface="Arial" pitchFamily="34" charset="0"/>
              <a:buChar char="•"/>
            </a:pPr>
            <a:r>
              <a:rPr lang="en-US" sz="2400" i="1" dirty="0" smtClean="0"/>
              <a:t>Assumption:</a:t>
            </a:r>
            <a:r>
              <a:rPr lang="en-US" sz="2400" b="0" dirty="0" smtClean="0"/>
              <a:t>  The original apostles’ offices have been vacated and need to be filled. … Is that true?</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05420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Still Reigning As Apostles!</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400" b="0" i="1" dirty="0"/>
              <a:t>Then Peter answered and said to Him, </a:t>
            </a:r>
            <a:r>
              <a:rPr lang="en-US" sz="2400" b="0" i="1" dirty="0" smtClean="0"/>
              <a:t>“See</a:t>
            </a:r>
            <a:r>
              <a:rPr lang="en-US" sz="2400" b="0" i="1" dirty="0"/>
              <a:t>, we have left all and followed You. Therefore what shall we have</a:t>
            </a:r>
            <a:r>
              <a:rPr lang="en-US" sz="2400" b="0" i="1" dirty="0" smtClean="0"/>
              <a:t>?”  So </a:t>
            </a:r>
            <a:r>
              <a:rPr lang="en-US" sz="2400" b="0" i="1" dirty="0"/>
              <a:t>Jesus said to them, </a:t>
            </a:r>
            <a:r>
              <a:rPr lang="en-US" sz="2400" b="0" i="1" dirty="0" smtClean="0"/>
              <a:t>“Assuredly </a:t>
            </a:r>
            <a:r>
              <a:rPr lang="en-US" sz="2400" b="0" i="1" dirty="0"/>
              <a:t>I say to you, that in the regeneration, </a:t>
            </a:r>
            <a:r>
              <a:rPr lang="en-US" sz="2400" i="1" dirty="0"/>
              <a:t>when the Son of Man sits on the throne </a:t>
            </a:r>
            <a:r>
              <a:rPr lang="en-US" sz="2400" b="0" i="1" dirty="0"/>
              <a:t>of His glory, you who have followed Me </a:t>
            </a:r>
            <a:r>
              <a:rPr lang="en-US" sz="2400" i="1" dirty="0"/>
              <a:t>will also sit on twelve thrones</a:t>
            </a:r>
            <a:r>
              <a:rPr lang="en-US" sz="2400" b="0" i="1" dirty="0"/>
              <a:t>, judging the twelve tribes of Israel</a:t>
            </a:r>
            <a:r>
              <a:rPr lang="en-US" sz="2400" b="0" i="1" dirty="0" smtClean="0"/>
              <a:t>.” </a:t>
            </a:r>
            <a:r>
              <a:rPr lang="en-US" sz="2400" b="0" dirty="0"/>
              <a:t>(</a:t>
            </a:r>
            <a:r>
              <a:rPr lang="en-US" sz="2400" dirty="0">
                <a:solidFill>
                  <a:schemeClr val="tx2"/>
                </a:solidFill>
              </a:rPr>
              <a:t>Matthew </a:t>
            </a:r>
            <a:r>
              <a:rPr lang="en-US" sz="2400" dirty="0" smtClean="0">
                <a:solidFill>
                  <a:schemeClr val="tx2"/>
                </a:solidFill>
              </a:rPr>
              <a:t>19:27-28</a:t>
            </a:r>
            <a:r>
              <a:rPr lang="en-US" sz="2400" b="0" dirty="0" smtClean="0"/>
              <a:t>)</a:t>
            </a:r>
          </a:p>
          <a:p>
            <a:pPr marL="342900" indent="-342900">
              <a:spcBef>
                <a:spcPts val="200"/>
              </a:spcBef>
              <a:spcAft>
                <a:spcPts val="200"/>
              </a:spcAft>
              <a:buFont typeface="Arial" pitchFamily="34" charset="0"/>
              <a:buChar char="•"/>
            </a:pPr>
            <a:r>
              <a:rPr lang="en-US" sz="2400" b="0" dirty="0" smtClean="0"/>
              <a:t>Jesus is sitting on His throne (</a:t>
            </a:r>
            <a:r>
              <a:rPr lang="en-US" sz="2400" dirty="0" smtClean="0">
                <a:solidFill>
                  <a:schemeClr val="tx2"/>
                </a:solidFill>
              </a:rPr>
              <a:t>Acts 2:30-36</a:t>
            </a:r>
            <a:r>
              <a:rPr lang="en-US" sz="2400" b="0" dirty="0" smtClean="0"/>
              <a:t>).</a:t>
            </a:r>
          </a:p>
          <a:p>
            <a:pPr marL="342900" indent="-342900">
              <a:spcBef>
                <a:spcPts val="200"/>
              </a:spcBef>
              <a:spcAft>
                <a:spcPts val="200"/>
              </a:spcAft>
              <a:buFont typeface="Arial" pitchFamily="34" charset="0"/>
              <a:buChar char="•"/>
            </a:pPr>
            <a:r>
              <a:rPr lang="en-US" sz="2400" b="0" dirty="0" smtClean="0"/>
              <a:t>The </a:t>
            </a:r>
            <a:r>
              <a:rPr lang="en-US" sz="2400" b="0" i="1" dirty="0" smtClean="0"/>
              <a:t>“regeneration”</a:t>
            </a:r>
            <a:r>
              <a:rPr lang="en-US" sz="2400" b="0" dirty="0" smtClean="0"/>
              <a:t> is already open to all (</a:t>
            </a:r>
            <a:r>
              <a:rPr lang="en-US" sz="2400" dirty="0" smtClean="0">
                <a:solidFill>
                  <a:schemeClr val="tx2"/>
                </a:solidFill>
              </a:rPr>
              <a:t>Titus 3:5</a:t>
            </a:r>
            <a:r>
              <a:rPr lang="en-US" sz="2400" b="0" dirty="0" smtClean="0"/>
              <a:t>).</a:t>
            </a:r>
          </a:p>
          <a:p>
            <a:pPr marL="342900" indent="-342900">
              <a:spcBef>
                <a:spcPts val="200"/>
              </a:spcBef>
              <a:spcAft>
                <a:spcPts val="200"/>
              </a:spcAft>
              <a:buFont typeface="Arial" pitchFamily="34" charset="0"/>
              <a:buChar char="•"/>
            </a:pPr>
            <a:r>
              <a:rPr lang="en-US" sz="2400" b="0" dirty="0" smtClean="0"/>
              <a:t>As long as Jesus reigns, </a:t>
            </a:r>
            <a:r>
              <a:rPr lang="en-US" sz="2400" i="1" dirty="0" smtClean="0"/>
              <a:t>so will apostles</a:t>
            </a:r>
            <a:r>
              <a:rPr lang="en-US" sz="2400" b="0" dirty="0" smtClean="0"/>
              <a:t> (</a:t>
            </a:r>
            <a:r>
              <a:rPr lang="en-US" sz="2400" dirty="0" smtClean="0">
                <a:solidFill>
                  <a:schemeClr val="tx2"/>
                </a:solidFill>
              </a:rPr>
              <a:t>Lu 22:28-30</a:t>
            </a:r>
            <a:r>
              <a:rPr lang="en-US" sz="2400" b="0" dirty="0" smtClean="0"/>
              <a:t>)!</a:t>
            </a:r>
          </a:p>
          <a:p>
            <a:pPr marL="342900" indent="-342900">
              <a:spcBef>
                <a:spcPts val="200"/>
              </a:spcBef>
              <a:spcAft>
                <a:spcPts val="200"/>
              </a:spcAft>
              <a:buFont typeface="Arial" pitchFamily="34" charset="0"/>
              <a:buChar char="•"/>
            </a:pPr>
            <a:r>
              <a:rPr lang="en-US" sz="2400" b="0" dirty="0" smtClean="0"/>
              <a:t>The fruits of their work endure (</a:t>
            </a:r>
            <a:r>
              <a:rPr lang="en-US" sz="2400" dirty="0" smtClean="0">
                <a:solidFill>
                  <a:schemeClr val="tx2"/>
                </a:solidFill>
              </a:rPr>
              <a:t>Eph. 2:19-20; 3:3-5</a:t>
            </a:r>
            <a:r>
              <a:rPr lang="en-US" sz="24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21079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Replacement Apostles?</a:t>
            </a:r>
            <a:endParaRPr lang="en-US" dirty="0"/>
          </a:p>
        </p:txBody>
      </p:sp>
      <p:sp>
        <p:nvSpPr>
          <p:cNvPr id="3" name="Content Placeholder 2"/>
          <p:cNvSpPr>
            <a:spLocks noGrp="1"/>
          </p:cNvSpPr>
          <p:nvPr>
            <p:ph idx="1"/>
          </p:nvPr>
        </p:nvSpPr>
        <p:spPr/>
        <p:txBody>
          <a:bodyPr>
            <a:noAutofit/>
          </a:bodyPr>
          <a:lstStyle/>
          <a:p>
            <a:pPr marL="346075" indent="-346075">
              <a:spcBef>
                <a:spcPts val="300"/>
              </a:spcBef>
              <a:spcAft>
                <a:spcPts val="300"/>
              </a:spcAft>
              <a:buFont typeface="+mj-lt"/>
              <a:buAutoNum type="arabicPeriod" startAt="2"/>
            </a:pPr>
            <a:r>
              <a:rPr lang="en-US" sz="2400" b="0" dirty="0"/>
              <a:t>“The New Testament apostles were replaced as they died.  For example, lots were cast to select Matthias to replace Judas (</a:t>
            </a:r>
            <a:r>
              <a:rPr lang="en-US" sz="2400" dirty="0">
                <a:solidFill>
                  <a:schemeClr val="tx2"/>
                </a:solidFill>
              </a:rPr>
              <a:t>Acts 1:23-26</a:t>
            </a:r>
            <a:r>
              <a:rPr lang="en-US" sz="2400" b="0" dirty="0"/>
              <a:t>).  If some preserved the apostolic lineage in this way, why should we not to look to them?  Or, if the chain of succession was indeed broken, why can we not restore it using the New Testament pattern of </a:t>
            </a:r>
            <a:r>
              <a:rPr lang="en-US" sz="2400" dirty="0">
                <a:solidFill>
                  <a:schemeClr val="tx2"/>
                </a:solidFill>
              </a:rPr>
              <a:t>Acts 1:23-26</a:t>
            </a:r>
            <a:r>
              <a:rPr lang="en-US" sz="2400" b="0" dirty="0" smtClean="0"/>
              <a:t>?”</a:t>
            </a:r>
          </a:p>
          <a:p>
            <a:pPr marL="346075" indent="-346075">
              <a:spcBef>
                <a:spcPts val="300"/>
              </a:spcBef>
              <a:spcAft>
                <a:spcPts val="300"/>
              </a:spcAft>
              <a:buFont typeface="Arial" pitchFamily="34" charset="0"/>
              <a:buChar char="•"/>
            </a:pPr>
            <a:r>
              <a:rPr lang="en-US" sz="2400" i="1" dirty="0" smtClean="0"/>
              <a:t>Assumption #1:</a:t>
            </a:r>
            <a:r>
              <a:rPr lang="en-US" sz="2400" b="0" dirty="0" smtClean="0"/>
              <a:t>  New apostles are chosen merely by casting lots.  In other words, there are </a:t>
            </a:r>
            <a:r>
              <a:rPr lang="en-US" sz="2400" i="1" dirty="0" smtClean="0"/>
              <a:t>no</a:t>
            </a:r>
            <a:r>
              <a:rPr lang="en-US" sz="2400" b="0" dirty="0" smtClean="0"/>
              <a:t> other qualifications.</a:t>
            </a:r>
          </a:p>
          <a:p>
            <a:pPr marL="346075" indent="-346075">
              <a:spcBef>
                <a:spcPts val="300"/>
              </a:spcBef>
              <a:spcAft>
                <a:spcPts val="300"/>
              </a:spcAft>
              <a:buFont typeface="Arial" pitchFamily="34" charset="0"/>
              <a:buChar char="•"/>
            </a:pPr>
            <a:r>
              <a:rPr lang="en-US" sz="2400" i="1" dirty="0" smtClean="0"/>
              <a:t>Assumption #2:</a:t>
            </a:r>
            <a:r>
              <a:rPr lang="en-US" sz="2400" b="0" dirty="0" smtClean="0"/>
              <a:t>  Judas is a pattern for all apostles.</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93963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Qualifications of Apostles</a:t>
            </a:r>
            <a:endParaRPr lang="en-US" dirty="0"/>
          </a:p>
        </p:txBody>
      </p:sp>
      <p:sp>
        <p:nvSpPr>
          <p:cNvPr id="3" name="Content Placeholder 2"/>
          <p:cNvSpPr>
            <a:spLocks noGrp="1"/>
          </p:cNvSpPr>
          <p:nvPr>
            <p:ph idx="1"/>
          </p:nvPr>
        </p:nvSpPr>
        <p:spPr/>
        <p:txBody>
          <a:bodyPr>
            <a:normAutofit fontScale="92500" lnSpcReduction="10000"/>
          </a:bodyPr>
          <a:lstStyle/>
          <a:p>
            <a:pPr>
              <a:spcBef>
                <a:spcPts val="300"/>
              </a:spcBef>
              <a:spcAft>
                <a:spcPts val="300"/>
              </a:spcAft>
            </a:pPr>
            <a:r>
              <a:rPr lang="en-US" b="0" i="1" dirty="0" smtClean="0"/>
              <a:t>“… concerning </a:t>
            </a:r>
            <a:r>
              <a:rPr lang="en-US" b="0" i="1" dirty="0"/>
              <a:t>Judas, who became a guide to those who arrested Jesus</a:t>
            </a:r>
            <a:r>
              <a:rPr lang="en-US" b="0" i="1" dirty="0" smtClean="0"/>
              <a:t>; for </a:t>
            </a:r>
            <a:r>
              <a:rPr lang="en-US" b="0" i="1" dirty="0"/>
              <a:t>he was numbered with us and obtained a part in this ministry</a:t>
            </a:r>
            <a:r>
              <a:rPr lang="en-US" b="0" i="1" dirty="0" smtClean="0"/>
              <a:t>. … ‘</a:t>
            </a:r>
            <a:r>
              <a:rPr lang="en-US" i="1" dirty="0" smtClean="0"/>
              <a:t>Let </a:t>
            </a:r>
            <a:r>
              <a:rPr lang="en-US" i="1" dirty="0"/>
              <a:t>another take his office</a:t>
            </a:r>
            <a:r>
              <a:rPr lang="en-US" b="0" i="1" dirty="0" smtClean="0"/>
              <a:t>.’  Therefore</a:t>
            </a:r>
            <a:r>
              <a:rPr lang="en-US" b="0" i="1" dirty="0"/>
              <a:t>, </a:t>
            </a:r>
            <a:r>
              <a:rPr lang="en-US" i="1" dirty="0"/>
              <a:t>of these men </a:t>
            </a:r>
            <a:r>
              <a:rPr lang="en-US" b="0" i="1" dirty="0"/>
              <a:t>who </a:t>
            </a:r>
            <a:r>
              <a:rPr lang="en-US" i="1" baseline="30000" dirty="0" smtClean="0">
                <a:solidFill>
                  <a:schemeClr val="tx2"/>
                </a:solidFill>
              </a:rPr>
              <a:t>1</a:t>
            </a:r>
            <a:r>
              <a:rPr lang="en-US" b="0" i="1" dirty="0" smtClean="0"/>
              <a:t>have </a:t>
            </a:r>
            <a:r>
              <a:rPr lang="en-US" i="1" dirty="0"/>
              <a:t>accompanied us all the time </a:t>
            </a:r>
            <a:r>
              <a:rPr lang="en-US" b="0" i="1" dirty="0"/>
              <a:t>that the </a:t>
            </a:r>
            <a:r>
              <a:rPr lang="en-US" i="1" dirty="0"/>
              <a:t>Lord Jesus went in and out among us</a:t>
            </a:r>
            <a:r>
              <a:rPr lang="en-US" b="0" i="1" dirty="0" smtClean="0"/>
              <a:t>, </a:t>
            </a:r>
            <a:r>
              <a:rPr lang="en-US" i="1" baseline="30000" dirty="0" smtClean="0">
                <a:solidFill>
                  <a:schemeClr val="tx2"/>
                </a:solidFill>
              </a:rPr>
              <a:t>1a</a:t>
            </a:r>
            <a:r>
              <a:rPr lang="en-US" i="1" dirty="0" smtClean="0"/>
              <a:t>beginning </a:t>
            </a:r>
            <a:r>
              <a:rPr lang="en-US" i="1" dirty="0"/>
              <a:t>from the baptism of John</a:t>
            </a:r>
            <a:r>
              <a:rPr lang="en-US" b="0" i="1" dirty="0"/>
              <a:t> to </a:t>
            </a:r>
            <a:r>
              <a:rPr lang="en-US" i="1" baseline="30000" dirty="0" smtClean="0">
                <a:solidFill>
                  <a:schemeClr val="tx2"/>
                </a:solidFill>
              </a:rPr>
              <a:t>1b</a:t>
            </a:r>
            <a:r>
              <a:rPr lang="en-US" b="0" i="1" dirty="0" smtClean="0"/>
              <a:t>that </a:t>
            </a:r>
            <a:r>
              <a:rPr lang="en-US" b="0" i="1" dirty="0"/>
              <a:t>day </a:t>
            </a:r>
            <a:r>
              <a:rPr lang="en-US" i="1" dirty="0"/>
              <a:t>when He was taken up from us</a:t>
            </a:r>
            <a:r>
              <a:rPr lang="en-US" b="0" i="1" dirty="0"/>
              <a:t>, one of these must become </a:t>
            </a:r>
            <a:r>
              <a:rPr lang="en-US" i="1" baseline="30000" dirty="0" smtClean="0">
                <a:solidFill>
                  <a:schemeClr val="tx2"/>
                </a:solidFill>
              </a:rPr>
              <a:t>1c</a:t>
            </a:r>
            <a:r>
              <a:rPr lang="en-US" i="1" dirty="0" smtClean="0"/>
              <a:t>a </a:t>
            </a:r>
            <a:r>
              <a:rPr lang="en-US" i="1" u="sng" dirty="0"/>
              <a:t>witness</a:t>
            </a:r>
            <a:r>
              <a:rPr lang="en-US" i="1" dirty="0"/>
              <a:t> with us of His resurrection</a:t>
            </a:r>
            <a:r>
              <a:rPr lang="en-US" b="0" i="1" dirty="0" smtClean="0"/>
              <a:t>.” </a:t>
            </a:r>
            <a:r>
              <a:rPr lang="en-US" b="0" dirty="0" smtClean="0"/>
              <a:t>(</a:t>
            </a:r>
            <a:r>
              <a:rPr lang="en-US" dirty="0">
                <a:solidFill>
                  <a:schemeClr val="tx2"/>
                </a:solidFill>
              </a:rPr>
              <a:t>Acts </a:t>
            </a:r>
            <a:r>
              <a:rPr lang="en-US" dirty="0" smtClean="0">
                <a:solidFill>
                  <a:schemeClr val="tx2"/>
                </a:solidFill>
              </a:rPr>
              <a:t>1:16-22</a:t>
            </a:r>
            <a:r>
              <a:rPr lang="en-US" b="0" dirty="0" smtClean="0"/>
              <a:t>)</a:t>
            </a:r>
          </a:p>
          <a:p>
            <a:pPr marL="342900" indent="-342900">
              <a:spcBef>
                <a:spcPts val="300"/>
              </a:spcBef>
              <a:spcAft>
                <a:spcPts val="300"/>
              </a:spcAft>
              <a:buFont typeface="Arial" pitchFamily="34" charset="0"/>
              <a:buChar char="•"/>
            </a:pPr>
            <a:r>
              <a:rPr lang="en-US" i="1" dirty="0" smtClean="0">
                <a:solidFill>
                  <a:schemeClr val="tx2"/>
                </a:solidFill>
              </a:rPr>
              <a:t>#1:</a:t>
            </a:r>
            <a:r>
              <a:rPr lang="en-US" b="0" dirty="0" smtClean="0"/>
              <a:t> Eye-witnessed </a:t>
            </a:r>
            <a:r>
              <a:rPr lang="en-US" i="1" dirty="0" smtClean="0"/>
              <a:t>all</a:t>
            </a:r>
            <a:r>
              <a:rPr lang="en-US" b="0" dirty="0" smtClean="0"/>
              <a:t> of Jesus’ earthly ministry:</a:t>
            </a:r>
          </a:p>
          <a:p>
            <a:pPr marL="684213" lvl="1" indent="-342900">
              <a:spcBef>
                <a:spcPts val="300"/>
              </a:spcBef>
              <a:spcAft>
                <a:spcPts val="300"/>
              </a:spcAft>
              <a:buFont typeface="+mj-lt"/>
              <a:buAutoNum type="alphaLcPeriod"/>
            </a:pPr>
            <a:r>
              <a:rPr lang="en-US" i="1" dirty="0" smtClean="0"/>
              <a:t>“beginning from the baptism of John”</a:t>
            </a:r>
          </a:p>
          <a:p>
            <a:pPr marL="684213" lvl="1" indent="-342900">
              <a:spcBef>
                <a:spcPts val="300"/>
              </a:spcBef>
              <a:spcAft>
                <a:spcPts val="300"/>
              </a:spcAft>
              <a:buFont typeface="+mj-lt"/>
              <a:buAutoNum type="alphaLcPeriod"/>
            </a:pPr>
            <a:r>
              <a:rPr lang="en-US" i="1" dirty="0" smtClean="0"/>
              <a:t>Ascension</a:t>
            </a:r>
          </a:p>
          <a:p>
            <a:pPr marL="684213" lvl="1" indent="-342900">
              <a:spcBef>
                <a:spcPts val="300"/>
              </a:spcBef>
              <a:spcAft>
                <a:spcPts val="300"/>
              </a:spcAft>
              <a:buFont typeface="+mj-lt"/>
              <a:buAutoNum type="alphaLcPeriod"/>
            </a:pPr>
            <a:r>
              <a:rPr lang="en-US" i="1" dirty="0" smtClean="0"/>
              <a:t>“witness with us of His resurrection”</a:t>
            </a:r>
          </a:p>
          <a:p>
            <a:pPr marL="342900" indent="-342900">
              <a:spcBef>
                <a:spcPts val="300"/>
              </a:spcBef>
              <a:spcAft>
                <a:spcPts val="300"/>
              </a:spcAft>
              <a:buFont typeface="Arial" pitchFamily="34" charset="0"/>
              <a:buChar char="•"/>
            </a:pPr>
            <a:r>
              <a:rPr lang="en-US" b="0" dirty="0" smtClean="0"/>
              <a:t>Clarifies meaning of </a:t>
            </a:r>
            <a:r>
              <a:rPr lang="en-US" b="0" i="1" dirty="0" smtClean="0"/>
              <a:t>“</a:t>
            </a:r>
            <a:r>
              <a:rPr lang="en-US" i="1" dirty="0" smtClean="0"/>
              <a:t>witness</a:t>
            </a:r>
            <a:r>
              <a:rPr lang="en-US" b="0" i="1" dirty="0" smtClean="0"/>
              <a:t>”</a:t>
            </a:r>
            <a:r>
              <a:rPr lang="en-US" b="0" dirty="0" smtClean="0"/>
              <a:t>:  </a:t>
            </a:r>
            <a:r>
              <a:rPr lang="en-US" dirty="0" smtClean="0">
                <a:solidFill>
                  <a:schemeClr val="tx2"/>
                </a:solidFill>
              </a:rPr>
              <a:t>Luke 1:1-3; Acts 2:32; 4:33; 5:32; 10:39, 41; 13:31; 23:11; 26:16, 22; Hebrews 7:8; I Peter 5:1; II Peter 1:16; I John 1:1-4</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67105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200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par>
                          <p:cTn id="11" fill="hold">
                            <p:stCondLst>
                              <p:cond delay="2500"/>
                            </p:stCondLst>
                            <p:childTnLst>
                              <p:par>
                                <p:cTn id="12" presetID="10" presetClass="entr" presetSubtype="0" fill="hold" nodeType="afterEffect">
                                  <p:stCondLst>
                                    <p:cond delay="200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childTnLst>
                                </p:cTn>
                              </p:par>
                            </p:childTnLst>
                          </p:cTn>
                        </p:par>
                        <p:par>
                          <p:cTn id="15" fill="hold">
                            <p:stCondLst>
                              <p:cond delay="5000"/>
                            </p:stCondLst>
                            <p:childTnLst>
                              <p:par>
                                <p:cTn id="16" presetID="10" presetClass="entr" presetSubtype="0" fill="hold" nodeType="afterEffect">
                                  <p:stCondLst>
                                    <p:cond delay="200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Qualifications of Apostles</a:t>
            </a:r>
            <a:endParaRPr lang="en-US" dirty="0"/>
          </a:p>
        </p:txBody>
      </p:sp>
      <p:sp>
        <p:nvSpPr>
          <p:cNvPr id="3" name="Content Placeholder 2"/>
          <p:cNvSpPr>
            <a:spLocks noGrp="1"/>
          </p:cNvSpPr>
          <p:nvPr>
            <p:ph idx="1"/>
          </p:nvPr>
        </p:nvSpPr>
        <p:spPr/>
        <p:txBody>
          <a:bodyPr>
            <a:normAutofit/>
          </a:bodyPr>
          <a:lstStyle/>
          <a:p>
            <a:r>
              <a:rPr lang="en-US" b="0" i="1" dirty="0" smtClean="0"/>
              <a:t>And </a:t>
            </a:r>
            <a:r>
              <a:rPr lang="en-US" i="1" dirty="0"/>
              <a:t>they proposed two</a:t>
            </a:r>
            <a:r>
              <a:rPr lang="en-US" b="0" i="1" dirty="0"/>
              <a:t>: Joseph called </a:t>
            </a:r>
            <a:r>
              <a:rPr lang="en-US" b="0" i="1" dirty="0" err="1"/>
              <a:t>Barsabas</a:t>
            </a:r>
            <a:r>
              <a:rPr lang="en-US" b="0" i="1" dirty="0"/>
              <a:t>, who was surnamed Justus, and Matthias</a:t>
            </a:r>
            <a:r>
              <a:rPr lang="en-US" b="0" i="1" dirty="0" smtClean="0"/>
              <a:t>. And </a:t>
            </a:r>
            <a:r>
              <a:rPr lang="en-US" b="0" i="1" dirty="0"/>
              <a:t>they prayed and said, </a:t>
            </a:r>
            <a:r>
              <a:rPr lang="en-US" b="0" i="1" dirty="0" smtClean="0"/>
              <a:t>“</a:t>
            </a:r>
            <a:r>
              <a:rPr lang="en-US" i="1" u="sng" dirty="0" smtClean="0"/>
              <a:t>You</a:t>
            </a:r>
            <a:r>
              <a:rPr lang="en-US" i="1" dirty="0"/>
              <a:t>, O Lord</a:t>
            </a:r>
            <a:r>
              <a:rPr lang="en-US" b="0" i="1" dirty="0"/>
              <a:t>, who know the hearts of all, </a:t>
            </a:r>
            <a:r>
              <a:rPr lang="en-US" i="1" baseline="30000" dirty="0" smtClean="0">
                <a:solidFill>
                  <a:schemeClr val="tx2"/>
                </a:solidFill>
              </a:rPr>
              <a:t>2</a:t>
            </a:r>
            <a:r>
              <a:rPr lang="en-US" i="1" u="sng" dirty="0" smtClean="0"/>
              <a:t>show</a:t>
            </a:r>
            <a:r>
              <a:rPr lang="en-US" i="1" dirty="0" smtClean="0"/>
              <a:t> </a:t>
            </a:r>
            <a:r>
              <a:rPr lang="en-US" i="1" dirty="0"/>
              <a:t>which of these two You have </a:t>
            </a:r>
            <a:r>
              <a:rPr lang="en-US" i="1" dirty="0" smtClean="0"/>
              <a:t>chosen</a:t>
            </a:r>
            <a:r>
              <a:rPr lang="en-US" b="0" i="1" dirty="0" smtClean="0"/>
              <a:t> to </a:t>
            </a:r>
            <a:r>
              <a:rPr lang="en-US" b="0" i="1" dirty="0"/>
              <a:t>take part in this ministry and apostleship from which Judas by transgression fell, that he might go to his own place</a:t>
            </a:r>
            <a:r>
              <a:rPr lang="en-US" b="0" i="1" dirty="0" smtClean="0"/>
              <a:t>.” And </a:t>
            </a:r>
            <a:r>
              <a:rPr lang="en-US" b="0" i="1" dirty="0"/>
              <a:t>they cast their lots, and the </a:t>
            </a:r>
            <a:r>
              <a:rPr lang="en-US" i="1" dirty="0"/>
              <a:t>lot fell on Matthias</a:t>
            </a:r>
            <a:r>
              <a:rPr lang="en-US" b="0" i="1" dirty="0"/>
              <a:t>. And he was </a:t>
            </a:r>
            <a:r>
              <a:rPr lang="en-US" i="1" dirty="0"/>
              <a:t>numbered with the eleven apostles</a:t>
            </a:r>
            <a:r>
              <a:rPr lang="en-US" b="0" i="1" dirty="0" smtClean="0"/>
              <a:t>. </a:t>
            </a:r>
            <a:r>
              <a:rPr lang="en-US" b="0" dirty="0" smtClean="0"/>
              <a:t>(</a:t>
            </a:r>
            <a:r>
              <a:rPr lang="en-US" dirty="0">
                <a:solidFill>
                  <a:schemeClr val="tx2"/>
                </a:solidFill>
              </a:rPr>
              <a:t>Acts </a:t>
            </a:r>
            <a:r>
              <a:rPr lang="en-US" dirty="0" smtClean="0">
                <a:solidFill>
                  <a:schemeClr val="tx2"/>
                </a:solidFill>
              </a:rPr>
              <a:t>1:16-26</a:t>
            </a:r>
            <a:r>
              <a:rPr lang="en-US" b="0" dirty="0" smtClean="0"/>
              <a:t>)</a:t>
            </a:r>
          </a:p>
          <a:p>
            <a:pPr marL="342900" indent="-342900">
              <a:buFont typeface="Arial" pitchFamily="34" charset="0"/>
              <a:buChar char="•"/>
            </a:pPr>
            <a:r>
              <a:rPr lang="en-US" i="1" dirty="0" smtClean="0">
                <a:solidFill>
                  <a:schemeClr val="tx2"/>
                </a:solidFill>
              </a:rPr>
              <a:t>#2:</a:t>
            </a:r>
            <a:r>
              <a:rPr lang="en-US" b="0" dirty="0" smtClean="0"/>
              <a:t>  Jesus must Himself </a:t>
            </a:r>
            <a:r>
              <a:rPr lang="en-US" i="1" dirty="0" smtClean="0"/>
              <a:t>choose</a:t>
            </a:r>
            <a:r>
              <a:rPr lang="en-US" b="0" dirty="0" smtClean="0"/>
              <a:t> successor.</a:t>
            </a:r>
          </a:p>
          <a:p>
            <a:pPr marL="342900" indent="-342900">
              <a:buFont typeface="Arial" pitchFamily="34" charset="0"/>
              <a:buChar char="•"/>
            </a:pPr>
            <a:r>
              <a:rPr lang="en-US" i="1" dirty="0" smtClean="0"/>
              <a:t>Remember:</a:t>
            </a:r>
            <a:r>
              <a:rPr lang="en-US" b="0" dirty="0" smtClean="0"/>
              <a:t>  Jesus chose the original 12 apostles (</a:t>
            </a:r>
            <a:r>
              <a:rPr lang="en-US" dirty="0">
                <a:solidFill>
                  <a:schemeClr val="tx2"/>
                </a:solidFill>
              </a:rPr>
              <a:t>Luke 6:12-16</a:t>
            </a:r>
            <a:r>
              <a:rPr lang="en-US" b="0" dirty="0" smtClean="0"/>
              <a:t>).</a:t>
            </a:r>
          </a:p>
          <a:p>
            <a:pPr marL="342900" indent="-342900">
              <a:buFont typeface="Arial" pitchFamily="34" charset="0"/>
              <a:buChar char="•"/>
            </a:pPr>
            <a:r>
              <a:rPr lang="en-US" i="1" dirty="0" smtClean="0">
                <a:solidFill>
                  <a:schemeClr val="tx2"/>
                </a:solidFill>
              </a:rPr>
              <a:t>#3:</a:t>
            </a:r>
            <a:r>
              <a:rPr lang="en-US" b="0" dirty="0" smtClean="0"/>
              <a:t>  Must be able to work </a:t>
            </a:r>
            <a:r>
              <a:rPr lang="en-US" b="0" i="1" dirty="0" smtClean="0"/>
              <a:t>“signs of an apostle”</a:t>
            </a:r>
            <a:r>
              <a:rPr lang="en-US" b="0" dirty="0" smtClean="0"/>
              <a:t>:  </a:t>
            </a:r>
            <a:r>
              <a:rPr lang="en-US" dirty="0" smtClean="0">
                <a:solidFill>
                  <a:schemeClr val="tx2"/>
                </a:solidFill>
              </a:rPr>
              <a:t>II Corinthians 12:12; Acts 6:6-8; 8:14-18; 19:5-6; II Timothy 1:6</a:t>
            </a:r>
          </a:p>
          <a:p>
            <a:pPr marL="342900" indent="-342900">
              <a:buFont typeface="Arial" pitchFamily="34" charset="0"/>
              <a:buChar char="•"/>
            </a:pPr>
            <a:r>
              <a:rPr lang="en-US" b="0" dirty="0" smtClean="0"/>
              <a:t>Who can claim those same qualifications today?</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43179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15317</TotalTime>
  <Words>1883</Words>
  <Application>Microsoft Office PowerPoint</Application>
  <PresentationFormat>On-screen Show (16:9)</PresentationFormat>
  <Paragraphs>142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Arial Black</vt:lpstr>
      <vt:lpstr>Essential</vt:lpstr>
      <vt:lpstr>“Convicting Those Who Contradict”</vt:lpstr>
      <vt:lpstr>Modern Miracles and Revelation</vt:lpstr>
      <vt:lpstr>Related Modern-Day Issues</vt:lpstr>
      <vt:lpstr>The Original 12 Apostles</vt:lpstr>
      <vt:lpstr>Modern Apostles</vt:lpstr>
      <vt:lpstr>… Still Reigning As Apostles!</vt:lpstr>
      <vt:lpstr>Replacement Apostles?</vt:lpstr>
      <vt:lpstr>Qualifications of Apostles</vt:lpstr>
      <vt:lpstr>Qualifications of Apostles</vt:lpstr>
      <vt:lpstr>How Was Judas’ Office Vacated?</vt:lpstr>
      <vt:lpstr>What About Paul?</vt:lpstr>
      <vt:lpstr>“As One Born Out of Due Time”</vt:lpstr>
      <vt:lpstr>Consistency, Consistency, …</vt:lpstr>
      <vt:lpstr>about James and Barnabas?</vt:lpstr>
      <vt:lpstr>Special, Different Missions</vt:lpstr>
      <vt:lpstr>All Sufficiency of Scripture</vt:lpstr>
      <vt:lpstr>PowerPoint Presentation</vt:lpstr>
      <vt:lpstr>Holy Spirit Guiding 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“Convicting Those Who Contradict”</dc:title>
  <dc:creator>C. Trevor Bowen</dc:creator>
  <cp:lastModifiedBy>C. Trevor Bowen</cp:lastModifiedBy>
  <cp:revision>2250</cp:revision>
  <cp:lastPrinted>2013-03-17T13:57:33Z</cp:lastPrinted>
  <dcterms:created xsi:type="dcterms:W3CDTF">2006-08-16T00:00:00Z</dcterms:created>
  <dcterms:modified xsi:type="dcterms:W3CDTF">2013-03-19T00:48:40Z</dcterms:modified>
</cp:coreProperties>
</file>