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97" r:id="rId2"/>
    <p:sldId id="669" r:id="rId3"/>
    <p:sldId id="670" r:id="rId4"/>
    <p:sldId id="678" r:id="rId5"/>
    <p:sldId id="692" r:id="rId6"/>
    <p:sldId id="700" r:id="rId7"/>
    <p:sldId id="701" r:id="rId8"/>
    <p:sldId id="702" r:id="rId9"/>
    <p:sldId id="703" r:id="rId10"/>
    <p:sldId id="690" r:id="rId11"/>
    <p:sldId id="691" r:id="rId12"/>
    <p:sldId id="679" r:id="rId13"/>
    <p:sldId id="680" r:id="rId14"/>
    <p:sldId id="704" r:id="rId15"/>
    <p:sldId id="681" r:id="rId16"/>
    <p:sldId id="705" r:id="rId17"/>
    <p:sldId id="682" r:id="rId18"/>
    <p:sldId id="706" r:id="rId19"/>
    <p:sldId id="707" r:id="rId20"/>
    <p:sldId id="708" r:id="rId21"/>
    <p:sldId id="683" r:id="rId22"/>
  </p:sldIdLst>
  <p:sldSz cx="9144000" cy="5143500" type="screen16x9"/>
  <p:notesSz cx="7077075" cy="9393238"/>
  <p:embeddedFontLst>
    <p:embeddedFont>
      <p:font typeface="Calibri" pitchFamily="34" charset="0"/>
      <p:regular r:id="rId25"/>
      <p:bold r:id="rId26"/>
      <p:italic r:id="rId27"/>
      <p:boldItalic r:id="rId28"/>
    </p:embeddedFont>
    <p:embeddedFont>
      <p:font typeface="Arial Black" pitchFamily="34" charset="0"/>
      <p:bold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-45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BF392CE3-B8F9-4AF7-9B8A-BB9489D3DED2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623812E-EE51-44F1-9D81-122E570B07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1771B7B-A3A8-41BB-B41F-A1B7602CDB4B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04850"/>
            <a:ext cx="62611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F8FAD216-4C47-4AEE-83BE-B88F52125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i="1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8DD1-C50F-445A-9523-CB17A08CA9AE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B30E-A2D5-4FD8-B22D-1F7BD7B7AF94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4065-797E-4830-BCAC-79279EB75A98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"/>
            <a:ext cx="8229600" cy="548640"/>
          </a:xfrm>
        </p:spPr>
        <p:txBody>
          <a:bodyPr anchor="ctr"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82296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4C1-5200-451F-A2AE-9F46519CEF83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4134-5BA6-498E-968E-89D200F18159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31F-C7D5-44FF-9336-99111351A34B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97C7-4D7A-4B6E-A113-350B590B6217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0414-F316-4DBA-8780-BEB6B3250A32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E34-B88B-44A2-9523-047459A95BEC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D46B-88E0-4841-BBB5-D5F83DD27A39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600C-EFF2-4CEC-9673-6F44F6BC0F51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8"/>
            <a:ext cx="8229600" cy="514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F9A715-A4F2-4725-8150-8DDA4E0B43E2}" type="datetime1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685800"/>
            <a:ext cx="142876" cy="445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smtClean="0"/>
              <a:t>“Convicting </a:t>
            </a:r>
            <a:r>
              <a:rPr lang="en-US" sz="7200" i="1" dirty="0" smtClean="0"/>
              <a:t>Those Who Contradict”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Helping Saints Prepare to Answer and Persuade Those in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Sufficiency of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solidFill>
                  <a:schemeClr val="tx2"/>
                </a:solidFill>
              </a:rPr>
              <a:t>II Timothy </a:t>
            </a:r>
            <a:r>
              <a:rPr lang="en-US" dirty="0" smtClean="0">
                <a:solidFill>
                  <a:schemeClr val="tx2"/>
                </a:solidFill>
              </a:rPr>
              <a:t>3:16-17 </a:t>
            </a:r>
            <a:r>
              <a:rPr lang="en-US" b="0" dirty="0" smtClean="0"/>
              <a:t>– “</a:t>
            </a:r>
            <a:r>
              <a:rPr lang="en-US" i="1" dirty="0" smtClean="0"/>
              <a:t>All </a:t>
            </a:r>
            <a:r>
              <a:rPr lang="en-US" i="1" dirty="0"/>
              <a:t>Scripture</a:t>
            </a:r>
            <a:r>
              <a:rPr lang="en-US" b="0" i="1" dirty="0"/>
              <a:t> is given by inspiration of </a:t>
            </a:r>
            <a:r>
              <a:rPr lang="en-US" b="0" i="1" dirty="0" smtClean="0"/>
              <a:t>God… </a:t>
            </a:r>
            <a:r>
              <a:rPr lang="en-US" i="1" dirty="0" smtClean="0"/>
              <a:t>that </a:t>
            </a:r>
            <a:r>
              <a:rPr lang="en-US" i="1" dirty="0"/>
              <a:t>the man of God may be complete</a:t>
            </a:r>
            <a:r>
              <a:rPr lang="en-US" b="0" i="1" dirty="0"/>
              <a:t>, thoroughly equipped </a:t>
            </a:r>
            <a:r>
              <a:rPr lang="en-US" i="1" dirty="0"/>
              <a:t>for every good work</a:t>
            </a:r>
            <a:r>
              <a:rPr lang="en-US" b="0" i="1" dirty="0" smtClean="0"/>
              <a:t>.”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solidFill>
                  <a:schemeClr val="tx2"/>
                </a:solidFill>
              </a:rPr>
              <a:t>Ephesians 3:3-5</a:t>
            </a:r>
            <a:r>
              <a:rPr lang="en-US" b="0" dirty="0" smtClean="0"/>
              <a:t> – </a:t>
            </a:r>
            <a:r>
              <a:rPr lang="en-US" b="0" i="1" dirty="0" smtClean="0"/>
              <a:t>“by </a:t>
            </a:r>
            <a:r>
              <a:rPr lang="en-US" b="0" i="1" dirty="0"/>
              <a:t>revelation He made known to me the mystery (as </a:t>
            </a:r>
            <a:r>
              <a:rPr lang="en-US" i="1" dirty="0"/>
              <a:t>I have briefly written already</a:t>
            </a:r>
            <a:r>
              <a:rPr lang="en-US" i="1" dirty="0" smtClean="0"/>
              <a:t>, by </a:t>
            </a:r>
            <a:r>
              <a:rPr lang="en-US" i="1" dirty="0"/>
              <a:t>which, </a:t>
            </a:r>
            <a:r>
              <a:rPr lang="en-US" i="1" u="sng" dirty="0"/>
              <a:t>when you read, you may understand</a:t>
            </a:r>
            <a:r>
              <a:rPr lang="en-US" i="1" dirty="0"/>
              <a:t> my knowledge </a:t>
            </a:r>
            <a:r>
              <a:rPr lang="en-US" b="0" i="1" dirty="0"/>
              <a:t>in the mystery of Christ</a:t>
            </a:r>
            <a:r>
              <a:rPr lang="en-US" b="0" i="1" dirty="0" smtClean="0"/>
              <a:t>),”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solidFill>
                  <a:schemeClr val="tx2"/>
                </a:solidFill>
              </a:rPr>
              <a:t>Galatians 1:6-9</a:t>
            </a:r>
            <a:r>
              <a:rPr lang="en-US" b="0" dirty="0" smtClean="0"/>
              <a:t> – </a:t>
            </a:r>
            <a:r>
              <a:rPr lang="en-US" b="0" i="1" dirty="0" smtClean="0"/>
              <a:t>But </a:t>
            </a:r>
            <a:r>
              <a:rPr lang="en-US" b="0" i="1" dirty="0"/>
              <a:t>even if we, or an angel from heaven, </a:t>
            </a:r>
            <a:r>
              <a:rPr lang="en-US" i="1" dirty="0"/>
              <a:t>preach </a:t>
            </a:r>
            <a:r>
              <a:rPr lang="en-US" i="1" u="sng" dirty="0"/>
              <a:t>any other gospel</a:t>
            </a:r>
            <a:r>
              <a:rPr lang="en-US" i="1" dirty="0"/>
              <a:t> to you than what we have preached to you, </a:t>
            </a:r>
            <a:r>
              <a:rPr lang="en-US" i="1" u="sng" dirty="0"/>
              <a:t>let him be accursed</a:t>
            </a:r>
            <a:r>
              <a:rPr lang="en-US" i="1" dirty="0" smtClean="0"/>
              <a:t>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solidFill>
                  <a:schemeClr val="tx2"/>
                </a:solidFill>
              </a:rPr>
              <a:t>Hebrews </a:t>
            </a:r>
            <a:r>
              <a:rPr lang="en-US" dirty="0">
                <a:solidFill>
                  <a:schemeClr val="tx2"/>
                </a:solidFill>
              </a:rPr>
              <a:t>4:12</a:t>
            </a:r>
            <a:r>
              <a:rPr lang="en-US" dirty="0"/>
              <a:t> </a:t>
            </a:r>
            <a:r>
              <a:rPr lang="en-US" b="0" dirty="0"/>
              <a:t>– </a:t>
            </a:r>
            <a:r>
              <a:rPr lang="en-US" b="0" i="1" dirty="0" smtClean="0"/>
              <a:t>For </a:t>
            </a:r>
            <a:r>
              <a:rPr lang="en-US" b="0" i="1" dirty="0"/>
              <a:t>the </a:t>
            </a:r>
            <a:r>
              <a:rPr lang="en-US" i="1" dirty="0"/>
              <a:t>word of God is </a:t>
            </a:r>
            <a:r>
              <a:rPr lang="en-US" i="1" u="sng" dirty="0"/>
              <a:t>living</a:t>
            </a:r>
            <a:r>
              <a:rPr lang="en-US" i="1" dirty="0"/>
              <a:t> and </a:t>
            </a:r>
            <a:r>
              <a:rPr lang="en-US" i="1" u="sng" dirty="0"/>
              <a:t>powerful</a:t>
            </a:r>
            <a:r>
              <a:rPr lang="en-US" i="1" dirty="0"/>
              <a:t>, and </a:t>
            </a:r>
            <a:r>
              <a:rPr lang="en-US" i="1" u="sng" dirty="0"/>
              <a:t>sharper</a:t>
            </a:r>
            <a:r>
              <a:rPr lang="en-US" i="1" dirty="0"/>
              <a:t> than any two-edged sword</a:t>
            </a:r>
            <a:r>
              <a:rPr lang="en-US" b="0" i="1" dirty="0"/>
              <a:t>, piercing even to the division of soul and spirit, and of joints and marrow, and is a </a:t>
            </a:r>
            <a:r>
              <a:rPr lang="en-US" i="1" dirty="0"/>
              <a:t>discerner of the thoughts and intents of the heart</a:t>
            </a:r>
            <a:r>
              <a:rPr lang="en-US" b="0" i="1" dirty="0" smtClean="0"/>
              <a:t>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b="0" dirty="0" smtClean="0"/>
              <a:t>See also:  </a:t>
            </a:r>
            <a:r>
              <a:rPr lang="en-US" dirty="0" smtClean="0">
                <a:solidFill>
                  <a:schemeClr val="tx2"/>
                </a:solidFill>
              </a:rPr>
              <a:t>II Peter 1:3; Jude 3; I Peter 1:23-25; John 12:48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919058"/>
              </p:ext>
            </p:extLst>
          </p:nvPr>
        </p:nvGraphicFramePr>
        <p:xfrm>
          <a:off x="685801" y="6"/>
          <a:ext cx="7772400" cy="5133934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Holy Spirit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Work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Gospel, God’s Word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Nehemiah 9:20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Instructs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II Timothy 3:16-17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14:26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Teaches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Psalm 119:97-102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16:8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Convicts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Titus 1:9;</a:t>
                      </a:r>
                      <a:br>
                        <a:rPr lang="en-US" sz="1400" b="1" u="none" dirty="0">
                          <a:latin typeface="+mn-lt"/>
                        </a:rPr>
                      </a:br>
                      <a:r>
                        <a:rPr lang="en-US" sz="1400" b="1" u="none" dirty="0">
                          <a:latin typeface="+mn-lt"/>
                        </a:rPr>
                        <a:t>Romans 3:9-19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6:63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Quickens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Psalm 119:50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16:13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Guides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Psalm 119:105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3:5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Gives </a:t>
                      </a:r>
                      <a:r>
                        <a:rPr lang="en-US" sz="1400" b="1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Birth</a:t>
                      </a:r>
                      <a:endParaRPr lang="en-US" sz="1400" b="1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Peter 1:23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Peter 1:2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Sanctifies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17:17;</a:t>
                      </a:r>
                      <a:br>
                        <a:rPr lang="en-US" sz="1400" b="1" u="none" dirty="0">
                          <a:latin typeface="+mn-lt"/>
                        </a:rPr>
                      </a:br>
                      <a:r>
                        <a:rPr lang="en-US" sz="1400" b="1" u="none" dirty="0">
                          <a:latin typeface="+mn-lt"/>
                        </a:rPr>
                        <a:t>II Thessalonians 2:13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Titus 3:5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Saves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James 1:21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Corinthians 6:11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>
                          <a:solidFill>
                            <a:schemeClr val="tx2"/>
                          </a:solidFill>
                          <a:latin typeface="+mn-lt"/>
                        </a:rPr>
                        <a:t>Washes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Ephesians 5:26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Acts 9:31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Comforts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Thessalonians 4:18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Ephesians 1:13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Seals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Ephesians 1:13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15:26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>
                          <a:solidFill>
                            <a:schemeClr val="tx2"/>
                          </a:solidFill>
                          <a:latin typeface="+mn-lt"/>
                        </a:rPr>
                        <a:t>Testifies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5:39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Romans 8:16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Witnesses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Matthew 24:14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Romans 5:5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Gives </a:t>
                      </a:r>
                      <a:r>
                        <a:rPr lang="en-US" sz="1400" b="1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Love</a:t>
                      </a:r>
                      <a:endParaRPr lang="en-US" sz="1400" b="1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John 2:5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Galatians 5:22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Gives </a:t>
                      </a:r>
                      <a:r>
                        <a:rPr lang="en-US" sz="1400" b="1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Joy</a:t>
                      </a:r>
                      <a:endParaRPr lang="en-US" sz="1400" b="1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Jeremiah 15:16;</a:t>
                      </a:r>
                      <a:br>
                        <a:rPr lang="en-US" sz="1400" b="1" u="none" dirty="0">
                          <a:latin typeface="+mn-lt"/>
                        </a:rPr>
                      </a:br>
                      <a:r>
                        <a:rPr lang="en-US" sz="1400" b="1" u="none" dirty="0">
                          <a:latin typeface="+mn-lt"/>
                        </a:rPr>
                        <a:t>I Thessalonians 1:6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Holy Spirit Leading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 startAt="6"/>
            </a:pPr>
            <a:r>
              <a:rPr lang="en-US" sz="2200" b="0" dirty="0"/>
              <a:t>“So, you have </a:t>
            </a:r>
            <a:r>
              <a:rPr lang="en-US" sz="2200" i="1" dirty="0"/>
              <a:t>never</a:t>
            </a:r>
            <a:r>
              <a:rPr lang="en-US" sz="2200" b="0" dirty="0"/>
              <a:t> felt bad when you did wrong?  You have </a:t>
            </a:r>
            <a:r>
              <a:rPr lang="en-US" sz="2200" i="1" dirty="0"/>
              <a:t>never</a:t>
            </a:r>
            <a:r>
              <a:rPr lang="en-US" sz="2200" b="0" dirty="0"/>
              <a:t> felt an internal pressure to do right?”</a:t>
            </a:r>
            <a:endParaRPr lang="en-US" sz="2200" b="0" dirty="0" smtClean="0"/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i="1" dirty="0" smtClean="0"/>
              <a:t>Assumption:</a:t>
            </a:r>
            <a:r>
              <a:rPr lang="en-US" sz="2200" b="0" dirty="0" smtClean="0"/>
              <a:t>  Mistaken </a:t>
            </a:r>
            <a:r>
              <a:rPr lang="en-US" sz="2200" i="1" dirty="0" smtClean="0"/>
              <a:t>conscience</a:t>
            </a:r>
            <a:r>
              <a:rPr lang="en-US" sz="2200" b="0" dirty="0" smtClean="0"/>
              <a:t> for Holy Spirit leading.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b="0" dirty="0" smtClean="0"/>
              <a:t>Conscience is an independent </a:t>
            </a:r>
            <a:r>
              <a:rPr lang="en-US" sz="2200" b="0" i="1" dirty="0" smtClean="0"/>
              <a:t>“voice”</a:t>
            </a:r>
            <a:r>
              <a:rPr lang="en-US" sz="2200" b="0" dirty="0" smtClean="0"/>
              <a:t> (</a:t>
            </a:r>
            <a:r>
              <a:rPr lang="en-US" sz="2200" dirty="0" smtClean="0">
                <a:solidFill>
                  <a:schemeClr val="tx2"/>
                </a:solidFill>
              </a:rPr>
              <a:t>Rom. 2:15</a:t>
            </a:r>
            <a:r>
              <a:rPr lang="en-US" sz="2200" b="0" dirty="0" smtClean="0"/>
              <a:t>).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i="1" dirty="0" smtClean="0"/>
              <a:t>Hurts</a:t>
            </a:r>
            <a:r>
              <a:rPr lang="en-US" sz="2200" b="0" dirty="0" smtClean="0"/>
              <a:t> when we do wrong and know our guilt (</a:t>
            </a:r>
            <a:r>
              <a:rPr lang="en-US" sz="2200" dirty="0" smtClean="0">
                <a:solidFill>
                  <a:schemeClr val="tx2"/>
                </a:solidFill>
              </a:rPr>
              <a:t>II Samuel 24:9-10; John 8:9; Isaiah 30:21</a:t>
            </a:r>
            <a:r>
              <a:rPr lang="en-US" sz="2200" b="0" dirty="0" smtClean="0"/>
              <a:t>).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b="0" dirty="0" smtClean="0"/>
              <a:t>Quieted even </a:t>
            </a:r>
            <a:r>
              <a:rPr lang="en-US" sz="2200" i="1" dirty="0" smtClean="0"/>
              <a:t>ruined</a:t>
            </a:r>
            <a:r>
              <a:rPr lang="en-US" sz="2200" b="0" dirty="0" smtClean="0"/>
              <a:t>, as it is ignored and overruled (</a:t>
            </a:r>
            <a:r>
              <a:rPr lang="en-US" sz="2200" dirty="0" smtClean="0">
                <a:solidFill>
                  <a:schemeClr val="tx2"/>
                </a:solidFill>
              </a:rPr>
              <a:t>I Timothy 4:2; Ephes. 4:17-19</a:t>
            </a:r>
            <a:r>
              <a:rPr lang="en-US" sz="2200" b="0" dirty="0" smtClean="0"/>
              <a:t>).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i="1" dirty="0"/>
              <a:t>R</a:t>
            </a:r>
            <a:r>
              <a:rPr lang="en-US" sz="2200" i="1" dirty="0" smtClean="0"/>
              <a:t>estored</a:t>
            </a:r>
            <a:r>
              <a:rPr lang="en-US" sz="2200" b="0" dirty="0" smtClean="0"/>
              <a:t> when heeded and forgiven (</a:t>
            </a:r>
            <a:r>
              <a:rPr lang="en-US" sz="2200" dirty="0" smtClean="0">
                <a:solidFill>
                  <a:schemeClr val="tx2"/>
                </a:solidFill>
              </a:rPr>
              <a:t>Heb. 9:14; 10:22; I Peter 3:21</a:t>
            </a:r>
            <a:r>
              <a:rPr lang="en-US" sz="2200" b="0" dirty="0" smtClean="0"/>
              <a:t>).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i="1" dirty="0" smtClean="0">
                <a:solidFill>
                  <a:schemeClr val="tx2"/>
                </a:solidFill>
              </a:rPr>
              <a:t>Limited</a:t>
            </a:r>
            <a:r>
              <a:rPr lang="en-US" sz="2200" b="0" dirty="0" smtClean="0">
                <a:solidFill>
                  <a:schemeClr val="tx2"/>
                </a:solidFill>
              </a:rPr>
              <a:t> </a:t>
            </a:r>
            <a:r>
              <a:rPr lang="en-US" sz="2200" b="0" dirty="0" smtClean="0"/>
              <a:t>by our knowledge (</a:t>
            </a:r>
            <a:r>
              <a:rPr lang="en-US" sz="2200" dirty="0" smtClean="0">
                <a:solidFill>
                  <a:schemeClr val="tx2"/>
                </a:solidFill>
              </a:rPr>
              <a:t>Acts 23:1; 22:4; I Timothy 1:13</a:t>
            </a:r>
            <a:r>
              <a:rPr lang="en-US" sz="2200" b="0" dirty="0" smtClean="0"/>
              <a:t>).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i="1" dirty="0" smtClean="0"/>
              <a:t>Answer:  </a:t>
            </a:r>
            <a:r>
              <a:rPr lang="en-US" sz="2200" b="0" dirty="0" smtClean="0"/>
              <a:t>Is the Holy Spirit </a:t>
            </a:r>
            <a:r>
              <a:rPr lang="en-US" sz="2200" i="1" dirty="0" smtClean="0">
                <a:solidFill>
                  <a:schemeClr val="tx2"/>
                </a:solidFill>
              </a:rPr>
              <a:t>limited</a:t>
            </a:r>
            <a:r>
              <a:rPr lang="en-US" sz="2200" b="0" dirty="0" smtClean="0">
                <a:solidFill>
                  <a:schemeClr val="tx2"/>
                </a:solidFill>
              </a:rPr>
              <a:t> </a:t>
            </a:r>
            <a:r>
              <a:rPr lang="en-US" sz="2200" b="0" dirty="0" smtClean="0"/>
              <a:t>by our knowledge?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Deciphering Events?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en-US" sz="2400" b="0" dirty="0" smtClean="0"/>
              <a:t>“Just </a:t>
            </a:r>
            <a:r>
              <a:rPr lang="en-US" sz="2400" b="0" dirty="0"/>
              <a:t>the other day, I had a strange feeling that I should go straight through a green stop-light, so I could go home through the back entrance of my subdivision.  I don’t know why, because I always slow down and turn left at that light.  And then, just after I cleared the light, a huge SUV ran the red light from the other way!  If I turned left, like I always do, I would be dead now!  </a:t>
            </a:r>
            <a:r>
              <a:rPr lang="en-US" sz="2400" i="1" dirty="0"/>
              <a:t>The Holy Spirit saved me.</a:t>
            </a:r>
            <a:r>
              <a:rPr lang="en-US" sz="2400" b="0" dirty="0"/>
              <a:t>  There is </a:t>
            </a:r>
            <a:r>
              <a:rPr lang="en-US" sz="2400" i="1" dirty="0"/>
              <a:t>no way</a:t>
            </a:r>
            <a:r>
              <a:rPr lang="en-US" sz="2400" b="0" dirty="0"/>
              <a:t> you can make me doubt the Spirit!”</a:t>
            </a:r>
            <a:endParaRPr lang="en-US" sz="2400" b="0" dirty="0" smtClean="0"/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/>
              <a:t>Assumption:</a:t>
            </a:r>
            <a:r>
              <a:rPr lang="en-US" sz="2400" b="0" dirty="0" smtClean="0"/>
              <a:t>  Positive events reinforce decisions, and negative events condemn decisions.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Events Are Not 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b="0" i="1" dirty="0"/>
              <a:t>When </a:t>
            </a:r>
            <a:r>
              <a:rPr lang="en-US" sz="1900" i="1" dirty="0"/>
              <a:t>I applied my heart to know wisdom and to see the business that is done on earth</a:t>
            </a:r>
            <a:r>
              <a:rPr lang="en-US" sz="1900" b="0" i="1" dirty="0"/>
              <a:t>, even though one sees no sleep day or night</a:t>
            </a:r>
            <a:r>
              <a:rPr lang="en-US" sz="1900" b="0" i="1" dirty="0" smtClean="0"/>
              <a:t>, then </a:t>
            </a:r>
            <a:r>
              <a:rPr lang="en-US" sz="1900" b="0" i="1" dirty="0"/>
              <a:t>I saw all the work of God, that </a:t>
            </a:r>
            <a:r>
              <a:rPr lang="en-US" sz="1900" i="1" dirty="0"/>
              <a:t>a man cannot find out the work that is done under the sun</a:t>
            </a:r>
            <a:r>
              <a:rPr lang="en-US" sz="1900" b="0" i="1" dirty="0"/>
              <a:t>. For though a man labors to discover it, yet he will not find it; moreover, though a wise man attempts to know it, he will not be able to find it</a:t>
            </a:r>
            <a:r>
              <a:rPr lang="en-US" sz="1900" b="0" i="1" dirty="0" smtClean="0"/>
              <a:t>. For </a:t>
            </a:r>
            <a:r>
              <a:rPr lang="en-US" sz="1900" b="0" i="1" dirty="0"/>
              <a:t>I considered all this in my heart, so that I could declare it all: that </a:t>
            </a:r>
            <a:r>
              <a:rPr lang="en-US" sz="1900" i="1" dirty="0"/>
              <a:t>the righteous and the wise and their works are in </a:t>
            </a:r>
            <a:r>
              <a:rPr lang="en-US" sz="1900" i="1" u="sng" dirty="0"/>
              <a:t>the hand of God</a:t>
            </a:r>
            <a:r>
              <a:rPr lang="en-US" sz="1900" i="1" dirty="0"/>
              <a:t>. People </a:t>
            </a:r>
            <a:r>
              <a:rPr lang="en-US" sz="1900" i="1" u="sng" dirty="0"/>
              <a:t>know neither love nor hatred by anything they see before them</a:t>
            </a:r>
            <a:r>
              <a:rPr lang="en-US" sz="1900" i="1" dirty="0" smtClean="0"/>
              <a:t>. All </a:t>
            </a:r>
            <a:r>
              <a:rPr lang="en-US" sz="1900" i="1" dirty="0"/>
              <a:t>things </a:t>
            </a:r>
            <a:r>
              <a:rPr lang="en-US" sz="1900" i="1" u="sng" dirty="0"/>
              <a:t>come alike to all</a:t>
            </a:r>
            <a:r>
              <a:rPr lang="en-US" sz="1900" i="1" dirty="0"/>
              <a:t>: One event happens</a:t>
            </a:r>
            <a:r>
              <a:rPr lang="en-US" sz="1900" b="0" i="1" dirty="0"/>
              <a:t> to the righteous and the wicked; To the good, the clean, and the unclean; To him who sacrifices and him who does not sacrifice. </a:t>
            </a:r>
            <a:r>
              <a:rPr lang="en-US" sz="1900" i="1" dirty="0"/>
              <a:t>As is the good, so is the sinner</a:t>
            </a:r>
            <a:r>
              <a:rPr lang="en-US" sz="1900" b="0" i="1" dirty="0"/>
              <a:t>; He who takes an oath as he who fears an oath</a:t>
            </a:r>
            <a:r>
              <a:rPr lang="en-US" sz="1900" b="0" i="1" dirty="0" smtClean="0"/>
              <a:t>. This </a:t>
            </a:r>
            <a:r>
              <a:rPr lang="en-US" sz="1900" b="0" i="1" dirty="0"/>
              <a:t>is an evil in all that is done under the sun: </a:t>
            </a:r>
            <a:r>
              <a:rPr lang="en-US" sz="1900" i="1" dirty="0"/>
              <a:t>that one thing happens to all</a:t>
            </a:r>
            <a:r>
              <a:rPr lang="en-US" sz="1900" b="0" i="1" dirty="0" smtClean="0"/>
              <a:t>. …</a:t>
            </a:r>
            <a:r>
              <a:rPr lang="en-US" sz="1900" b="0" dirty="0"/>
              <a:t> </a:t>
            </a:r>
            <a:r>
              <a:rPr lang="en-US" sz="1900" b="0" dirty="0" smtClean="0"/>
              <a:t>(</a:t>
            </a:r>
            <a:r>
              <a:rPr lang="en-US" sz="1900" dirty="0">
                <a:solidFill>
                  <a:schemeClr val="tx2"/>
                </a:solidFill>
              </a:rPr>
              <a:t>Ecclesiastes </a:t>
            </a:r>
            <a:r>
              <a:rPr lang="en-US" sz="1900" dirty="0" smtClean="0">
                <a:solidFill>
                  <a:schemeClr val="tx2"/>
                </a:solidFill>
              </a:rPr>
              <a:t>8:16-3</a:t>
            </a:r>
            <a:r>
              <a:rPr lang="en-US" sz="1900" b="0" dirty="0" smtClean="0"/>
              <a:t>)</a:t>
            </a:r>
          </a:p>
          <a:p>
            <a:pPr marL="342900" indent="-342900"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i="1" dirty="0" smtClean="0"/>
              <a:t>Cannot</a:t>
            </a:r>
            <a:r>
              <a:rPr lang="en-US" sz="1900" b="0" dirty="0" smtClean="0"/>
              <a:t> discern </a:t>
            </a:r>
            <a:r>
              <a:rPr lang="en-US" sz="1900" i="1" dirty="0" smtClean="0"/>
              <a:t>anything</a:t>
            </a:r>
            <a:r>
              <a:rPr lang="en-US" sz="1900" b="0" dirty="0" smtClean="0"/>
              <a:t> by events that happen to us!</a:t>
            </a:r>
          </a:p>
          <a:p>
            <a:pPr marL="342900" indent="-342900"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i="1" dirty="0" smtClean="0"/>
              <a:t>Always</a:t>
            </a:r>
            <a:r>
              <a:rPr lang="en-US" sz="1900" b="0" dirty="0" smtClean="0"/>
              <a:t> an </a:t>
            </a:r>
            <a:r>
              <a:rPr lang="en-US" sz="1900" i="1" dirty="0" smtClean="0"/>
              <a:t>opposite</a:t>
            </a:r>
            <a:r>
              <a:rPr lang="en-US" sz="1900" b="0" dirty="0" smtClean="0"/>
              <a:t>, alternative interpretation.</a:t>
            </a:r>
            <a:endParaRPr lang="en-US" sz="19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9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Unquestionable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en-US" sz="2400" b="0" dirty="0"/>
              <a:t>“Believe me!  When the Holy Spirit speaks to you, </a:t>
            </a:r>
            <a:r>
              <a:rPr lang="en-US" sz="2400" i="1" dirty="0"/>
              <a:t>you will know</a:t>
            </a:r>
            <a:r>
              <a:rPr lang="en-US" sz="2400" b="0" dirty="0"/>
              <a:t>!  The heavens will open; you will see the brightest light – brighter and purer than you can imagine; you will hear God’s voice through the Spirit, like a mighty rushing wind thundering through you; you will feel as if you can touch His face; you will feel His warm embrace; you will sense Him throughout your body.  </a:t>
            </a:r>
            <a:r>
              <a:rPr lang="en-US" sz="2400" i="1" u="sng" dirty="0"/>
              <a:t>When it happens to you</a:t>
            </a:r>
            <a:r>
              <a:rPr lang="en-US" sz="2400" i="1" dirty="0"/>
              <a:t>, you will no longer doubt</a:t>
            </a:r>
            <a:r>
              <a:rPr lang="en-US" sz="2400" b="0" dirty="0"/>
              <a:t>!”</a:t>
            </a:r>
            <a:endParaRPr lang="en-US" sz="2400" b="0" dirty="0" smtClean="0"/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/>
              <a:t>Problem:</a:t>
            </a:r>
            <a:r>
              <a:rPr lang="en-US" sz="2400" b="0" dirty="0" smtClean="0"/>
              <a:t>  Irreconcilable platforms for knowing truth.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/>
              <a:t>#1:</a:t>
            </a:r>
            <a:r>
              <a:rPr lang="en-US" sz="2400" b="0" dirty="0" smtClean="0"/>
              <a:t> Inconsistent with instructions to restore, unify, etc.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/>
              <a:t>#2:</a:t>
            </a:r>
            <a:r>
              <a:rPr lang="en-US" sz="2400" b="0" dirty="0" smtClean="0"/>
              <a:t> Precedence of people fooling themselves …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Seeing What We Want to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0" i="1" dirty="0"/>
              <a:t>For thus says the LORD of hosts, the God of Israel: </a:t>
            </a:r>
            <a:r>
              <a:rPr lang="en-US" sz="2400" i="1" dirty="0"/>
              <a:t>Do not let your prophets and your diviners </a:t>
            </a:r>
            <a:r>
              <a:rPr lang="en-US" sz="2400" b="0" i="1" dirty="0"/>
              <a:t>who are in your midst </a:t>
            </a:r>
            <a:r>
              <a:rPr lang="en-US" sz="2400" i="1" dirty="0"/>
              <a:t>deceive you, nor listen to </a:t>
            </a:r>
            <a:r>
              <a:rPr lang="en-US" sz="2400" i="1" u="sng" dirty="0"/>
              <a:t>your dreams which you cause</a:t>
            </a:r>
            <a:r>
              <a:rPr lang="en-US" sz="2400" i="1" dirty="0"/>
              <a:t> to be dreamed</a:t>
            </a:r>
            <a:r>
              <a:rPr lang="en-US" sz="2400" b="0" i="1" dirty="0"/>
              <a:t>. For they prophesy falsely to you in My name; I have not sent them, says the LORD.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Jeremiah 29:8-9</a:t>
            </a:r>
            <a:r>
              <a:rPr lang="en-US" sz="2400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Properly prejudiced, a mind can see dreams and visions of their own creation (</a:t>
            </a:r>
            <a:r>
              <a:rPr lang="en-US" sz="2400" dirty="0" smtClean="0">
                <a:solidFill>
                  <a:schemeClr val="tx2"/>
                </a:solidFill>
              </a:rPr>
              <a:t>Deuteronomy 13:1-5; Galatians 1:8-9</a:t>
            </a:r>
            <a:r>
              <a:rPr lang="en-US" sz="2400" b="0" dirty="0" smtClean="0"/>
              <a:t>)!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Begins by rejecting established Word of God (</a:t>
            </a:r>
            <a:r>
              <a:rPr lang="en-US" sz="2400" dirty="0" smtClean="0">
                <a:solidFill>
                  <a:schemeClr val="tx2"/>
                </a:solidFill>
              </a:rPr>
              <a:t>Jeremiah 6:16-21; II Thessalonians 2:9-12</a:t>
            </a:r>
            <a:r>
              <a:rPr lang="en-US" sz="2400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See also:  </a:t>
            </a:r>
            <a:r>
              <a:rPr lang="en-US" sz="2400" dirty="0" smtClean="0">
                <a:solidFill>
                  <a:schemeClr val="tx2"/>
                </a:solidFill>
              </a:rPr>
              <a:t>Jeremiah 14:14; 16:12; 18:15; 23:16-36; 27:14-28:17; 37:2, 19; Ezekiel 13:1-6; 14:4; Hosea 4:12-14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Must be willing to </a:t>
            </a:r>
            <a:r>
              <a:rPr lang="en-US" sz="2400" b="0" i="1" dirty="0" smtClean="0"/>
              <a:t>“test spirits”</a:t>
            </a:r>
            <a:r>
              <a:rPr lang="en-US" sz="2400" b="0" dirty="0" smtClean="0"/>
              <a:t> (</a:t>
            </a:r>
            <a:r>
              <a:rPr lang="en-US" sz="2400" dirty="0" smtClean="0">
                <a:solidFill>
                  <a:schemeClr val="tx2"/>
                </a:solidFill>
              </a:rPr>
              <a:t>I John 4:1; Revelation 2:2</a:t>
            </a:r>
            <a:r>
              <a:rPr lang="en-US" sz="2400" b="0" dirty="0" smtClean="0"/>
              <a:t>) …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0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for Proof?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en-US" sz="2400" b="0" dirty="0"/>
              <a:t>“You ask for proof of my power!  Jesus rebuked the Pharisees, who sought to test Him, saying, </a:t>
            </a:r>
            <a:r>
              <a:rPr lang="en-US" sz="2400" b="0" i="1" dirty="0"/>
              <a:t>‘Why does this generation seek a sign? Assuredly, I say to you, no sign shall be given to this generation’</a:t>
            </a:r>
            <a:r>
              <a:rPr lang="en-US" sz="2400" b="0" dirty="0"/>
              <a:t> (</a:t>
            </a:r>
            <a:r>
              <a:rPr lang="en-US" sz="2400" dirty="0">
                <a:solidFill>
                  <a:schemeClr val="tx2"/>
                </a:solidFill>
              </a:rPr>
              <a:t>Mark 8:11-12</a:t>
            </a:r>
            <a:r>
              <a:rPr lang="en-US" sz="2400" b="0" dirty="0"/>
              <a:t>).  Elsewhere, He said that only </a:t>
            </a:r>
            <a:r>
              <a:rPr lang="en-US" sz="2400" b="0" i="1" dirty="0"/>
              <a:t>“an </a:t>
            </a:r>
            <a:r>
              <a:rPr lang="en-US" sz="2400" i="1" dirty="0"/>
              <a:t>evil</a:t>
            </a:r>
            <a:r>
              <a:rPr lang="en-US" sz="2400" b="0" i="1" dirty="0"/>
              <a:t> and </a:t>
            </a:r>
            <a:r>
              <a:rPr lang="en-US" sz="2400" i="1" dirty="0"/>
              <a:t>adulterous</a:t>
            </a:r>
            <a:r>
              <a:rPr lang="en-US" sz="2400" b="0" i="1" dirty="0"/>
              <a:t> generation </a:t>
            </a:r>
            <a:r>
              <a:rPr lang="en-US" sz="2400" i="1" dirty="0"/>
              <a:t>seeks after a sign</a:t>
            </a:r>
            <a:r>
              <a:rPr lang="en-US" sz="2400" b="0" i="1" dirty="0"/>
              <a:t>”</a:t>
            </a:r>
            <a:r>
              <a:rPr lang="en-US" sz="2400" b="0" dirty="0"/>
              <a:t> (</a:t>
            </a:r>
            <a:r>
              <a:rPr lang="en-US" sz="2400" dirty="0">
                <a:solidFill>
                  <a:schemeClr val="tx2"/>
                </a:solidFill>
              </a:rPr>
              <a:t>Matthew 12:39</a:t>
            </a:r>
            <a:r>
              <a:rPr lang="en-US" sz="2400" b="0" dirty="0"/>
              <a:t>)!”</a:t>
            </a:r>
            <a:endParaRPr lang="en-US" sz="2400" b="0" dirty="0" smtClean="0"/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/>
              <a:t>Assumption:</a:t>
            </a:r>
            <a:r>
              <a:rPr lang="en-US" sz="2400" b="0" dirty="0" smtClean="0"/>
              <a:t>  No signs had been or were shown to those requesting it.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For Proof?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0" i="1" dirty="0"/>
              <a:t>Then the Pharisees came out and began to dispute with Him, </a:t>
            </a:r>
            <a:r>
              <a:rPr lang="en-US" sz="2400" i="1" dirty="0"/>
              <a:t>seeking from Him a sign from heaven, testing Him</a:t>
            </a:r>
            <a:r>
              <a:rPr lang="en-US" sz="2400" b="0" i="1" dirty="0"/>
              <a:t>. </a:t>
            </a:r>
            <a:r>
              <a:rPr lang="en-US" sz="2400" b="0" i="1" dirty="0" smtClean="0"/>
              <a:t> But </a:t>
            </a:r>
            <a:r>
              <a:rPr lang="en-US" sz="2400" b="0" i="1" dirty="0"/>
              <a:t>He sighed deeply in His spirit, and said, </a:t>
            </a:r>
            <a:r>
              <a:rPr lang="en-US" sz="2400" b="0" i="1" dirty="0" smtClean="0"/>
              <a:t>“</a:t>
            </a:r>
            <a:r>
              <a:rPr lang="en-US" sz="2400" i="1" u="sng" dirty="0" smtClean="0"/>
              <a:t>Why</a:t>
            </a:r>
            <a:r>
              <a:rPr lang="en-US" sz="2400" i="1" dirty="0" smtClean="0"/>
              <a:t> </a:t>
            </a:r>
            <a:r>
              <a:rPr lang="en-US" sz="2400" i="1" dirty="0"/>
              <a:t>does this generation seek a sign?</a:t>
            </a:r>
            <a:r>
              <a:rPr lang="en-US" sz="2400" b="0" i="1" dirty="0"/>
              <a:t> </a:t>
            </a:r>
            <a:r>
              <a:rPr lang="en-US" sz="2400" b="0" i="1" dirty="0" smtClean="0"/>
              <a:t> Assuredly</a:t>
            </a:r>
            <a:r>
              <a:rPr lang="en-US" sz="2400" b="0" i="1" dirty="0"/>
              <a:t>, I say to you, </a:t>
            </a:r>
            <a:r>
              <a:rPr lang="en-US" sz="2400" i="1" u="sng" dirty="0"/>
              <a:t>no sign shall be given</a:t>
            </a:r>
            <a:r>
              <a:rPr lang="en-US" sz="2400" i="1" dirty="0"/>
              <a:t> to this generation</a:t>
            </a:r>
            <a:r>
              <a:rPr lang="en-US" sz="2400" b="0" i="1" dirty="0" smtClean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Mark </a:t>
            </a:r>
            <a:r>
              <a:rPr lang="en-US" sz="2400" dirty="0" smtClean="0">
                <a:solidFill>
                  <a:schemeClr val="tx2"/>
                </a:solidFill>
              </a:rPr>
              <a:t>8:11-12</a:t>
            </a:r>
            <a:r>
              <a:rPr lang="en-US" sz="2400" b="0" dirty="0" smtClean="0"/>
              <a:t>)</a:t>
            </a:r>
          </a:p>
          <a:p>
            <a:r>
              <a:rPr lang="en-US" sz="2400" b="0" i="1" dirty="0"/>
              <a:t>Then some of the scribes and Pharisees answered, saying, </a:t>
            </a:r>
            <a:r>
              <a:rPr lang="en-US" sz="2400" b="0" i="1" dirty="0" smtClean="0"/>
              <a:t>“Teacher</a:t>
            </a:r>
            <a:r>
              <a:rPr lang="en-US" sz="2400" b="0" i="1" dirty="0"/>
              <a:t>, </a:t>
            </a:r>
            <a:r>
              <a:rPr lang="en-US" sz="2400" i="1" dirty="0"/>
              <a:t>we want to see a sign from </a:t>
            </a:r>
            <a:r>
              <a:rPr lang="en-US" sz="2400" i="1" dirty="0" smtClean="0"/>
              <a:t>You</a:t>
            </a:r>
            <a:r>
              <a:rPr lang="en-US" sz="2400" b="0" i="1" dirty="0" smtClean="0"/>
              <a:t>.” </a:t>
            </a:r>
            <a:r>
              <a:rPr lang="en-US" sz="2400" b="0" i="1" dirty="0"/>
              <a:t>But He answered and said to them, </a:t>
            </a:r>
            <a:r>
              <a:rPr lang="en-US" sz="2400" b="0" i="1" dirty="0" smtClean="0"/>
              <a:t>“</a:t>
            </a:r>
            <a:r>
              <a:rPr lang="en-US" sz="2400" i="1" dirty="0" smtClean="0"/>
              <a:t>An </a:t>
            </a:r>
            <a:r>
              <a:rPr lang="en-US" sz="2400" i="1" dirty="0"/>
              <a:t>evil and adulterous generation </a:t>
            </a:r>
            <a:r>
              <a:rPr lang="en-US" sz="2400" i="1" u="sng" dirty="0"/>
              <a:t>seeks after a sign</a:t>
            </a:r>
            <a:r>
              <a:rPr lang="en-US" sz="2400" b="0" i="1" dirty="0"/>
              <a:t>, and </a:t>
            </a:r>
            <a:r>
              <a:rPr lang="en-US" sz="2400" i="1" u="sng" dirty="0"/>
              <a:t>no sign will be given to it</a:t>
            </a:r>
            <a:r>
              <a:rPr lang="en-US" sz="2400" i="1" dirty="0"/>
              <a:t> </a:t>
            </a:r>
            <a:r>
              <a:rPr lang="en-US" sz="2400" b="0" i="1" dirty="0"/>
              <a:t>except the sign of the prophet Jonah</a:t>
            </a:r>
            <a:r>
              <a:rPr lang="en-US" sz="2400" b="0" i="1" dirty="0" smtClean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Matthew </a:t>
            </a:r>
            <a:r>
              <a:rPr lang="en-US" sz="2400" dirty="0" smtClean="0">
                <a:solidFill>
                  <a:schemeClr val="tx2"/>
                </a:solidFill>
              </a:rPr>
              <a:t>12:38-39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9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Motive and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b="0" i="1" dirty="0" smtClean="0"/>
              <a:t>“Signs”</a:t>
            </a:r>
            <a:r>
              <a:rPr lang="en-US" sz="2200" b="0" dirty="0" smtClean="0"/>
              <a:t> had </a:t>
            </a:r>
            <a:r>
              <a:rPr lang="en-US" sz="2200" i="1" dirty="0" smtClean="0"/>
              <a:t>already</a:t>
            </a:r>
            <a:r>
              <a:rPr lang="en-US" sz="2200" b="0" dirty="0" smtClean="0"/>
              <a:t> been given:</a:t>
            </a:r>
          </a:p>
          <a:p>
            <a:pPr marL="685800" lvl="1" indent="-342900">
              <a:spcBef>
                <a:spcPts val="200"/>
              </a:spcBef>
              <a:spcAft>
                <a:spcPts val="200"/>
              </a:spcAft>
            </a:pPr>
            <a:r>
              <a:rPr lang="en-US" sz="2200" b="1" dirty="0" smtClean="0">
                <a:solidFill>
                  <a:schemeClr val="tx2"/>
                </a:solidFill>
              </a:rPr>
              <a:t>Mark 8:1-9 </a:t>
            </a:r>
            <a:r>
              <a:rPr lang="en-US" sz="2200" dirty="0" smtClean="0"/>
              <a:t>– Feeding of the 4000</a:t>
            </a:r>
          </a:p>
          <a:p>
            <a:pPr marL="685800" lvl="1" indent="-342900">
              <a:spcBef>
                <a:spcPts val="200"/>
              </a:spcBef>
              <a:spcAft>
                <a:spcPts val="200"/>
              </a:spcAft>
            </a:pPr>
            <a:r>
              <a:rPr lang="en-US" sz="2200" b="1" dirty="0" smtClean="0">
                <a:solidFill>
                  <a:schemeClr val="tx2"/>
                </a:solidFill>
              </a:rPr>
              <a:t>Matthew 12:15 </a:t>
            </a:r>
            <a:r>
              <a:rPr lang="en-US" sz="2200" dirty="0" smtClean="0"/>
              <a:t>– Healing of Multitudes</a:t>
            </a:r>
          </a:p>
          <a:p>
            <a:pPr marL="685800" lvl="1" indent="-342900">
              <a:spcBef>
                <a:spcPts val="200"/>
              </a:spcBef>
              <a:spcAft>
                <a:spcPts val="200"/>
              </a:spcAft>
            </a:pPr>
            <a:r>
              <a:rPr lang="en-US" sz="2200" b="1" dirty="0" smtClean="0">
                <a:solidFill>
                  <a:schemeClr val="tx2"/>
                </a:solidFill>
              </a:rPr>
              <a:t>Mat. 12:22-23 </a:t>
            </a:r>
            <a:r>
              <a:rPr lang="en-US" sz="2200" dirty="0" smtClean="0"/>
              <a:t>– Healing Deaf, Blind, Demon-Possessed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b="0" i="1" dirty="0" smtClean="0"/>
              <a:t>“Signs”</a:t>
            </a:r>
            <a:r>
              <a:rPr lang="en-US" sz="2200" b="0" dirty="0" smtClean="0"/>
              <a:t> </a:t>
            </a:r>
            <a:r>
              <a:rPr lang="en-US" sz="2200" i="1" dirty="0" smtClean="0"/>
              <a:t>continued</a:t>
            </a:r>
            <a:r>
              <a:rPr lang="en-US" sz="2200" b="0" dirty="0" smtClean="0"/>
              <a:t> to be given:</a:t>
            </a:r>
            <a:endParaRPr lang="en-US" sz="2200" b="0" i="1" dirty="0" smtClean="0"/>
          </a:p>
          <a:p>
            <a:pPr marL="685800" lvl="1" indent="-342900">
              <a:spcBef>
                <a:spcPts val="200"/>
              </a:spcBef>
              <a:spcAft>
                <a:spcPts val="200"/>
              </a:spcAft>
            </a:pPr>
            <a:r>
              <a:rPr lang="en-US" sz="2200" b="1" dirty="0" smtClean="0">
                <a:solidFill>
                  <a:schemeClr val="tx2"/>
                </a:solidFill>
              </a:rPr>
              <a:t>Mark 8:22-26 </a:t>
            </a:r>
            <a:r>
              <a:rPr lang="en-US" sz="2200" dirty="0" smtClean="0"/>
              <a:t>– Healing Blind Man of Bethsaida</a:t>
            </a:r>
          </a:p>
          <a:p>
            <a:pPr marL="685800" lvl="1" indent="-342900">
              <a:spcBef>
                <a:spcPts val="200"/>
              </a:spcBef>
              <a:spcAft>
                <a:spcPts val="200"/>
              </a:spcAft>
            </a:pPr>
            <a:r>
              <a:rPr lang="en-US" sz="2200" b="1" dirty="0" smtClean="0">
                <a:solidFill>
                  <a:schemeClr val="tx2"/>
                </a:solidFill>
              </a:rPr>
              <a:t>Matthew 12:39-40 </a:t>
            </a:r>
            <a:r>
              <a:rPr lang="en-US" sz="2200" dirty="0" smtClean="0"/>
              <a:t>– </a:t>
            </a:r>
            <a:r>
              <a:rPr lang="en-US" sz="2200" i="1" dirty="0" smtClean="0"/>
              <a:t>“Sign of Jonah”</a:t>
            </a:r>
            <a:r>
              <a:rPr lang="en-US" sz="2200" dirty="0" smtClean="0"/>
              <a:t>, resurrection</a:t>
            </a:r>
          </a:p>
          <a:p>
            <a:pPr marL="685800" lvl="1" indent="-342900">
              <a:spcBef>
                <a:spcPts val="200"/>
              </a:spcBef>
              <a:spcAft>
                <a:spcPts val="200"/>
              </a:spcAft>
            </a:pPr>
            <a:r>
              <a:rPr lang="en-US" sz="2200" b="1" dirty="0" smtClean="0">
                <a:solidFill>
                  <a:schemeClr val="tx2"/>
                </a:solidFill>
              </a:rPr>
              <a:t>Matthew 14:14-21 </a:t>
            </a:r>
            <a:r>
              <a:rPr lang="en-US" sz="2200" dirty="0" smtClean="0"/>
              <a:t>– Feeding of 5000, Healing Multitudes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b="0" dirty="0" smtClean="0"/>
              <a:t>Sought signs to be fed, not believe (</a:t>
            </a:r>
            <a:r>
              <a:rPr lang="en-US" sz="2200" dirty="0" smtClean="0">
                <a:solidFill>
                  <a:schemeClr val="tx2"/>
                </a:solidFill>
              </a:rPr>
              <a:t>John 6:1-14, 22-36</a:t>
            </a:r>
            <a:r>
              <a:rPr lang="en-US" sz="2200" b="0" dirty="0" smtClean="0"/>
              <a:t>).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b="0" dirty="0" smtClean="0"/>
              <a:t>God provided evidence and testimony to Jesus’ identity long before being asked, but He chose the evidence …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6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000" i="1" dirty="0"/>
              <a:t>Modern Miracles and Revelation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Section #6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Four-Fold Witness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b="0" i="1" dirty="0" smtClean="0"/>
              <a:t>“</a:t>
            </a:r>
            <a:r>
              <a:rPr lang="en-US" sz="1600" i="1" dirty="0" smtClean="0"/>
              <a:t>If </a:t>
            </a:r>
            <a:r>
              <a:rPr lang="en-US" sz="1600" i="1" baseline="30000" dirty="0" smtClean="0">
                <a:solidFill>
                  <a:schemeClr val="tx2"/>
                </a:solidFill>
              </a:rPr>
              <a:t>0</a:t>
            </a:r>
            <a:r>
              <a:rPr lang="en-US" sz="1600" i="1" dirty="0" smtClean="0"/>
              <a:t>I </a:t>
            </a:r>
            <a:r>
              <a:rPr lang="en-US" sz="1600" i="1" dirty="0"/>
              <a:t>bear witness of Myself, </a:t>
            </a:r>
            <a:r>
              <a:rPr lang="en-US" sz="1600" i="1" u="sng" dirty="0"/>
              <a:t>My witness is not true</a:t>
            </a:r>
            <a:r>
              <a:rPr lang="en-US" sz="1600" b="0" i="1" dirty="0" smtClean="0"/>
              <a:t>. There </a:t>
            </a:r>
            <a:r>
              <a:rPr lang="en-US" sz="1600" b="0" i="1" dirty="0"/>
              <a:t>is another who bears witness of Me, and I know that the witness which He witnesses of Me is true</a:t>
            </a:r>
            <a:r>
              <a:rPr lang="en-US" sz="1600" b="0" i="1" dirty="0" smtClean="0"/>
              <a:t>. You </a:t>
            </a:r>
            <a:r>
              <a:rPr lang="en-US" sz="1600" b="0" i="1" dirty="0"/>
              <a:t>have sent to </a:t>
            </a:r>
            <a:r>
              <a:rPr lang="en-US" sz="1600" i="1" baseline="30000" dirty="0" smtClean="0">
                <a:solidFill>
                  <a:schemeClr val="tx2"/>
                </a:solidFill>
              </a:rPr>
              <a:t>1</a:t>
            </a:r>
            <a:r>
              <a:rPr lang="en-US" sz="1600" i="1" u="sng" dirty="0" smtClean="0"/>
              <a:t>John</a:t>
            </a:r>
            <a:r>
              <a:rPr lang="en-US" sz="1600" i="1" dirty="0"/>
              <a:t>, and he has borne witness to the truth</a:t>
            </a:r>
            <a:r>
              <a:rPr lang="en-US" sz="1600" b="0" i="1" dirty="0" smtClean="0"/>
              <a:t>. Yet </a:t>
            </a:r>
            <a:r>
              <a:rPr lang="en-US" sz="1600" b="0" i="1" dirty="0"/>
              <a:t>I do not receive testimony from man, but I say these things that you may be saved</a:t>
            </a:r>
            <a:r>
              <a:rPr lang="en-US" sz="1600" b="0" i="1" dirty="0" smtClean="0"/>
              <a:t>. He </a:t>
            </a:r>
            <a:r>
              <a:rPr lang="en-US" sz="1600" b="0" i="1" dirty="0"/>
              <a:t>was the burning and shining lamp, and you were willing for a time to rejoice in his light</a:t>
            </a:r>
            <a:r>
              <a:rPr lang="en-US" sz="1600" b="0" i="1" dirty="0" smtClean="0"/>
              <a:t>. But </a:t>
            </a:r>
            <a:r>
              <a:rPr lang="en-US" sz="1600" b="0" i="1" dirty="0"/>
              <a:t>I have a greater witness than </a:t>
            </a:r>
            <a:r>
              <a:rPr lang="en-US" sz="1600" b="0" i="1" dirty="0" smtClean="0"/>
              <a:t>John’s</a:t>
            </a:r>
            <a:r>
              <a:rPr lang="en-US" sz="1600" b="0" i="1" dirty="0"/>
              <a:t>; for </a:t>
            </a:r>
            <a:r>
              <a:rPr lang="en-US" sz="1600" i="1" baseline="30000" dirty="0" smtClean="0">
                <a:solidFill>
                  <a:schemeClr val="tx2"/>
                </a:solidFill>
              </a:rPr>
              <a:t>2</a:t>
            </a:r>
            <a:r>
              <a:rPr lang="en-US" sz="1600" i="1" dirty="0" smtClean="0"/>
              <a:t>the </a:t>
            </a:r>
            <a:r>
              <a:rPr lang="en-US" sz="1600" i="1" dirty="0"/>
              <a:t>works which the Father has given Me to </a:t>
            </a:r>
            <a:r>
              <a:rPr lang="en-US" sz="1600" i="1" dirty="0" smtClean="0"/>
              <a:t>finish - </a:t>
            </a:r>
            <a:r>
              <a:rPr lang="en-US" sz="1600" i="1" dirty="0"/>
              <a:t>the </a:t>
            </a:r>
            <a:r>
              <a:rPr lang="en-US" sz="1600" i="1" u="sng" dirty="0"/>
              <a:t>very works that I </a:t>
            </a:r>
            <a:r>
              <a:rPr lang="en-US" sz="1600" i="1" u="sng" dirty="0" smtClean="0"/>
              <a:t>do</a:t>
            </a:r>
            <a:r>
              <a:rPr lang="en-US" sz="1600" i="1" dirty="0" smtClean="0"/>
              <a:t> - </a:t>
            </a:r>
            <a:r>
              <a:rPr lang="en-US" sz="1600" i="1" dirty="0"/>
              <a:t>bear witness of Me, that the Father has sent Me</a:t>
            </a:r>
            <a:r>
              <a:rPr lang="en-US" sz="1600" b="0" i="1" dirty="0" smtClean="0"/>
              <a:t>. And </a:t>
            </a:r>
            <a:r>
              <a:rPr lang="en-US" sz="1600" i="1" baseline="30000" dirty="0" smtClean="0">
                <a:solidFill>
                  <a:schemeClr val="tx2"/>
                </a:solidFill>
              </a:rPr>
              <a:t>3</a:t>
            </a:r>
            <a:r>
              <a:rPr lang="en-US" sz="1600" i="1" dirty="0" smtClean="0"/>
              <a:t>the </a:t>
            </a:r>
            <a:r>
              <a:rPr lang="en-US" sz="1600" i="1" dirty="0"/>
              <a:t>Father Himself, who sent Me, has testified of Me</a:t>
            </a:r>
            <a:r>
              <a:rPr lang="en-US" sz="1600" b="0" i="1" dirty="0"/>
              <a:t>. You have neither heard His voice at any time, nor seen His form</a:t>
            </a:r>
            <a:r>
              <a:rPr lang="en-US" sz="1600" b="0" i="1" dirty="0" smtClean="0"/>
              <a:t>. But </a:t>
            </a:r>
            <a:r>
              <a:rPr lang="en-US" sz="1600" b="0" i="1" dirty="0"/>
              <a:t>you do not have His word abiding in you, because whom He sent, Him you do not believe</a:t>
            </a:r>
            <a:r>
              <a:rPr lang="en-US" sz="1600" b="0" i="1" dirty="0" smtClean="0"/>
              <a:t>. </a:t>
            </a:r>
            <a:r>
              <a:rPr lang="en-US" sz="1600" i="1" dirty="0" smtClean="0"/>
              <a:t>You </a:t>
            </a:r>
            <a:r>
              <a:rPr lang="en-US" sz="1600" i="1" dirty="0"/>
              <a:t>search the Scriptures</a:t>
            </a:r>
            <a:r>
              <a:rPr lang="en-US" sz="1600" b="0" i="1" dirty="0"/>
              <a:t>, for in them you think you have eternal life; and </a:t>
            </a:r>
            <a:r>
              <a:rPr lang="en-US" sz="1600" i="1" dirty="0"/>
              <a:t>these are </a:t>
            </a:r>
            <a:r>
              <a:rPr lang="en-US" sz="1600" i="1" baseline="30000" dirty="0" smtClean="0">
                <a:solidFill>
                  <a:schemeClr val="tx2"/>
                </a:solidFill>
              </a:rPr>
              <a:t>4</a:t>
            </a:r>
            <a:r>
              <a:rPr lang="en-US" sz="1600" i="1" dirty="0" smtClean="0"/>
              <a:t>they </a:t>
            </a:r>
            <a:r>
              <a:rPr lang="en-US" sz="1600" i="1" dirty="0"/>
              <a:t>which testify of Me</a:t>
            </a:r>
            <a:r>
              <a:rPr lang="en-US" sz="1600" b="0" i="1" dirty="0" smtClean="0"/>
              <a:t>. But </a:t>
            </a:r>
            <a:r>
              <a:rPr lang="en-US" sz="1600" b="0" i="1" dirty="0"/>
              <a:t>you are not willing to come to Me that you may have life</a:t>
            </a:r>
            <a:r>
              <a:rPr lang="en-US" sz="1600" b="0" i="1" dirty="0" smtClean="0"/>
              <a:t>. I </a:t>
            </a:r>
            <a:r>
              <a:rPr lang="en-US" sz="1600" b="0" i="1" dirty="0"/>
              <a:t>do not receive honor from men</a:t>
            </a:r>
            <a:r>
              <a:rPr lang="en-US" sz="1600" b="0" i="1" dirty="0" smtClean="0"/>
              <a:t>. But </a:t>
            </a:r>
            <a:r>
              <a:rPr lang="en-US" sz="1600" b="0" i="1" dirty="0"/>
              <a:t>I know you, that you do not have the love of God in you</a:t>
            </a:r>
            <a:r>
              <a:rPr lang="en-US" sz="1600" b="0" i="1" dirty="0" smtClean="0"/>
              <a:t>. I </a:t>
            </a:r>
            <a:r>
              <a:rPr lang="en-US" sz="1600" b="0" i="1" dirty="0"/>
              <a:t>have come in My Father's name, and you do not receive Me; if another comes in his own name, him you will receive</a:t>
            </a:r>
            <a:r>
              <a:rPr lang="en-US" sz="1600" b="0" i="1" dirty="0" smtClean="0"/>
              <a:t>. How </a:t>
            </a:r>
            <a:r>
              <a:rPr lang="en-US" sz="1600" b="0" i="1" dirty="0"/>
              <a:t>can you believe, who receive honor from one another, and do not seek the honor that comes from the only God</a:t>
            </a:r>
            <a:r>
              <a:rPr lang="en-US" sz="1600" b="0" i="1" dirty="0" smtClean="0"/>
              <a:t>? Do </a:t>
            </a:r>
            <a:r>
              <a:rPr lang="en-US" sz="1600" b="0" i="1" dirty="0"/>
              <a:t>not think that I shall accuse you to the Father; there is one who accuses </a:t>
            </a:r>
            <a:r>
              <a:rPr lang="en-US" sz="1600" b="0" i="1" dirty="0" smtClean="0"/>
              <a:t>you - </a:t>
            </a:r>
            <a:r>
              <a:rPr lang="en-US" sz="1600" b="0" i="1" dirty="0"/>
              <a:t>Moses, in whom you trust</a:t>
            </a:r>
            <a:r>
              <a:rPr lang="en-US" sz="1600" b="0" i="1" dirty="0" smtClean="0"/>
              <a:t>. For </a:t>
            </a:r>
            <a:r>
              <a:rPr lang="en-US" sz="1600" b="0" i="1" dirty="0"/>
              <a:t>if you believed Moses, you would believe Me; for he wrote about Me</a:t>
            </a:r>
            <a:r>
              <a:rPr lang="en-US" sz="1600" b="0" i="1" dirty="0" smtClean="0"/>
              <a:t>. But </a:t>
            </a:r>
            <a:r>
              <a:rPr lang="en-US" sz="1600" b="0" i="1" dirty="0"/>
              <a:t>if you do not believe his writings, how will you believe My words</a:t>
            </a:r>
            <a:r>
              <a:rPr lang="en-US" sz="1600" b="0" i="1" dirty="0" smtClean="0"/>
              <a:t>?” </a:t>
            </a:r>
            <a:r>
              <a:rPr lang="en-US" sz="1600" b="0" dirty="0"/>
              <a:t>(</a:t>
            </a:r>
            <a:r>
              <a:rPr lang="en-US" sz="1600" dirty="0">
                <a:solidFill>
                  <a:schemeClr val="tx2"/>
                </a:solidFill>
              </a:rPr>
              <a:t>John </a:t>
            </a:r>
            <a:r>
              <a:rPr lang="en-US" sz="1600" dirty="0" smtClean="0">
                <a:solidFill>
                  <a:schemeClr val="tx2"/>
                </a:solidFill>
              </a:rPr>
              <a:t>5:31-47</a:t>
            </a:r>
            <a:r>
              <a:rPr lang="en-US" sz="1600" b="0" dirty="0" smtClean="0"/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b="0" dirty="0" smtClean="0"/>
              <a:t>If </a:t>
            </a:r>
            <a:r>
              <a:rPr lang="en-US" sz="1600" i="1" dirty="0" smtClean="0"/>
              <a:t>even</a:t>
            </a:r>
            <a:r>
              <a:rPr lang="en-US" sz="1600" b="0" dirty="0" smtClean="0"/>
              <a:t> Jesus needed 4 witnesses, and if </a:t>
            </a:r>
            <a:r>
              <a:rPr lang="en-US" sz="1600" i="1" dirty="0" smtClean="0"/>
              <a:t>even</a:t>
            </a:r>
            <a:r>
              <a:rPr lang="en-US" sz="1600" b="0" dirty="0" smtClean="0"/>
              <a:t> Jesus’ own testimony was not sufficient for </a:t>
            </a:r>
            <a:r>
              <a:rPr lang="en-US" sz="1600" b="0" dirty="0" err="1" smtClean="0"/>
              <a:t>truthseekers</a:t>
            </a:r>
            <a:r>
              <a:rPr lang="en-US" sz="1600" b="0" dirty="0" smtClean="0"/>
              <a:t>, then why should we accept a </a:t>
            </a:r>
            <a:r>
              <a:rPr lang="en-US" sz="1600" i="1" dirty="0" smtClean="0"/>
              <a:t>lesser</a:t>
            </a:r>
            <a:r>
              <a:rPr lang="en-US" sz="1600" b="0" dirty="0" smtClean="0"/>
              <a:t> person’s self-witness?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4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Proof In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en-US" sz="2400" b="0" dirty="0"/>
              <a:t>“You want proof of my </a:t>
            </a:r>
            <a:r>
              <a:rPr lang="en-US" sz="2400" b="0" dirty="0" smtClean="0"/>
              <a:t>miraculous gifts</a:t>
            </a:r>
            <a:r>
              <a:rPr lang="en-US" sz="2400" b="0" dirty="0"/>
              <a:t>?  The proof you seek is right there in your Bible.  Mark describes the signs that would follow those who believe (</a:t>
            </a:r>
            <a:r>
              <a:rPr lang="en-US" sz="2400" dirty="0">
                <a:solidFill>
                  <a:schemeClr val="tx2"/>
                </a:solidFill>
              </a:rPr>
              <a:t>Mark 16:17-18</a:t>
            </a:r>
            <a:r>
              <a:rPr lang="en-US" sz="2400" b="0" dirty="0"/>
              <a:t>).  You hold the proof right in your own hand! ” (Said while pointing to your Bible in your hand</a:t>
            </a:r>
            <a:r>
              <a:rPr lang="en-US" sz="2400" b="0" dirty="0" smtClean="0"/>
              <a:t>.)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Related Modern-Day Issues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Apostles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Inspiration, Revelation, &amp; Holy Spirit Leading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Tongue-Speaking</a:t>
            </a:r>
            <a:r>
              <a:rPr lang="en-US" sz="2800" dirty="0"/>
              <a:t>, Healing, and Other </a:t>
            </a:r>
            <a:r>
              <a:rPr lang="en-US" sz="2800" dirty="0" smtClean="0"/>
              <a:t>Miracles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Holy Spirit </a:t>
            </a:r>
            <a:r>
              <a:rPr lang="en-US" sz="2800" dirty="0" smtClean="0"/>
              <a:t>Baptism</a:t>
            </a:r>
            <a:br>
              <a:rPr lang="en-US" sz="2800" dirty="0" smtClean="0"/>
            </a:b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Nature of </a:t>
            </a:r>
            <a:r>
              <a:rPr lang="en-US" sz="2800" i="1" dirty="0" smtClean="0"/>
              <a:t>“Spirit”</a:t>
            </a:r>
            <a:r>
              <a:rPr lang="en-US" sz="2800" dirty="0" smtClean="0"/>
              <a:t> and </a:t>
            </a:r>
            <a:r>
              <a:rPr lang="en-US" sz="2800" i="1" dirty="0" smtClean="0"/>
              <a:t>“Soul”</a:t>
            </a:r>
            <a:r>
              <a:rPr lang="en-US" sz="2800" dirty="0" smtClean="0"/>
              <a:t> in General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Deity of Holy Spirit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Holy Spirit Mediation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Indwelling of Holy Spirit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7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Holy Spirit Guiding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en-US" sz="2400" b="0" dirty="0"/>
              <a:t>“What do you mean the Holy Spirit is </a:t>
            </a:r>
            <a:r>
              <a:rPr lang="en-US" sz="2400" i="1" dirty="0"/>
              <a:t>not</a:t>
            </a:r>
            <a:r>
              <a:rPr lang="en-US" sz="2400" b="0" dirty="0"/>
              <a:t> guiding </a:t>
            </a:r>
            <a:r>
              <a:rPr lang="en-US" sz="2400" i="1" dirty="0"/>
              <a:t>me</a:t>
            </a:r>
            <a:r>
              <a:rPr lang="en-US" sz="2400" b="0" dirty="0"/>
              <a:t>?  Did not Jesus promise to send the Holy Spirit, the Comforter, who would guide us </a:t>
            </a:r>
            <a:r>
              <a:rPr lang="en-US" sz="2400" b="0" dirty="0" smtClean="0"/>
              <a:t>into </a:t>
            </a:r>
            <a:r>
              <a:rPr lang="en-US" sz="2400" i="1" dirty="0" smtClean="0"/>
              <a:t>all</a:t>
            </a:r>
            <a:r>
              <a:rPr lang="en-US" sz="2400" b="0" dirty="0" smtClean="0"/>
              <a:t> </a:t>
            </a:r>
            <a:r>
              <a:rPr lang="en-US" sz="2400" b="0" dirty="0"/>
              <a:t>truth, help us remember truth, help us understand truth, and help us bear witness of Jesus (</a:t>
            </a:r>
            <a:r>
              <a:rPr lang="en-US" sz="2400" dirty="0">
                <a:solidFill>
                  <a:schemeClr val="tx2"/>
                </a:solidFill>
              </a:rPr>
              <a:t>John 14:16-18, 26; 15:26-27; 16:13-15</a:t>
            </a:r>
            <a:r>
              <a:rPr lang="en-US" sz="2400" b="0" dirty="0"/>
              <a:t>)?”</a:t>
            </a:r>
            <a:endParaRPr lang="en-US" sz="2400" b="0" dirty="0" smtClean="0"/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/>
              <a:t>Assumption:</a:t>
            </a:r>
            <a:r>
              <a:rPr lang="en-US" sz="2400" b="0" dirty="0" smtClean="0"/>
              <a:t>  The promises found in those verses apply to </a:t>
            </a:r>
            <a:r>
              <a:rPr lang="en-US" sz="2400" i="1" dirty="0" smtClean="0"/>
              <a:t>all</a:t>
            </a:r>
            <a:r>
              <a:rPr lang="en-US" sz="2400" b="0" dirty="0" smtClean="0"/>
              <a:t> Christians throughout </a:t>
            </a:r>
            <a:r>
              <a:rPr lang="en-US" sz="2400" i="1" dirty="0" smtClean="0"/>
              <a:t>all</a:t>
            </a:r>
            <a:r>
              <a:rPr lang="en-US" sz="2400" dirty="0" smtClean="0"/>
              <a:t> </a:t>
            </a:r>
            <a:r>
              <a:rPr lang="en-US" sz="2400" b="0" dirty="0" smtClean="0"/>
              <a:t>time.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Holy Spirit Promised to Apostles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0" i="1" dirty="0" smtClean="0"/>
              <a:t>“When </a:t>
            </a:r>
            <a:r>
              <a:rPr lang="en-US" b="0" i="1" dirty="0"/>
              <a:t>evening had come, He sat down </a:t>
            </a:r>
            <a:r>
              <a:rPr lang="en-US" i="1" dirty="0"/>
              <a:t>with the </a:t>
            </a:r>
            <a:r>
              <a:rPr lang="en-US" i="1" u="sng" dirty="0"/>
              <a:t>twelve</a:t>
            </a:r>
            <a:r>
              <a:rPr lang="en-US" b="0" i="1" dirty="0" smtClean="0"/>
              <a:t>.”</a:t>
            </a:r>
            <a:r>
              <a:rPr lang="en-US" b="0" dirty="0" smtClean="0"/>
              <a:t> (</a:t>
            </a:r>
            <a:r>
              <a:rPr lang="en-US" dirty="0" smtClean="0">
                <a:solidFill>
                  <a:schemeClr val="tx2"/>
                </a:solidFill>
              </a:rPr>
              <a:t>Matthew 26:20; Mark 14:17; Luke 22:14-15</a:t>
            </a:r>
            <a:r>
              <a:rPr lang="en-US" b="0" dirty="0" smtClean="0"/>
              <a:t>)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0" dirty="0" smtClean="0"/>
              <a:t>Context of </a:t>
            </a:r>
            <a:r>
              <a:rPr lang="en-US" dirty="0" smtClean="0">
                <a:solidFill>
                  <a:schemeClr val="tx2"/>
                </a:solidFill>
              </a:rPr>
              <a:t>John 13-16 </a:t>
            </a:r>
            <a:r>
              <a:rPr lang="en-US" b="0" dirty="0" smtClean="0"/>
              <a:t>reflects </a:t>
            </a:r>
            <a:r>
              <a:rPr lang="en-US" i="1" dirty="0" smtClean="0"/>
              <a:t>personal</a:t>
            </a:r>
            <a:r>
              <a:rPr lang="en-US" b="0" dirty="0" smtClean="0"/>
              <a:t> discussion with </a:t>
            </a:r>
            <a:r>
              <a:rPr lang="en-US" i="1" dirty="0" smtClean="0"/>
              <a:t>apostles</a:t>
            </a:r>
            <a:r>
              <a:rPr lang="en-US" b="0" dirty="0" smtClean="0"/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13:33</a:t>
            </a:r>
            <a:r>
              <a:rPr lang="en-US" b="0" dirty="0" smtClean="0"/>
              <a:t>: </a:t>
            </a:r>
            <a:r>
              <a:rPr lang="en-US" b="0" i="1" dirty="0" smtClean="0"/>
              <a:t>“Little children, I shall </a:t>
            </a:r>
            <a:r>
              <a:rPr lang="en-US" i="1" dirty="0" smtClean="0"/>
              <a:t>be with you a little while longer</a:t>
            </a:r>
            <a:r>
              <a:rPr lang="en-US" b="0" i="1" dirty="0" smtClean="0"/>
              <a:t>.”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13:36-38</a:t>
            </a:r>
            <a:r>
              <a:rPr lang="en-US" b="0" dirty="0" smtClean="0"/>
              <a:t>: </a:t>
            </a:r>
            <a:r>
              <a:rPr lang="en-US" b="0" i="1" dirty="0" smtClean="0"/>
              <a:t>“</a:t>
            </a:r>
            <a:r>
              <a:rPr lang="en-US" i="1" dirty="0" smtClean="0"/>
              <a:t>Peter</a:t>
            </a:r>
            <a:r>
              <a:rPr lang="en-US" b="0" i="1" dirty="0" smtClean="0"/>
              <a:t> said to Him, ‘Lord, why can </a:t>
            </a:r>
            <a:r>
              <a:rPr lang="en-US" i="1" dirty="0" smtClean="0"/>
              <a:t>I not follow You </a:t>
            </a:r>
            <a:r>
              <a:rPr lang="en-US" i="1" u="sng" dirty="0" smtClean="0"/>
              <a:t>now</a:t>
            </a:r>
            <a:r>
              <a:rPr lang="en-US" b="0" i="1" dirty="0" smtClean="0"/>
              <a:t>?’”</a:t>
            </a:r>
            <a:endParaRPr lang="en-US" b="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solidFill>
                  <a:schemeClr val="tx2"/>
                </a:solidFill>
              </a:rPr>
              <a:t>14:9</a:t>
            </a:r>
            <a:r>
              <a:rPr lang="en-US" b="0" dirty="0"/>
              <a:t>: </a:t>
            </a:r>
            <a:r>
              <a:rPr lang="en-US" b="0" i="1" dirty="0"/>
              <a:t>“Have I </a:t>
            </a:r>
            <a:r>
              <a:rPr lang="en-US" i="1" dirty="0"/>
              <a:t>been with you so long</a:t>
            </a:r>
            <a:r>
              <a:rPr lang="en-US" b="0" i="1" dirty="0"/>
              <a:t>, and yet </a:t>
            </a:r>
            <a:r>
              <a:rPr lang="en-US" i="1" dirty="0"/>
              <a:t>you</a:t>
            </a:r>
            <a:r>
              <a:rPr lang="en-US" b="0" i="1" dirty="0"/>
              <a:t> have not known Me, </a:t>
            </a:r>
            <a:r>
              <a:rPr lang="en-US" i="1" dirty="0"/>
              <a:t>Philip</a:t>
            </a:r>
            <a:r>
              <a:rPr lang="en-US" b="0" i="1" dirty="0"/>
              <a:t>?”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14:14</a:t>
            </a:r>
            <a:r>
              <a:rPr lang="en-US" b="0" dirty="0" smtClean="0"/>
              <a:t>: </a:t>
            </a:r>
            <a:r>
              <a:rPr lang="en-US" b="0" i="1" dirty="0" smtClean="0"/>
              <a:t>“If </a:t>
            </a:r>
            <a:r>
              <a:rPr lang="en-US" i="1" u="sng" dirty="0" smtClean="0"/>
              <a:t>you</a:t>
            </a:r>
            <a:r>
              <a:rPr lang="en-US" i="1" dirty="0" smtClean="0"/>
              <a:t> ask anything</a:t>
            </a:r>
            <a:r>
              <a:rPr lang="en-US" b="0" i="1" dirty="0" smtClean="0"/>
              <a:t> in My name, I will do it.”</a:t>
            </a:r>
            <a:endParaRPr lang="en-US" b="0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14:16-18</a:t>
            </a:r>
            <a:r>
              <a:rPr lang="en-US" b="0" dirty="0" smtClean="0"/>
              <a:t>: </a:t>
            </a:r>
            <a:r>
              <a:rPr lang="en-US" b="0" dirty="0"/>
              <a:t>Promise </a:t>
            </a:r>
            <a:r>
              <a:rPr lang="en-US" b="0" dirty="0" smtClean="0"/>
              <a:t>to send Helper and not leave </a:t>
            </a:r>
            <a:r>
              <a:rPr lang="en-US" i="1" dirty="0" smtClean="0"/>
              <a:t>them</a:t>
            </a:r>
            <a:r>
              <a:rPr lang="en-US" b="0" dirty="0" smtClean="0"/>
              <a:t> orphans.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14:25</a:t>
            </a:r>
            <a:r>
              <a:rPr lang="en-US" b="0" dirty="0" smtClean="0"/>
              <a:t>: </a:t>
            </a:r>
            <a:r>
              <a:rPr lang="en-US" b="0" i="1" dirty="0" smtClean="0"/>
              <a:t>“These things I have </a:t>
            </a:r>
            <a:r>
              <a:rPr lang="en-US" i="1" dirty="0" smtClean="0"/>
              <a:t>spoken</a:t>
            </a:r>
            <a:r>
              <a:rPr lang="en-US" b="0" i="1" dirty="0" smtClean="0"/>
              <a:t> </a:t>
            </a:r>
            <a:r>
              <a:rPr lang="en-US" i="1" dirty="0" smtClean="0"/>
              <a:t>to you while </a:t>
            </a:r>
            <a:r>
              <a:rPr lang="en-US" i="1" u="sng" dirty="0" smtClean="0"/>
              <a:t>being present</a:t>
            </a:r>
            <a:r>
              <a:rPr lang="en-US" i="1" dirty="0" smtClean="0"/>
              <a:t> with you</a:t>
            </a:r>
            <a:r>
              <a:rPr lang="en-US" b="0" i="1" dirty="0" smtClean="0"/>
              <a:t>.”</a:t>
            </a:r>
            <a:endParaRPr lang="en-US" b="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14:26</a:t>
            </a:r>
            <a:r>
              <a:rPr lang="en-US" b="0" dirty="0" smtClean="0"/>
              <a:t>: </a:t>
            </a:r>
            <a:r>
              <a:rPr lang="en-US" b="0" i="1" dirty="0" smtClean="0"/>
              <a:t>“… bring to </a:t>
            </a:r>
            <a:r>
              <a:rPr lang="en-US" i="1" u="sng" dirty="0" smtClean="0"/>
              <a:t>your</a:t>
            </a:r>
            <a:r>
              <a:rPr lang="en-US" i="1" dirty="0" smtClean="0"/>
              <a:t> remembrance </a:t>
            </a:r>
            <a:r>
              <a:rPr lang="en-US" b="0" i="1" dirty="0" smtClean="0"/>
              <a:t>all things that </a:t>
            </a:r>
            <a:r>
              <a:rPr lang="en-US" i="1" dirty="0" smtClean="0"/>
              <a:t>I said to </a:t>
            </a:r>
            <a:r>
              <a:rPr lang="en-US" i="1" u="sng" dirty="0" smtClean="0"/>
              <a:t>you</a:t>
            </a:r>
            <a:r>
              <a:rPr lang="en-US" b="0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5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Holy Spirit Promised to Apostles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14:28</a:t>
            </a:r>
            <a:r>
              <a:rPr lang="en-US" b="0" dirty="0"/>
              <a:t>: </a:t>
            </a:r>
            <a:r>
              <a:rPr lang="en-US" b="0" i="1" dirty="0"/>
              <a:t>“</a:t>
            </a:r>
            <a:r>
              <a:rPr lang="en-US" i="1" dirty="0"/>
              <a:t>You</a:t>
            </a:r>
            <a:r>
              <a:rPr lang="en-US" b="0" i="1" dirty="0"/>
              <a:t> have </a:t>
            </a:r>
            <a:r>
              <a:rPr lang="en-US" i="1" u="sng" dirty="0"/>
              <a:t>heard</a:t>
            </a:r>
            <a:r>
              <a:rPr lang="en-US" b="0" i="1" dirty="0"/>
              <a:t> me say </a:t>
            </a:r>
            <a:r>
              <a:rPr lang="en-US" b="0" i="1" dirty="0" smtClean="0"/>
              <a:t>to </a:t>
            </a:r>
            <a:r>
              <a:rPr lang="en-US" i="1" dirty="0" smtClean="0"/>
              <a:t>you</a:t>
            </a:r>
            <a:r>
              <a:rPr lang="en-US" b="0" i="1" dirty="0" smtClean="0"/>
              <a:t> …”</a:t>
            </a:r>
            <a:endParaRPr lang="en-US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14:29</a:t>
            </a:r>
            <a:r>
              <a:rPr lang="en-US" b="0" dirty="0" smtClean="0"/>
              <a:t> </a:t>
            </a:r>
            <a:r>
              <a:rPr lang="en-US" b="0" dirty="0"/>
              <a:t>–</a:t>
            </a:r>
            <a:r>
              <a:rPr lang="en-US" b="0" dirty="0" smtClean="0"/>
              <a:t> </a:t>
            </a:r>
            <a:r>
              <a:rPr lang="en-US" b="0" i="1" dirty="0" smtClean="0"/>
              <a:t>“Now I have </a:t>
            </a:r>
            <a:r>
              <a:rPr lang="en-US" i="1" dirty="0" smtClean="0"/>
              <a:t>told </a:t>
            </a:r>
            <a:r>
              <a:rPr lang="en-US" i="1" u="sng" dirty="0" smtClean="0"/>
              <a:t>you before</a:t>
            </a:r>
            <a:r>
              <a:rPr lang="en-US" i="1" dirty="0" smtClean="0"/>
              <a:t> it comes</a:t>
            </a:r>
            <a:r>
              <a:rPr lang="en-US" b="0" i="1" dirty="0" smtClean="0"/>
              <a:t>, that when it does come to pass, </a:t>
            </a:r>
            <a:r>
              <a:rPr lang="en-US" i="1" dirty="0" smtClean="0"/>
              <a:t>you may believe</a:t>
            </a:r>
            <a:r>
              <a:rPr lang="en-US" b="0" i="1" dirty="0" smtClean="0"/>
              <a:t>”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14:30</a:t>
            </a:r>
            <a:r>
              <a:rPr lang="en-US" b="0" dirty="0" smtClean="0"/>
              <a:t> </a:t>
            </a:r>
            <a:r>
              <a:rPr lang="en-US" b="0" dirty="0"/>
              <a:t>– </a:t>
            </a:r>
            <a:r>
              <a:rPr lang="en-US" b="0" i="1" dirty="0" smtClean="0"/>
              <a:t>“I will </a:t>
            </a:r>
            <a:r>
              <a:rPr lang="en-US" i="1" dirty="0" smtClean="0"/>
              <a:t>no longer talk</a:t>
            </a:r>
            <a:r>
              <a:rPr lang="en-US" b="0" i="1" dirty="0" smtClean="0"/>
              <a:t> much </a:t>
            </a:r>
            <a:r>
              <a:rPr lang="en-US" i="1" dirty="0" smtClean="0"/>
              <a:t>with you </a:t>
            </a:r>
            <a:r>
              <a:rPr lang="en-US" b="0" i="1" dirty="0" smtClean="0"/>
              <a:t>…”</a:t>
            </a:r>
            <a:endParaRPr lang="en-US" b="0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14:31</a:t>
            </a:r>
            <a:r>
              <a:rPr lang="en-US" b="0" dirty="0" smtClean="0"/>
              <a:t> – </a:t>
            </a:r>
            <a:r>
              <a:rPr lang="en-US" b="0" i="1" dirty="0" smtClean="0"/>
              <a:t>“… Arise </a:t>
            </a:r>
            <a:r>
              <a:rPr lang="en-US" i="1" dirty="0" smtClean="0"/>
              <a:t>let </a:t>
            </a:r>
            <a:r>
              <a:rPr lang="en-US" i="1" u="sng" dirty="0" smtClean="0"/>
              <a:t>us</a:t>
            </a:r>
            <a:r>
              <a:rPr lang="en-US" i="1" dirty="0" smtClean="0"/>
              <a:t> go </a:t>
            </a:r>
            <a:r>
              <a:rPr lang="en-US" b="0" i="1" dirty="0" smtClean="0"/>
              <a:t>from here.”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15:3</a:t>
            </a:r>
            <a:r>
              <a:rPr lang="en-US" b="0" i="1" dirty="0" smtClean="0"/>
              <a:t> </a:t>
            </a:r>
            <a:r>
              <a:rPr lang="en-US" b="0" dirty="0" smtClean="0"/>
              <a:t>– </a:t>
            </a:r>
            <a:r>
              <a:rPr lang="en-US" b="0" i="1" dirty="0" smtClean="0"/>
              <a:t>“</a:t>
            </a:r>
            <a:r>
              <a:rPr lang="en-US" i="1" dirty="0" smtClean="0"/>
              <a:t>You are </a:t>
            </a:r>
            <a:r>
              <a:rPr lang="en-US" i="1" u="sng" dirty="0" smtClean="0"/>
              <a:t>already</a:t>
            </a:r>
            <a:r>
              <a:rPr lang="en-US" i="1" dirty="0" smtClean="0"/>
              <a:t> clean </a:t>
            </a:r>
            <a:r>
              <a:rPr lang="en-US" b="0" i="1" dirty="0" smtClean="0"/>
              <a:t>because of the </a:t>
            </a:r>
            <a:r>
              <a:rPr lang="en-US" i="1" dirty="0" smtClean="0"/>
              <a:t>word which I have spoken </a:t>
            </a:r>
            <a:r>
              <a:rPr lang="en-US" i="1" u="sng" dirty="0" smtClean="0"/>
              <a:t>to you</a:t>
            </a:r>
            <a:r>
              <a:rPr lang="en-US" b="0" i="1" dirty="0" smtClean="0"/>
              <a:t>.”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15:16</a:t>
            </a:r>
            <a:r>
              <a:rPr lang="en-US" b="0" dirty="0" smtClean="0"/>
              <a:t> </a:t>
            </a:r>
            <a:r>
              <a:rPr lang="en-US" b="0" dirty="0"/>
              <a:t>– </a:t>
            </a:r>
            <a:r>
              <a:rPr lang="en-US" b="0" i="1" dirty="0" smtClean="0"/>
              <a:t>“</a:t>
            </a:r>
            <a:r>
              <a:rPr lang="en-US" i="1" dirty="0" smtClean="0"/>
              <a:t>You</a:t>
            </a:r>
            <a:r>
              <a:rPr lang="en-US" b="0" i="1" dirty="0" smtClean="0"/>
              <a:t> did </a:t>
            </a:r>
            <a:r>
              <a:rPr lang="en-US" i="1" dirty="0" smtClean="0"/>
              <a:t>not choose Me</a:t>
            </a:r>
            <a:r>
              <a:rPr lang="en-US" b="0" i="1" dirty="0" smtClean="0"/>
              <a:t>, but </a:t>
            </a:r>
            <a:r>
              <a:rPr lang="en-US" i="1" dirty="0" smtClean="0"/>
              <a:t>I chose you </a:t>
            </a:r>
            <a:r>
              <a:rPr lang="en-US" b="0" i="1" dirty="0" smtClean="0"/>
              <a:t>and </a:t>
            </a:r>
            <a:r>
              <a:rPr lang="en-US" i="1" dirty="0" smtClean="0"/>
              <a:t>appointed you </a:t>
            </a:r>
            <a:r>
              <a:rPr lang="en-US" b="0" i="1" dirty="0" smtClean="0"/>
              <a:t>that </a:t>
            </a:r>
            <a:r>
              <a:rPr lang="en-US" i="1" dirty="0" smtClean="0"/>
              <a:t>you</a:t>
            </a:r>
            <a:r>
              <a:rPr lang="en-US" b="0" i="1" dirty="0" smtClean="0"/>
              <a:t> should </a:t>
            </a:r>
            <a:r>
              <a:rPr lang="en-US" i="1" dirty="0" smtClean="0"/>
              <a:t>go</a:t>
            </a:r>
            <a:r>
              <a:rPr lang="en-US" b="0" i="1" dirty="0" smtClean="0"/>
              <a:t> and </a:t>
            </a:r>
            <a:r>
              <a:rPr lang="en-US" i="1" dirty="0" smtClean="0"/>
              <a:t>bear fruit</a:t>
            </a:r>
            <a:r>
              <a:rPr lang="en-US" b="0" i="1" dirty="0" smtClean="0"/>
              <a:t>, and that your fruit should remain …”</a:t>
            </a:r>
            <a:endParaRPr lang="en-US" b="0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15:19</a:t>
            </a:r>
            <a:r>
              <a:rPr lang="en-US" b="0" dirty="0" smtClean="0"/>
              <a:t> </a:t>
            </a:r>
            <a:r>
              <a:rPr lang="en-US" b="0" dirty="0"/>
              <a:t>– </a:t>
            </a:r>
            <a:r>
              <a:rPr lang="en-US" b="0" i="1" dirty="0"/>
              <a:t>“… </a:t>
            </a:r>
            <a:r>
              <a:rPr lang="en-US" i="1" dirty="0" smtClean="0"/>
              <a:t>you</a:t>
            </a:r>
            <a:r>
              <a:rPr lang="en-US" b="0" i="1" dirty="0" smtClean="0"/>
              <a:t> are not of the world, but </a:t>
            </a:r>
            <a:r>
              <a:rPr lang="en-US" i="1" dirty="0" smtClean="0"/>
              <a:t>I chose you </a:t>
            </a:r>
            <a:r>
              <a:rPr lang="en-US" b="0" i="1" dirty="0" smtClean="0"/>
              <a:t>out of the world”</a:t>
            </a:r>
            <a:endParaRPr lang="en-US" b="0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15:20</a:t>
            </a:r>
            <a:r>
              <a:rPr lang="en-US" b="0" dirty="0" smtClean="0"/>
              <a:t> </a:t>
            </a:r>
            <a:r>
              <a:rPr lang="en-US" b="0" dirty="0"/>
              <a:t>– </a:t>
            </a:r>
            <a:r>
              <a:rPr lang="en-US" b="0" i="1" dirty="0" smtClean="0"/>
              <a:t>“Remember the word that </a:t>
            </a:r>
            <a:r>
              <a:rPr lang="en-US" i="1" dirty="0" smtClean="0"/>
              <a:t>I said to you</a:t>
            </a:r>
            <a:r>
              <a:rPr lang="en-US" b="0" i="1" dirty="0" smtClean="0"/>
              <a:t> … If they persecuted Me, they will also persecute you.  If they </a:t>
            </a:r>
            <a:r>
              <a:rPr lang="en-US" i="1" dirty="0" smtClean="0"/>
              <a:t>kept My word</a:t>
            </a:r>
            <a:r>
              <a:rPr lang="en-US" b="0" i="1" dirty="0" smtClean="0"/>
              <a:t>, they </a:t>
            </a:r>
            <a:r>
              <a:rPr lang="en-US" i="1" dirty="0" smtClean="0"/>
              <a:t>will keep yours also</a:t>
            </a:r>
            <a:r>
              <a:rPr lang="en-US" b="0" i="1" dirty="0" smtClean="0"/>
              <a:t>.”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8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Holy Spirit Promised to Apostles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15:26</a:t>
            </a:r>
            <a:r>
              <a:rPr lang="en-US" b="0" dirty="0" smtClean="0"/>
              <a:t>: </a:t>
            </a:r>
            <a:r>
              <a:rPr lang="en-US" b="0" i="1" dirty="0" smtClean="0"/>
              <a:t>“… I shall send </a:t>
            </a:r>
            <a:r>
              <a:rPr lang="en-US" i="1" dirty="0" smtClean="0"/>
              <a:t>to you </a:t>
            </a:r>
            <a:r>
              <a:rPr lang="en-US" b="0" i="1" dirty="0" smtClean="0"/>
              <a:t>from the Father, the Spirit of truth”</a:t>
            </a:r>
            <a:endParaRPr lang="en-US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15:27</a:t>
            </a:r>
            <a:r>
              <a:rPr lang="en-US" b="0" dirty="0" smtClean="0"/>
              <a:t>: </a:t>
            </a:r>
            <a:r>
              <a:rPr lang="en-US" b="0" i="1" dirty="0" smtClean="0"/>
              <a:t>“And </a:t>
            </a:r>
            <a:r>
              <a:rPr lang="en-US" i="1" u="sng" dirty="0" smtClean="0"/>
              <a:t>you</a:t>
            </a:r>
            <a:r>
              <a:rPr lang="en-US" b="0" i="1" dirty="0" smtClean="0"/>
              <a:t> also </a:t>
            </a:r>
            <a:r>
              <a:rPr lang="en-US" i="1" dirty="0" smtClean="0"/>
              <a:t>will bear witness, because </a:t>
            </a:r>
            <a:r>
              <a:rPr lang="en-US" i="1" u="sng" dirty="0" smtClean="0"/>
              <a:t>you</a:t>
            </a:r>
            <a:r>
              <a:rPr lang="en-US" i="1" dirty="0" smtClean="0"/>
              <a:t> have been with Me </a:t>
            </a:r>
            <a:r>
              <a:rPr lang="en-US" i="1" u="sng" dirty="0" smtClean="0"/>
              <a:t>from the beginning</a:t>
            </a:r>
            <a:r>
              <a:rPr lang="en-US" b="0" i="1" dirty="0" smtClean="0"/>
              <a:t>.”</a:t>
            </a:r>
            <a:endParaRPr lang="en-US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16:1-4</a:t>
            </a:r>
            <a:r>
              <a:rPr lang="en-US" b="0" dirty="0" smtClean="0"/>
              <a:t>: </a:t>
            </a:r>
            <a:r>
              <a:rPr lang="en-US" b="0" i="1" dirty="0" smtClean="0"/>
              <a:t>“… these things </a:t>
            </a:r>
            <a:r>
              <a:rPr lang="en-US" i="1" dirty="0" smtClean="0"/>
              <a:t>I have told you</a:t>
            </a:r>
            <a:r>
              <a:rPr lang="en-US" b="0" i="1" dirty="0" smtClean="0"/>
              <a:t> that when the time comes, </a:t>
            </a:r>
            <a:r>
              <a:rPr lang="en-US" i="1" dirty="0" smtClean="0"/>
              <a:t>you may remember that I told you</a:t>
            </a:r>
            <a:r>
              <a:rPr lang="en-US" b="0" i="1" dirty="0" smtClean="0"/>
              <a:t> of them.  And these things </a:t>
            </a:r>
            <a:r>
              <a:rPr lang="en-US" i="1" dirty="0" smtClean="0"/>
              <a:t>I did not say to you </a:t>
            </a:r>
            <a:r>
              <a:rPr lang="en-US" i="1" u="sng" dirty="0" smtClean="0"/>
              <a:t>at the beginning, because I was with you</a:t>
            </a:r>
            <a:r>
              <a:rPr lang="en-US" b="0" i="1" dirty="0" smtClean="0"/>
              <a:t>.”</a:t>
            </a:r>
            <a:endParaRPr lang="en-US" b="0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16:5-6</a:t>
            </a:r>
            <a:r>
              <a:rPr lang="en-US" b="0" dirty="0" smtClean="0"/>
              <a:t>: </a:t>
            </a:r>
            <a:r>
              <a:rPr lang="en-US" b="0" i="1" dirty="0" smtClean="0"/>
              <a:t>“But </a:t>
            </a:r>
            <a:r>
              <a:rPr lang="en-US" i="1" dirty="0" smtClean="0"/>
              <a:t>now I go away </a:t>
            </a:r>
            <a:r>
              <a:rPr lang="en-US" b="0" i="1" dirty="0" smtClean="0"/>
              <a:t>to Him who sent Me, and </a:t>
            </a:r>
            <a:r>
              <a:rPr lang="en-US" i="1" dirty="0" smtClean="0"/>
              <a:t>none of you asks Me</a:t>
            </a:r>
            <a:r>
              <a:rPr lang="en-US" b="0" i="1" dirty="0" smtClean="0"/>
              <a:t>, ‘Where are you going?’  But because </a:t>
            </a:r>
            <a:r>
              <a:rPr lang="en-US" i="1" dirty="0" smtClean="0"/>
              <a:t>I have said </a:t>
            </a:r>
            <a:r>
              <a:rPr lang="en-US" b="0" i="1" dirty="0" smtClean="0"/>
              <a:t>these things </a:t>
            </a:r>
            <a:r>
              <a:rPr lang="en-US" i="1" dirty="0" smtClean="0"/>
              <a:t>to you, </a:t>
            </a:r>
            <a:r>
              <a:rPr lang="en-US" i="1" u="sng" dirty="0" smtClean="0"/>
              <a:t>sorrow has filled your heart</a:t>
            </a:r>
            <a:r>
              <a:rPr lang="en-US" b="0" i="1" dirty="0" smtClean="0"/>
              <a:t>.”</a:t>
            </a:r>
            <a:endParaRPr lang="en-US" b="0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16:7</a:t>
            </a:r>
            <a:r>
              <a:rPr lang="en-US" b="0" dirty="0" smtClean="0"/>
              <a:t>: </a:t>
            </a:r>
            <a:r>
              <a:rPr lang="en-US" b="0" i="1" dirty="0" smtClean="0"/>
              <a:t>“Nevertheless I tell you the truth.  It is to your advantage that I go away. …”</a:t>
            </a:r>
            <a:endParaRPr lang="en-US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16:12</a:t>
            </a:r>
            <a:r>
              <a:rPr lang="en-US" b="0" dirty="0" smtClean="0"/>
              <a:t>: </a:t>
            </a:r>
            <a:r>
              <a:rPr lang="en-US" b="0" i="1" dirty="0" smtClean="0"/>
              <a:t>“I still have many things to </a:t>
            </a:r>
            <a:r>
              <a:rPr lang="en-US" i="1" dirty="0" smtClean="0"/>
              <a:t>say to you</a:t>
            </a:r>
            <a:r>
              <a:rPr lang="en-US" b="0" i="1" dirty="0" smtClean="0"/>
              <a:t>, but </a:t>
            </a:r>
            <a:r>
              <a:rPr lang="en-US" i="1" dirty="0" smtClean="0"/>
              <a:t>you cannot bear them now</a:t>
            </a:r>
            <a:r>
              <a:rPr lang="en-US" b="0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2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Holy Spirit Promised to Apostles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16:13</a:t>
            </a:r>
            <a:r>
              <a:rPr lang="en-US" b="0" dirty="0" smtClean="0"/>
              <a:t>: </a:t>
            </a:r>
            <a:r>
              <a:rPr lang="en-US" b="0" i="1" dirty="0" smtClean="0"/>
              <a:t>“the Spirit of truth, has come, He will </a:t>
            </a:r>
            <a:r>
              <a:rPr lang="en-US" i="1" dirty="0" smtClean="0"/>
              <a:t>guide you into all truth</a:t>
            </a:r>
            <a:r>
              <a:rPr lang="en-US" b="0" i="1" dirty="0" smtClean="0"/>
              <a:t>”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16:16</a:t>
            </a:r>
            <a:r>
              <a:rPr lang="en-US" b="0" dirty="0"/>
              <a:t>: </a:t>
            </a:r>
            <a:r>
              <a:rPr lang="en-US" b="0" i="1" dirty="0" smtClean="0"/>
              <a:t>“A little while, and you will not see Me; and again a little while, and you will see Me”</a:t>
            </a:r>
            <a:r>
              <a:rPr lang="en-US" b="0" dirty="0" smtClean="0"/>
              <a:t>  (allusion to crucifixion, resurrection, &amp; ascension)</a:t>
            </a:r>
            <a:endParaRPr lang="en-US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16:17-20</a:t>
            </a:r>
            <a:r>
              <a:rPr lang="en-US" b="0" dirty="0" smtClean="0"/>
              <a:t>: </a:t>
            </a:r>
            <a:r>
              <a:rPr lang="en-US" b="0" i="1" dirty="0" smtClean="0"/>
              <a:t>“His disciples said among themselves, ‘What is this </a:t>
            </a:r>
            <a:r>
              <a:rPr lang="en-US" i="1" dirty="0" smtClean="0"/>
              <a:t>that He says </a:t>
            </a:r>
            <a:r>
              <a:rPr lang="en-US" i="1" u="sng" dirty="0" smtClean="0"/>
              <a:t>to us</a:t>
            </a:r>
            <a:r>
              <a:rPr lang="en-US" b="0" i="1" dirty="0" smtClean="0"/>
              <a:t> …? … We do not know what He is saying.”</a:t>
            </a:r>
            <a:endParaRPr lang="en-US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16:22</a:t>
            </a:r>
            <a:r>
              <a:rPr lang="en-US" b="0" dirty="0" smtClean="0"/>
              <a:t>: </a:t>
            </a:r>
            <a:r>
              <a:rPr lang="en-US" b="0" i="1" dirty="0" smtClean="0"/>
              <a:t>“</a:t>
            </a:r>
            <a:r>
              <a:rPr lang="en-US" i="1" dirty="0" smtClean="0"/>
              <a:t>you now have sorrow</a:t>
            </a:r>
            <a:r>
              <a:rPr lang="en-US" b="0" i="1" dirty="0" smtClean="0"/>
              <a:t>; but </a:t>
            </a:r>
            <a:r>
              <a:rPr lang="en-US" i="1" dirty="0" smtClean="0"/>
              <a:t>I will see you again </a:t>
            </a:r>
            <a:r>
              <a:rPr lang="en-US" b="0" i="1" dirty="0" smtClean="0"/>
              <a:t>and your heart will rejoice”</a:t>
            </a:r>
            <a:endParaRPr lang="en-US" i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16:24-33</a:t>
            </a:r>
            <a:r>
              <a:rPr lang="en-US" b="0" dirty="0" smtClean="0"/>
              <a:t>: </a:t>
            </a:r>
            <a:r>
              <a:rPr lang="en-US" b="0" i="1" dirty="0" smtClean="0"/>
              <a:t>“</a:t>
            </a:r>
            <a:r>
              <a:rPr lang="en-US" i="1" dirty="0" smtClean="0"/>
              <a:t>Until now you have asked nothing in My name</a:t>
            </a:r>
            <a:r>
              <a:rPr lang="en-US" b="0" i="1" dirty="0" smtClean="0"/>
              <a:t>.  Ask, and you will receive”</a:t>
            </a:r>
            <a:endParaRPr lang="en-US" i="1" dirty="0" smtClean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John 14-16 </a:t>
            </a:r>
            <a:r>
              <a:rPr lang="en-US" b="0" dirty="0" smtClean="0"/>
              <a:t>bears striking indicators of application to apostles.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0" dirty="0" smtClean="0"/>
              <a:t>If we need </a:t>
            </a:r>
            <a:r>
              <a:rPr lang="en-US" i="1" dirty="0" smtClean="0"/>
              <a:t>outside</a:t>
            </a:r>
            <a:r>
              <a:rPr lang="en-US" b="0" dirty="0" smtClean="0"/>
              <a:t> passages to </a:t>
            </a:r>
            <a:r>
              <a:rPr lang="en-US" i="1" dirty="0" smtClean="0"/>
              <a:t>prove</a:t>
            </a:r>
            <a:r>
              <a:rPr lang="en-US" b="0" dirty="0" smtClean="0"/>
              <a:t> application </a:t>
            </a:r>
            <a:r>
              <a:rPr lang="en-US" i="1" dirty="0" smtClean="0"/>
              <a:t>to us</a:t>
            </a:r>
            <a:r>
              <a:rPr lang="en-US" b="0" dirty="0" smtClean="0"/>
              <a:t>, then </a:t>
            </a:r>
            <a:r>
              <a:rPr lang="en-US" dirty="0" smtClean="0">
                <a:solidFill>
                  <a:schemeClr val="tx2"/>
                </a:solidFill>
              </a:rPr>
              <a:t>John 14-16</a:t>
            </a:r>
            <a:r>
              <a:rPr lang="en-US" b="0" dirty="0" smtClean="0"/>
              <a:t> can </a:t>
            </a:r>
            <a:r>
              <a:rPr lang="en-US" i="1" dirty="0" smtClean="0"/>
              <a:t>not</a:t>
            </a:r>
            <a:r>
              <a:rPr lang="en-US" b="0" dirty="0" smtClean="0"/>
              <a:t> be a proof-text for us!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1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Delivery and Access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0" i="1" dirty="0"/>
              <a:t>However, when </a:t>
            </a:r>
            <a:r>
              <a:rPr lang="en-US" i="1" dirty="0"/>
              <a:t>He, the Spirit of truth</a:t>
            </a:r>
            <a:r>
              <a:rPr lang="en-US" b="0" i="1" dirty="0"/>
              <a:t>, has come, </a:t>
            </a:r>
            <a:r>
              <a:rPr lang="en-US" i="1" u="sng" dirty="0"/>
              <a:t>He</a:t>
            </a:r>
            <a:r>
              <a:rPr lang="en-US" i="1" dirty="0"/>
              <a:t> will guide </a:t>
            </a:r>
            <a:r>
              <a:rPr lang="en-US" i="1" u="sng" dirty="0"/>
              <a:t>you</a:t>
            </a:r>
            <a:r>
              <a:rPr lang="en-US" i="1" dirty="0"/>
              <a:t> into </a:t>
            </a:r>
            <a:r>
              <a:rPr lang="en-US" i="1" u="sng" dirty="0"/>
              <a:t>all truth</a:t>
            </a:r>
            <a:r>
              <a:rPr lang="en-US" b="0" i="1" dirty="0"/>
              <a:t>; for </a:t>
            </a:r>
            <a:r>
              <a:rPr lang="en-US" i="1" dirty="0"/>
              <a:t>He will not speak on His own authority</a:t>
            </a:r>
            <a:r>
              <a:rPr lang="en-US" b="0" i="1" dirty="0"/>
              <a:t>, but whatever He hears He will speak; and He will tell you things to come</a:t>
            </a:r>
            <a:r>
              <a:rPr lang="en-US" b="0" i="1" dirty="0" smtClean="0"/>
              <a:t>.  He </a:t>
            </a:r>
            <a:r>
              <a:rPr lang="en-US" b="0" i="1" dirty="0"/>
              <a:t>will glorify Me, for </a:t>
            </a:r>
            <a:r>
              <a:rPr lang="en-US" i="1" u="sng" dirty="0"/>
              <a:t>He</a:t>
            </a:r>
            <a:r>
              <a:rPr lang="en-US" i="1" dirty="0"/>
              <a:t> will take of what is </a:t>
            </a:r>
            <a:r>
              <a:rPr lang="en-US" i="1" u="sng" dirty="0"/>
              <a:t>Mine</a:t>
            </a:r>
            <a:r>
              <a:rPr lang="en-US" i="1" dirty="0"/>
              <a:t> and declare it to </a:t>
            </a:r>
            <a:r>
              <a:rPr lang="en-US" i="1" u="sng" dirty="0"/>
              <a:t>you</a:t>
            </a:r>
            <a:r>
              <a:rPr lang="en-US" b="0" i="1" dirty="0" smtClean="0"/>
              <a:t>.  </a:t>
            </a:r>
            <a:r>
              <a:rPr lang="en-US" i="1" dirty="0" smtClean="0"/>
              <a:t>All </a:t>
            </a:r>
            <a:r>
              <a:rPr lang="en-US" i="1" dirty="0"/>
              <a:t>things that the </a:t>
            </a:r>
            <a:r>
              <a:rPr lang="en-US" i="1" u="sng" dirty="0"/>
              <a:t>Father</a:t>
            </a:r>
            <a:r>
              <a:rPr lang="en-US" i="1" dirty="0"/>
              <a:t> has are </a:t>
            </a:r>
            <a:r>
              <a:rPr lang="en-US" i="1" u="sng" dirty="0"/>
              <a:t>Mine</a:t>
            </a:r>
            <a:r>
              <a:rPr lang="en-US" i="1" dirty="0"/>
              <a:t>.</a:t>
            </a:r>
            <a:r>
              <a:rPr lang="en-US" b="0" i="1" dirty="0"/>
              <a:t> Therefore I said that He will take of Mine and declare it to you. </a:t>
            </a:r>
            <a:r>
              <a:rPr lang="en-US" b="0" dirty="0"/>
              <a:t>(</a:t>
            </a:r>
            <a:r>
              <a:rPr lang="en-US" dirty="0">
                <a:solidFill>
                  <a:schemeClr val="tx2"/>
                </a:solidFill>
              </a:rPr>
              <a:t>John </a:t>
            </a:r>
            <a:r>
              <a:rPr lang="en-US" dirty="0" smtClean="0">
                <a:solidFill>
                  <a:schemeClr val="tx2"/>
                </a:solidFill>
              </a:rPr>
              <a:t>16:13-15;12:49;14:10</a:t>
            </a:r>
            <a:r>
              <a:rPr lang="en-US" b="0" dirty="0" smtClean="0"/>
              <a:t>)</a:t>
            </a:r>
            <a:endParaRPr lang="en-US" b="0" dirty="0"/>
          </a:p>
          <a:p>
            <a:r>
              <a:rPr lang="en-US" b="0" i="1" dirty="0" smtClean="0"/>
              <a:t>… how </a:t>
            </a:r>
            <a:r>
              <a:rPr lang="en-US" b="0" i="1" dirty="0"/>
              <a:t>that </a:t>
            </a:r>
            <a:r>
              <a:rPr lang="en-US" i="1" u="sng" dirty="0"/>
              <a:t>by revelation</a:t>
            </a:r>
            <a:r>
              <a:rPr lang="en-US" i="1" dirty="0"/>
              <a:t> He made known to me the mystery (as I have briefly written already</a:t>
            </a:r>
            <a:r>
              <a:rPr lang="en-US" i="1" dirty="0" smtClean="0"/>
              <a:t>, by </a:t>
            </a:r>
            <a:r>
              <a:rPr lang="en-US" i="1" dirty="0"/>
              <a:t>which, </a:t>
            </a:r>
            <a:r>
              <a:rPr lang="en-US" i="1" u="sng" dirty="0"/>
              <a:t>when you read, you may understand my knowledge</a:t>
            </a:r>
            <a:r>
              <a:rPr lang="en-US" i="1" dirty="0"/>
              <a:t> in the mystery of Christ</a:t>
            </a:r>
            <a:r>
              <a:rPr lang="en-US" b="0" i="1" dirty="0" smtClean="0"/>
              <a:t>), which </a:t>
            </a:r>
            <a:r>
              <a:rPr lang="en-US" b="0" i="1" dirty="0"/>
              <a:t>in other ages was not made known to the sons of men, as it has </a:t>
            </a:r>
            <a:r>
              <a:rPr lang="en-US" i="1" dirty="0"/>
              <a:t>now been revealed </a:t>
            </a:r>
            <a:r>
              <a:rPr lang="en-US" i="1" u="sng" dirty="0"/>
              <a:t>by the Spirit</a:t>
            </a:r>
            <a:r>
              <a:rPr lang="en-US" i="1" dirty="0"/>
              <a:t> to His holy </a:t>
            </a:r>
            <a:r>
              <a:rPr lang="en-US" i="1" u="sng" dirty="0"/>
              <a:t>apostles and prophets</a:t>
            </a:r>
            <a:r>
              <a:rPr lang="en-US" b="0" i="1" dirty="0" smtClean="0"/>
              <a:t>:</a:t>
            </a:r>
            <a:r>
              <a:rPr lang="en-US" b="0" i="1" dirty="0"/>
              <a:t> </a:t>
            </a:r>
            <a:r>
              <a:rPr lang="en-US" b="0" dirty="0"/>
              <a:t>(</a:t>
            </a:r>
            <a:r>
              <a:rPr lang="en-US" dirty="0" smtClean="0">
                <a:solidFill>
                  <a:schemeClr val="tx2"/>
                </a:solidFill>
              </a:rPr>
              <a:t>Ephesians 3:3-5</a:t>
            </a:r>
            <a:r>
              <a:rPr lang="en-US" b="0" dirty="0" smtClean="0"/>
              <a:t>)</a:t>
            </a:r>
          </a:p>
          <a:p>
            <a:r>
              <a:rPr lang="en-US" dirty="0" smtClean="0"/>
              <a:t>Father → Jesus → Holy Spirit → Apostles, Prophets → Bible → 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6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16617</TotalTime>
  <Words>2778</Words>
  <Application>Microsoft Office PowerPoint</Application>
  <PresentationFormat>On-screen Show (16:9)</PresentationFormat>
  <Paragraphs>177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Arial Black</vt:lpstr>
      <vt:lpstr>Essential</vt:lpstr>
      <vt:lpstr>“Convicting Those Who Contradict”</vt:lpstr>
      <vt:lpstr>Modern Miracles and Revelation</vt:lpstr>
      <vt:lpstr>Related Modern-Day Issues</vt:lpstr>
      <vt:lpstr>Holy Spirit Guiding Me?</vt:lpstr>
      <vt:lpstr>Holy Spirit Promised to Apostles</vt:lpstr>
      <vt:lpstr>Holy Spirit Promised to Apostles</vt:lpstr>
      <vt:lpstr>Holy Spirit Promised to Apostles</vt:lpstr>
      <vt:lpstr>Holy Spirit Promised to Apostles</vt:lpstr>
      <vt:lpstr>Delivery and Access of Truth</vt:lpstr>
      <vt:lpstr>All Sufficiency of Scripture</vt:lpstr>
      <vt:lpstr>PowerPoint Presentation</vt:lpstr>
      <vt:lpstr>Holy Spirit Leading Me?</vt:lpstr>
      <vt:lpstr>Deciphering Events?</vt:lpstr>
      <vt:lpstr>Events Are Not Telling</vt:lpstr>
      <vt:lpstr>Unquestionable Experiences</vt:lpstr>
      <vt:lpstr>Seeing What We Want to See</vt:lpstr>
      <vt:lpstr>Looking for Proof?</vt:lpstr>
      <vt:lpstr>Looking For Proof?</vt:lpstr>
      <vt:lpstr>Wrong Motive and Goal</vt:lpstr>
      <vt:lpstr>Four-Fold Witness of Christ</vt:lpstr>
      <vt:lpstr>Proof In The Bible?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“Convicting Those Who Contradict”</dc:title>
  <dc:creator>C. Trevor Bowen</dc:creator>
  <cp:lastModifiedBy>C. Trevor Bowen</cp:lastModifiedBy>
  <cp:revision>2488</cp:revision>
  <cp:lastPrinted>2013-03-17T13:57:33Z</cp:lastPrinted>
  <dcterms:created xsi:type="dcterms:W3CDTF">2006-08-16T00:00:00Z</dcterms:created>
  <dcterms:modified xsi:type="dcterms:W3CDTF">2013-03-22T03:01:44Z</dcterms:modified>
</cp:coreProperties>
</file>