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397" r:id="rId2"/>
    <p:sldId id="669" r:id="rId3"/>
    <p:sldId id="690" r:id="rId4"/>
    <p:sldId id="691" r:id="rId5"/>
    <p:sldId id="683" r:id="rId6"/>
    <p:sldId id="709" r:id="rId7"/>
    <p:sldId id="693" r:id="rId8"/>
    <p:sldId id="715" r:id="rId9"/>
    <p:sldId id="716" r:id="rId10"/>
    <p:sldId id="710" r:id="rId11"/>
    <p:sldId id="699" r:id="rId12"/>
    <p:sldId id="694" r:id="rId13"/>
    <p:sldId id="717" r:id="rId14"/>
    <p:sldId id="728" r:id="rId15"/>
    <p:sldId id="695" r:id="rId16"/>
    <p:sldId id="718" r:id="rId17"/>
    <p:sldId id="696" r:id="rId18"/>
    <p:sldId id="729" r:id="rId19"/>
    <p:sldId id="730" r:id="rId20"/>
    <p:sldId id="697" r:id="rId21"/>
    <p:sldId id="727" r:id="rId22"/>
    <p:sldId id="698" r:id="rId23"/>
    <p:sldId id="712" r:id="rId24"/>
    <p:sldId id="713" r:id="rId25"/>
    <p:sldId id="714" r:id="rId26"/>
    <p:sldId id="720" r:id="rId27"/>
    <p:sldId id="719" r:id="rId28"/>
    <p:sldId id="723" r:id="rId29"/>
    <p:sldId id="724" r:id="rId30"/>
    <p:sldId id="721" r:id="rId31"/>
    <p:sldId id="722" r:id="rId32"/>
    <p:sldId id="725" r:id="rId33"/>
    <p:sldId id="726" r:id="rId34"/>
  </p:sldIdLst>
  <p:sldSz cx="9144000" cy="5143500" type="screen16x9"/>
  <p:notesSz cx="7077075" cy="9393238"/>
  <p:embeddedFontLst>
    <p:embeddedFont>
      <p:font typeface="Calibri" pitchFamily="34" charset="0"/>
      <p:regular r:id="rId37"/>
      <p:bold r:id="rId38"/>
      <p:italic r:id="rId39"/>
      <p:boldItalic r:id="rId40"/>
    </p:embeddedFont>
    <p:embeddedFont>
      <p:font typeface="Arial Black" pitchFamily="34" charset="0"/>
      <p:bold r:id="rId4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36" y="-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BF392CE3-B8F9-4AF7-9B8A-BB9489D3DED2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7623812E-EE51-44F1-9D81-122E570B07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11771B7B-A3A8-41BB-B41F-A1B7602CDB4B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04850"/>
            <a:ext cx="6261100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61788"/>
            <a:ext cx="5661660" cy="4226957"/>
          </a:xfrm>
          <a:prstGeom prst="rect">
            <a:avLst/>
          </a:prstGeom>
        </p:spPr>
        <p:txBody>
          <a:bodyPr vert="horz" lIns="94110" tIns="47055" rIns="94110" bIns="470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F8FAD216-4C47-4AEE-83BE-B88F52125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2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7200" i="1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8DD1-C50F-445A-9523-CB17A08CA9AE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B30E-A2D5-4FD8-B22D-1F7BD7B7AF94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4065-797E-4830-BCAC-79279EB75A98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"/>
            <a:ext cx="8229600" cy="548640"/>
          </a:xfrm>
        </p:spPr>
        <p:txBody>
          <a:bodyPr anchor="ctr"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7220"/>
            <a:ext cx="8229600" cy="43205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74C1-5200-451F-A2AE-9F46519CEF83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4134-5BA6-498E-968E-89D200F18159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31F-C7D5-44FF-9336-99111351A34B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97C7-4D7A-4B6E-A113-350B590B6217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0414-F316-4DBA-8780-BEB6B3250A32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E34-B88B-44A2-9523-047459A95BEC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D46B-88E0-4841-BBB5-D5F83DD27A39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600C-EFF2-4CEC-9673-6F44F6BC0F51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538"/>
            <a:ext cx="8229600" cy="5141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229600" cy="4286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5F9A715-A4F2-4725-8150-8DDA4E0B43E2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91843" y="4368483"/>
            <a:ext cx="986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685800"/>
            <a:ext cx="142876" cy="4457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sfitlyspoken.org/audio/earnhart/943A%20-%20The%20Nature%20and%20Work%20of%20the%20Holy%20Spirit.mp3" TargetMode="External"/><Relationship Id="rId2" Type="http://schemas.openxmlformats.org/officeDocument/2006/relationships/hyperlink" Target="http://www.wordsfitlyspoken.org/audio/earnhart/886B%20-%20The%20Holy%20Spirit%20and%20His%20Work.mp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rdsfitlyspoken.org/audio/misc" TargetMode="External"/><Relationship Id="rId5" Type="http://schemas.openxmlformats.org/officeDocument/2006/relationships/hyperlink" Target="http://www.wordsfitlyspoken.org/audio/turner/Robert%20Turner%20-%20Indwelling%20of%20the%20Holy%20Spirit.mp3" TargetMode="External"/><Relationship Id="rId4" Type="http://schemas.openxmlformats.org/officeDocument/2006/relationships/hyperlink" Target="http://www.wordsfitlyspoken.org/audio/earnhart/1595B%20-%20Nature%20and%20Character%20of%20the%20Holy%20Spirit.mp3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i="1" smtClean="0"/>
              <a:t>“Convicting </a:t>
            </a:r>
            <a:r>
              <a:rPr lang="en-US" sz="7200" i="1" dirty="0" smtClean="0"/>
              <a:t>Those Who Contradict”</a:t>
            </a:r>
            <a:endParaRPr lang="en-US" sz="7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Helping Saints Prepare to Answer and Persuade Those in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Gifts Provided Through Apostles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7210"/>
            <a:ext cx="8229600" cy="432054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1800" b="0" i="1" dirty="0" smtClean="0"/>
              <a:t>But </a:t>
            </a:r>
            <a:r>
              <a:rPr lang="en-US" sz="1800" b="0" i="1" dirty="0"/>
              <a:t>when they </a:t>
            </a:r>
            <a:r>
              <a:rPr lang="en-US" sz="1800" i="1" dirty="0"/>
              <a:t>believed</a:t>
            </a:r>
            <a:r>
              <a:rPr lang="en-US" sz="1800" b="0" i="1" dirty="0"/>
              <a:t> Philip as he preached the things </a:t>
            </a:r>
            <a:r>
              <a:rPr lang="en-US" sz="1800" i="1" dirty="0"/>
              <a:t>concerning the kingdom of God and the name of Jesus Christ, both men and women </a:t>
            </a:r>
            <a:r>
              <a:rPr lang="en-US" sz="1800" i="1" u="sng" dirty="0"/>
              <a:t>were baptized</a:t>
            </a:r>
            <a:r>
              <a:rPr lang="en-US" sz="1800" b="0" i="1" dirty="0" smtClean="0"/>
              <a:t>.  Then </a:t>
            </a:r>
            <a:r>
              <a:rPr lang="en-US" sz="1800" b="0" i="1" dirty="0"/>
              <a:t>Simon himself also believed; and when he was baptized he continued with Philip, and was </a:t>
            </a:r>
            <a:r>
              <a:rPr lang="en-US" sz="1800" i="1" dirty="0"/>
              <a:t>amazed, seeing the miracles and signs which were done</a:t>
            </a:r>
            <a:r>
              <a:rPr lang="en-US" sz="1800" b="0" i="1" dirty="0" smtClean="0"/>
              <a:t>. Now </a:t>
            </a:r>
            <a:r>
              <a:rPr lang="en-US" sz="1800" b="0" i="1" dirty="0"/>
              <a:t>when the </a:t>
            </a:r>
            <a:r>
              <a:rPr lang="en-US" sz="1800" i="1" dirty="0"/>
              <a:t>apostles who were at Jerusalem</a:t>
            </a:r>
            <a:r>
              <a:rPr lang="en-US" sz="1800" b="0" i="1" dirty="0"/>
              <a:t> heard that Samaria had received the word of God, </a:t>
            </a:r>
            <a:r>
              <a:rPr lang="en-US" sz="1800" i="1" dirty="0"/>
              <a:t>they sent Peter and John to them</a:t>
            </a:r>
            <a:r>
              <a:rPr lang="en-US" sz="1800" b="0" i="1" dirty="0" smtClean="0"/>
              <a:t>, who</a:t>
            </a:r>
            <a:r>
              <a:rPr lang="en-US" sz="1800" b="0" i="1" dirty="0"/>
              <a:t>, when they had come down, </a:t>
            </a:r>
            <a:r>
              <a:rPr lang="en-US" sz="1800" i="1" dirty="0"/>
              <a:t>prayed for them that they might receive the Holy Spirit</a:t>
            </a:r>
            <a:r>
              <a:rPr lang="en-US" sz="1800" i="1" dirty="0" smtClean="0"/>
              <a:t>. For </a:t>
            </a:r>
            <a:r>
              <a:rPr lang="en-US" sz="1800" i="1" dirty="0"/>
              <a:t>as yet </a:t>
            </a:r>
            <a:r>
              <a:rPr lang="en-US" sz="1800" i="1" u="sng" dirty="0"/>
              <a:t>He had fallen upon none of them</a:t>
            </a:r>
            <a:r>
              <a:rPr lang="en-US" sz="1800" i="1" dirty="0"/>
              <a:t>. They had only been baptized in the name of the Lord Jesus</a:t>
            </a:r>
            <a:r>
              <a:rPr lang="en-US" sz="1800" i="1" dirty="0" smtClean="0"/>
              <a:t>. Then </a:t>
            </a:r>
            <a:r>
              <a:rPr lang="en-US" sz="1800" i="1" u="sng" dirty="0"/>
              <a:t>they laid hands on them, and they received the Holy Spirit</a:t>
            </a:r>
            <a:r>
              <a:rPr lang="en-US" sz="1800" b="0" i="1" dirty="0" smtClean="0"/>
              <a:t>. And </a:t>
            </a:r>
            <a:r>
              <a:rPr lang="en-US" sz="1800" b="0" i="1" dirty="0"/>
              <a:t>when Simon saw that </a:t>
            </a:r>
            <a:r>
              <a:rPr lang="en-US" sz="1800" i="1" dirty="0"/>
              <a:t>through the laying on of the </a:t>
            </a:r>
            <a:r>
              <a:rPr lang="en-US" sz="1800" i="1" dirty="0" smtClean="0"/>
              <a:t>apostles’ </a:t>
            </a:r>
            <a:r>
              <a:rPr lang="en-US" sz="1800" i="1" dirty="0"/>
              <a:t>hands the Holy Spirit was given</a:t>
            </a:r>
            <a:r>
              <a:rPr lang="en-US" sz="1800" b="0" i="1" dirty="0"/>
              <a:t>, he offered them money</a:t>
            </a:r>
            <a:r>
              <a:rPr lang="en-US" sz="1800" b="0" i="1" dirty="0" smtClean="0"/>
              <a:t>, saying</a:t>
            </a:r>
            <a:r>
              <a:rPr lang="en-US" sz="1800" b="0" i="1" dirty="0"/>
              <a:t>, </a:t>
            </a:r>
            <a:r>
              <a:rPr lang="en-US" sz="1800" b="0" i="1" dirty="0" smtClean="0"/>
              <a:t>“Give </a:t>
            </a:r>
            <a:r>
              <a:rPr lang="en-US" sz="1800" b="0" i="1" dirty="0"/>
              <a:t>me this power also, that anyone on whom I lay hands may receive the Holy Spirit</a:t>
            </a:r>
            <a:r>
              <a:rPr lang="en-US" sz="1800" b="0" i="1" dirty="0" smtClean="0"/>
              <a:t>.” But </a:t>
            </a:r>
            <a:r>
              <a:rPr lang="en-US" sz="1800" b="0" i="1" dirty="0"/>
              <a:t>Peter said to him, </a:t>
            </a:r>
            <a:r>
              <a:rPr lang="en-US" sz="1800" b="0" i="1" dirty="0" smtClean="0"/>
              <a:t>“Your </a:t>
            </a:r>
            <a:r>
              <a:rPr lang="en-US" sz="1800" b="0" i="1" dirty="0"/>
              <a:t>money perish with you, because you thought that the gift of God could be purchased with money</a:t>
            </a:r>
            <a:r>
              <a:rPr lang="en-US" sz="1800" b="0" i="1" dirty="0" smtClean="0"/>
              <a:t>!”</a:t>
            </a:r>
            <a:r>
              <a:rPr lang="en-US" sz="1800" b="0" dirty="0"/>
              <a:t> (</a:t>
            </a:r>
            <a:r>
              <a:rPr lang="en-US" sz="1800" dirty="0">
                <a:solidFill>
                  <a:schemeClr val="tx2"/>
                </a:solidFill>
              </a:rPr>
              <a:t>Acts </a:t>
            </a:r>
            <a:r>
              <a:rPr lang="en-US" sz="1800" dirty="0" smtClean="0">
                <a:solidFill>
                  <a:schemeClr val="tx2"/>
                </a:solidFill>
              </a:rPr>
              <a:t>8:12-20</a:t>
            </a:r>
            <a:r>
              <a:rPr lang="en-US" sz="1800" b="0" dirty="0" smtClean="0"/>
              <a:t>)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800" b="0" dirty="0" smtClean="0"/>
              <a:t>Miraculous gifts were bestowed </a:t>
            </a:r>
            <a:r>
              <a:rPr lang="en-US" sz="1800" i="1" dirty="0" smtClean="0"/>
              <a:t>through</a:t>
            </a:r>
            <a:r>
              <a:rPr lang="en-US" sz="1800" b="0" dirty="0" smtClean="0"/>
              <a:t> laying on of </a:t>
            </a:r>
            <a:r>
              <a:rPr lang="en-US" sz="1800" i="1" dirty="0" smtClean="0"/>
              <a:t>apostles</a:t>
            </a:r>
            <a:r>
              <a:rPr lang="en-US" sz="1800" b="0" dirty="0" smtClean="0"/>
              <a:t>’ hands.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800" b="0" dirty="0" smtClean="0"/>
              <a:t>Miraculous gifts were received – generally – </a:t>
            </a:r>
            <a:r>
              <a:rPr lang="en-US" sz="1800" i="1" dirty="0" smtClean="0"/>
              <a:t>after</a:t>
            </a:r>
            <a:r>
              <a:rPr lang="en-US" sz="1800" b="0" dirty="0" smtClean="0"/>
              <a:t> being water baptized.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800" b="0" dirty="0" smtClean="0"/>
              <a:t>Also see:  </a:t>
            </a:r>
            <a:r>
              <a:rPr lang="en-US" sz="1800" dirty="0" smtClean="0">
                <a:solidFill>
                  <a:schemeClr val="tx2"/>
                </a:solidFill>
              </a:rPr>
              <a:t>Acts 6:5-8; 19:1-6; II Timothy 1:6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7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Elders Can Give Holy Spirit?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12"/>
            </a:pPr>
            <a:r>
              <a:rPr lang="en-US" sz="2400" b="0" dirty="0"/>
              <a:t>“Paul said Timothy was given the gift of </a:t>
            </a:r>
            <a:r>
              <a:rPr lang="en-US" sz="2400" b="0" i="1" dirty="0"/>
              <a:t>“prophecy </a:t>
            </a:r>
            <a:r>
              <a:rPr lang="en-US" sz="2400" i="1" dirty="0"/>
              <a:t>with</a:t>
            </a:r>
            <a:r>
              <a:rPr lang="en-US" sz="2400" b="0" i="1" dirty="0"/>
              <a:t> the laying on of the hands </a:t>
            </a:r>
            <a:r>
              <a:rPr lang="en-US" sz="2400" i="1" dirty="0"/>
              <a:t>of the eldership</a:t>
            </a:r>
            <a:r>
              <a:rPr lang="en-US" sz="2400" b="0" i="1" dirty="0"/>
              <a:t>”</a:t>
            </a:r>
            <a:r>
              <a:rPr lang="en-US" sz="2400" b="0" dirty="0"/>
              <a:t> (</a:t>
            </a:r>
            <a:r>
              <a:rPr lang="en-US" sz="2400" dirty="0">
                <a:solidFill>
                  <a:schemeClr val="tx2"/>
                </a:solidFill>
              </a:rPr>
              <a:t>I Timothy 4:14</a:t>
            </a:r>
            <a:r>
              <a:rPr lang="en-US" sz="2400" b="0" dirty="0"/>
              <a:t>).  Why would any </a:t>
            </a:r>
            <a:r>
              <a:rPr lang="en-US" sz="2400" i="1" dirty="0"/>
              <a:t>truly</a:t>
            </a:r>
            <a:r>
              <a:rPr lang="en-US" sz="2400" b="0" dirty="0"/>
              <a:t> qualified eldership </a:t>
            </a:r>
            <a:r>
              <a:rPr lang="en-US" sz="2400" i="1" dirty="0"/>
              <a:t>not</a:t>
            </a:r>
            <a:r>
              <a:rPr lang="en-US" sz="2400" b="0" dirty="0"/>
              <a:t> have the same power today?”</a:t>
            </a:r>
            <a:endParaRPr lang="en-US" sz="2400" b="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0" i="1" dirty="0"/>
              <a:t>Do not neglect </a:t>
            </a:r>
            <a:r>
              <a:rPr lang="en-US" sz="2400" i="1" dirty="0"/>
              <a:t>the gift that is in you</a:t>
            </a:r>
            <a:r>
              <a:rPr lang="en-US" sz="2400" b="0" i="1" dirty="0"/>
              <a:t>, which was </a:t>
            </a:r>
            <a:r>
              <a:rPr lang="en-US" sz="2400" i="1" dirty="0"/>
              <a:t>given to you by prophecy </a:t>
            </a:r>
            <a:r>
              <a:rPr lang="en-US" sz="2400" i="1" u="sng" dirty="0"/>
              <a:t>with</a:t>
            </a:r>
            <a:r>
              <a:rPr lang="en-US" sz="2400" i="1" dirty="0"/>
              <a:t> the laying on of the hands of the </a:t>
            </a:r>
            <a:r>
              <a:rPr lang="en-US" sz="2400" i="1" u="sng" dirty="0"/>
              <a:t>eldership</a:t>
            </a:r>
            <a:r>
              <a:rPr lang="en-US" sz="2400" b="0" i="1" dirty="0"/>
              <a:t>.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I Timothy </a:t>
            </a:r>
            <a:r>
              <a:rPr lang="en-US" sz="2400" dirty="0" smtClean="0">
                <a:solidFill>
                  <a:schemeClr val="tx2"/>
                </a:solidFill>
              </a:rPr>
              <a:t>4:14</a:t>
            </a:r>
            <a:r>
              <a:rPr lang="en-US" sz="2400" b="0" dirty="0" smtClean="0"/>
              <a:t>)</a:t>
            </a:r>
            <a:endParaRPr lang="en-US" sz="2400" b="0" dirty="0"/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Gift received </a:t>
            </a:r>
            <a:r>
              <a:rPr lang="en-US" sz="2400" i="1" dirty="0" smtClean="0"/>
              <a:t>along with</a:t>
            </a:r>
            <a:r>
              <a:rPr lang="en-US" sz="2400" b="0" dirty="0" smtClean="0"/>
              <a:t> [Gr., </a:t>
            </a:r>
            <a:r>
              <a:rPr lang="en-US" sz="2400" b="0" i="1" dirty="0" smtClean="0"/>
              <a:t>meta</a:t>
            </a:r>
            <a:r>
              <a:rPr lang="en-US" sz="2400" b="0" dirty="0" smtClean="0"/>
              <a:t>] elders’ hands.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0" i="1" dirty="0" smtClean="0"/>
              <a:t>Therefore </a:t>
            </a:r>
            <a:r>
              <a:rPr lang="en-US" sz="2400" b="0" i="1" dirty="0"/>
              <a:t>I remind you to stir up the </a:t>
            </a:r>
            <a:r>
              <a:rPr lang="en-US" sz="2400" i="1" dirty="0"/>
              <a:t>gift of God which is in you </a:t>
            </a:r>
            <a:r>
              <a:rPr lang="en-US" sz="2400" i="1" u="sng" dirty="0"/>
              <a:t>through</a:t>
            </a:r>
            <a:r>
              <a:rPr lang="en-US" sz="2400" b="0" i="1" dirty="0"/>
              <a:t> </a:t>
            </a:r>
            <a:r>
              <a:rPr lang="en-US" sz="2400" b="0" dirty="0" smtClean="0"/>
              <a:t>[Gr., </a:t>
            </a:r>
            <a:r>
              <a:rPr lang="en-US" sz="2400" b="0" i="1" dirty="0" err="1" smtClean="0"/>
              <a:t>dia</a:t>
            </a:r>
            <a:r>
              <a:rPr lang="en-US" sz="2400" b="0" dirty="0" smtClean="0"/>
              <a:t>] </a:t>
            </a:r>
            <a:r>
              <a:rPr lang="en-US" sz="2400" i="1" dirty="0" smtClean="0"/>
              <a:t>the </a:t>
            </a:r>
            <a:r>
              <a:rPr lang="en-US" sz="2400" i="1" dirty="0"/>
              <a:t>laying on of </a:t>
            </a:r>
            <a:r>
              <a:rPr lang="en-US" sz="2400" i="1" u="sng" dirty="0"/>
              <a:t>my hands</a:t>
            </a:r>
            <a:r>
              <a:rPr lang="en-US" sz="2400" b="0" i="1" dirty="0"/>
              <a:t>.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II Timothy </a:t>
            </a:r>
            <a:r>
              <a:rPr lang="en-US" sz="2400" dirty="0" smtClean="0">
                <a:solidFill>
                  <a:schemeClr val="tx2"/>
                </a:solidFill>
              </a:rPr>
              <a:t>1:6</a:t>
            </a:r>
            <a:r>
              <a:rPr lang="en-US" sz="2400" b="0" dirty="0" smtClean="0"/>
              <a:t>)</a:t>
            </a:r>
            <a:endParaRPr lang="en-US" sz="2400" b="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1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Do Not Have Enough Faith?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13"/>
            </a:pPr>
            <a:r>
              <a:rPr lang="en-US" sz="2400" b="0" dirty="0"/>
              <a:t>“God only answers prayers of those who </a:t>
            </a:r>
            <a:r>
              <a:rPr lang="en-US" sz="2400" i="1" dirty="0"/>
              <a:t>truly</a:t>
            </a:r>
            <a:r>
              <a:rPr lang="en-US" sz="2400" b="0" dirty="0"/>
              <a:t> believe without any doubting (</a:t>
            </a:r>
            <a:r>
              <a:rPr lang="en-US" sz="2400" dirty="0">
                <a:solidFill>
                  <a:schemeClr val="tx2"/>
                </a:solidFill>
              </a:rPr>
              <a:t>James 1:6-7</a:t>
            </a:r>
            <a:r>
              <a:rPr lang="en-US" sz="2400" b="0" dirty="0"/>
              <a:t>).  Even Jesus could not heal some people because of their unbelief (</a:t>
            </a:r>
            <a:r>
              <a:rPr lang="en-US" sz="2400" dirty="0" smtClean="0">
                <a:solidFill>
                  <a:schemeClr val="tx2"/>
                </a:solidFill>
              </a:rPr>
              <a:t>Mat. 13:57-58; Mark 6:1-6</a:t>
            </a:r>
            <a:r>
              <a:rPr lang="en-US" sz="2400" b="0" dirty="0" smtClean="0"/>
              <a:t>)!  </a:t>
            </a:r>
            <a:r>
              <a:rPr lang="en-US" sz="2400" b="0" dirty="0"/>
              <a:t>Therefore, if you do not enjoy these miraculous blessings, it is merely because you do not truly believe.  </a:t>
            </a:r>
            <a:r>
              <a:rPr lang="en-US" sz="2400" i="1" dirty="0"/>
              <a:t>Your faith is lacking</a:t>
            </a:r>
            <a:r>
              <a:rPr lang="en-US" sz="2400" b="0" dirty="0"/>
              <a:t>!”</a:t>
            </a:r>
            <a:endParaRPr lang="en-US" sz="2400" b="0" dirty="0" smtClean="0"/>
          </a:p>
          <a:p>
            <a:r>
              <a:rPr lang="en-US" sz="2400" i="1" dirty="0"/>
              <a:t>So they were offended at Him</a:t>
            </a:r>
            <a:r>
              <a:rPr lang="en-US" sz="2400" b="0" i="1" dirty="0"/>
              <a:t>. But Jesus said to them, </a:t>
            </a:r>
            <a:r>
              <a:rPr lang="en-US" sz="2400" b="0" i="1" dirty="0" smtClean="0"/>
              <a:t>“A </a:t>
            </a:r>
            <a:r>
              <a:rPr lang="en-US" sz="2400" b="0" i="1" dirty="0"/>
              <a:t>prophet is not without honor except in his own country and in his own </a:t>
            </a:r>
            <a:r>
              <a:rPr lang="en-US" sz="2400" b="0" i="1" dirty="0" smtClean="0"/>
              <a:t>house.”  </a:t>
            </a:r>
            <a:r>
              <a:rPr lang="en-US" sz="2400" b="0" i="1" dirty="0"/>
              <a:t>Now </a:t>
            </a:r>
            <a:r>
              <a:rPr lang="en-US" sz="2400" i="1" dirty="0"/>
              <a:t>He </a:t>
            </a:r>
            <a:r>
              <a:rPr lang="en-US" sz="2400" i="1" u="sng" dirty="0"/>
              <a:t>did not do</a:t>
            </a:r>
            <a:r>
              <a:rPr lang="en-US" sz="2400" i="1" dirty="0"/>
              <a:t> many mighty works there </a:t>
            </a:r>
            <a:r>
              <a:rPr lang="en-US" sz="2400" i="1" u="sng" dirty="0"/>
              <a:t>because of their </a:t>
            </a:r>
            <a:r>
              <a:rPr lang="en-US" sz="2400" i="1" u="sng" dirty="0" smtClean="0"/>
              <a:t>unbelief</a:t>
            </a:r>
            <a:r>
              <a:rPr lang="en-US" sz="2400" b="0" i="1" dirty="0"/>
              <a:t>. </a:t>
            </a:r>
            <a:r>
              <a:rPr lang="en-US" sz="2400" b="0" dirty="0"/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Mat. 13:57-58</a:t>
            </a:r>
            <a:r>
              <a:rPr lang="en-US" sz="2400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i="1" dirty="0" smtClean="0"/>
              <a:t>Assumption:</a:t>
            </a:r>
            <a:r>
              <a:rPr lang="en-US" sz="2400" b="0" dirty="0" smtClean="0"/>
              <a:t>  Jesus </a:t>
            </a:r>
            <a:r>
              <a:rPr lang="en-US" sz="2400" i="1" dirty="0" smtClean="0"/>
              <a:t>limited</a:t>
            </a:r>
            <a:r>
              <a:rPr lang="en-US" sz="2400" b="0" dirty="0" smtClean="0"/>
              <a:t> by subject’s belief.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0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Inconsistency and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30188" indent="-230188">
              <a:buFont typeface="Arial" pitchFamily="34" charset="0"/>
              <a:buChar char="•"/>
            </a:pPr>
            <a:r>
              <a:rPr lang="en-US" sz="2400" b="0" dirty="0" smtClean="0"/>
              <a:t>How much </a:t>
            </a:r>
            <a:r>
              <a:rPr lang="en-US" sz="2400" i="1" dirty="0" smtClean="0"/>
              <a:t>faith</a:t>
            </a:r>
            <a:r>
              <a:rPr lang="en-US" sz="2400" b="0" dirty="0" smtClean="0"/>
              <a:t> do the </a:t>
            </a:r>
            <a:r>
              <a:rPr lang="en-US" sz="2400" i="1" dirty="0" smtClean="0"/>
              <a:t>dead</a:t>
            </a:r>
            <a:r>
              <a:rPr lang="en-US" sz="2400" b="0" dirty="0" smtClean="0"/>
              <a:t> have (</a:t>
            </a:r>
            <a:r>
              <a:rPr lang="en-US" sz="2400" dirty="0" smtClean="0">
                <a:solidFill>
                  <a:schemeClr val="tx2"/>
                </a:solidFill>
              </a:rPr>
              <a:t>Luke 7:11-16; 8:41-42, 49-56; John 11:39-44</a:t>
            </a:r>
            <a:r>
              <a:rPr lang="en-US" sz="2400" b="0" dirty="0" smtClean="0"/>
              <a:t>)?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2400" b="0" dirty="0" smtClean="0"/>
              <a:t>Only </a:t>
            </a:r>
            <a:r>
              <a:rPr lang="en-US" sz="2400" i="1" dirty="0" smtClean="0"/>
              <a:t>failed</a:t>
            </a:r>
            <a:r>
              <a:rPr lang="en-US" sz="2400" b="0" dirty="0" smtClean="0"/>
              <a:t> miracle was </a:t>
            </a:r>
            <a:r>
              <a:rPr lang="en-US" sz="2400" i="1" u="sng" dirty="0" smtClean="0"/>
              <a:t>healers’</a:t>
            </a:r>
            <a:r>
              <a:rPr lang="en-US" sz="2400" b="0" dirty="0" smtClean="0"/>
              <a:t> unbelief (</a:t>
            </a:r>
            <a:r>
              <a:rPr lang="en-US" sz="2400" dirty="0" smtClean="0">
                <a:solidFill>
                  <a:schemeClr val="tx2"/>
                </a:solidFill>
              </a:rPr>
              <a:t>Mt 17:14-21</a:t>
            </a:r>
            <a:r>
              <a:rPr lang="en-US" sz="2400" b="0" dirty="0" smtClean="0"/>
              <a:t>).</a:t>
            </a:r>
            <a:br>
              <a:rPr lang="en-US" sz="2400" b="0" dirty="0" smtClean="0"/>
            </a:br>
            <a:endParaRPr lang="en-US" sz="2400" b="0" dirty="0" smtClean="0"/>
          </a:p>
          <a:p>
            <a:pPr marL="230188" indent="-230188">
              <a:buFont typeface="Arial" pitchFamily="34" charset="0"/>
              <a:buChar char="•"/>
            </a:pPr>
            <a:r>
              <a:rPr lang="en-US" sz="2400" b="0" dirty="0" smtClean="0"/>
              <a:t>People </a:t>
            </a:r>
            <a:r>
              <a:rPr lang="en-US" sz="2400" i="1" u="sng" dirty="0" smtClean="0"/>
              <a:t>always</a:t>
            </a:r>
            <a:r>
              <a:rPr lang="en-US" sz="2400" b="0" dirty="0" smtClean="0"/>
              <a:t> came to Jesus for healing or requested it.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2400" i="1" dirty="0" smtClean="0"/>
              <a:t>Alternative:</a:t>
            </a:r>
            <a:r>
              <a:rPr lang="en-US" sz="2400" b="0" dirty="0" smtClean="0"/>
              <a:t>  Jesus </a:t>
            </a:r>
            <a:r>
              <a:rPr lang="en-US" sz="2400" i="1" dirty="0" smtClean="0"/>
              <a:t>limited</a:t>
            </a:r>
            <a:r>
              <a:rPr lang="en-US" sz="2400" b="0" dirty="0" smtClean="0"/>
              <a:t> healing to those who </a:t>
            </a:r>
            <a:r>
              <a:rPr lang="en-US" sz="2400" i="1" dirty="0" smtClean="0"/>
              <a:t>sought</a:t>
            </a:r>
            <a:r>
              <a:rPr lang="en-US" sz="2400" b="0" dirty="0" smtClean="0"/>
              <a:t> Him.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2400" b="0" dirty="0" smtClean="0"/>
              <a:t>No evidence that Jesus ever </a:t>
            </a:r>
            <a:r>
              <a:rPr lang="en-US" sz="2400" i="1" dirty="0" smtClean="0"/>
              <a:t>tried</a:t>
            </a:r>
            <a:r>
              <a:rPr lang="en-US" sz="2400" b="0" dirty="0" smtClean="0"/>
              <a:t> and </a:t>
            </a:r>
            <a:r>
              <a:rPr lang="en-US" sz="2400" i="1" dirty="0" smtClean="0"/>
              <a:t>failed</a:t>
            </a:r>
            <a:r>
              <a:rPr lang="en-US" sz="2400" b="0" dirty="0" smtClean="0"/>
              <a:t>!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2400" b="0" dirty="0" smtClean="0"/>
              <a:t>No evidence that </a:t>
            </a:r>
            <a:r>
              <a:rPr lang="en-US" sz="2400" i="1" dirty="0" smtClean="0"/>
              <a:t>anyone</a:t>
            </a:r>
            <a:r>
              <a:rPr lang="en-US" sz="2400" b="0" dirty="0" smtClean="0"/>
              <a:t> ever </a:t>
            </a:r>
            <a:r>
              <a:rPr lang="en-US" sz="2400" i="1" dirty="0" smtClean="0"/>
              <a:t>tried</a:t>
            </a:r>
            <a:r>
              <a:rPr lang="en-US" sz="2400" b="0" dirty="0" smtClean="0"/>
              <a:t> and </a:t>
            </a:r>
            <a:r>
              <a:rPr lang="en-US" sz="2400" i="1" dirty="0" smtClean="0"/>
              <a:t>failed</a:t>
            </a:r>
            <a:r>
              <a:rPr lang="en-US" sz="2400" b="0" dirty="0" smtClean="0"/>
              <a:t> </a:t>
            </a:r>
            <a:r>
              <a:rPr lang="en-US" sz="2400" b="0" dirty="0" smtClean="0"/>
              <a:t>because of subject’s unbelief.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6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Regulation of Tongues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1900" b="0" i="1" dirty="0"/>
              <a:t>How is it then, brethren? Whenever you come together, each of you has a psalm, has a teaching, has a tongue, has a revelation, has an interpretation. </a:t>
            </a:r>
            <a:r>
              <a:rPr lang="en-US" sz="1900" i="1" dirty="0"/>
              <a:t>Let all things be done for </a:t>
            </a:r>
            <a:r>
              <a:rPr lang="en-US" sz="1900" i="1" u="sng" dirty="0"/>
              <a:t>edification</a:t>
            </a:r>
            <a:r>
              <a:rPr lang="en-US" sz="1900" i="1" dirty="0" smtClean="0"/>
              <a:t>.</a:t>
            </a:r>
            <a:r>
              <a:rPr lang="en-US" sz="1900" b="0" i="1" dirty="0" smtClean="0"/>
              <a:t> If </a:t>
            </a:r>
            <a:r>
              <a:rPr lang="en-US" sz="1900" b="0" i="1" dirty="0"/>
              <a:t>anyone speaks in a tongue, let there be </a:t>
            </a:r>
            <a:r>
              <a:rPr lang="en-US" sz="1900" i="1" baseline="30000" dirty="0" smtClean="0">
                <a:solidFill>
                  <a:schemeClr val="tx2"/>
                </a:solidFill>
              </a:rPr>
              <a:t>1</a:t>
            </a:r>
            <a:r>
              <a:rPr lang="en-US" sz="1900" i="1" dirty="0" smtClean="0"/>
              <a:t>two </a:t>
            </a:r>
            <a:r>
              <a:rPr lang="en-US" sz="1900" i="1" dirty="0"/>
              <a:t>or at the most three, </a:t>
            </a:r>
            <a:r>
              <a:rPr lang="en-US" sz="1900" i="1" baseline="30000" dirty="0" smtClean="0">
                <a:solidFill>
                  <a:schemeClr val="tx2"/>
                </a:solidFill>
              </a:rPr>
              <a:t>2</a:t>
            </a:r>
            <a:r>
              <a:rPr lang="en-US" sz="1900" i="1" dirty="0" smtClean="0"/>
              <a:t>each </a:t>
            </a:r>
            <a:r>
              <a:rPr lang="en-US" sz="1900" i="1" dirty="0"/>
              <a:t>in turn, and </a:t>
            </a:r>
            <a:r>
              <a:rPr lang="en-US" sz="1900" i="1" baseline="30000" dirty="0" smtClean="0">
                <a:solidFill>
                  <a:schemeClr val="tx2"/>
                </a:solidFill>
              </a:rPr>
              <a:t>3</a:t>
            </a:r>
            <a:r>
              <a:rPr lang="en-US" sz="1900" i="1" dirty="0" smtClean="0"/>
              <a:t>let </a:t>
            </a:r>
            <a:r>
              <a:rPr lang="en-US" sz="1900" i="1" dirty="0"/>
              <a:t>one interpret</a:t>
            </a:r>
            <a:r>
              <a:rPr lang="en-US" sz="1900" b="0" i="1" dirty="0" smtClean="0"/>
              <a:t>. But </a:t>
            </a:r>
            <a:r>
              <a:rPr lang="en-US" sz="1900" i="1" dirty="0"/>
              <a:t>if there is no interpreter, </a:t>
            </a:r>
            <a:r>
              <a:rPr lang="en-US" sz="1900" i="1" baseline="30000" dirty="0" smtClean="0">
                <a:solidFill>
                  <a:schemeClr val="tx2"/>
                </a:solidFill>
              </a:rPr>
              <a:t>4</a:t>
            </a:r>
            <a:r>
              <a:rPr lang="en-US" sz="1900" i="1" u="sng" dirty="0" smtClean="0"/>
              <a:t>let </a:t>
            </a:r>
            <a:r>
              <a:rPr lang="en-US" sz="1900" i="1" u="sng" dirty="0"/>
              <a:t>him keep silent in church</a:t>
            </a:r>
            <a:r>
              <a:rPr lang="en-US" sz="1900" b="0" i="1" dirty="0"/>
              <a:t>, and let him speak to himself and to God</a:t>
            </a:r>
            <a:r>
              <a:rPr lang="en-US" sz="1900" b="0" i="1" dirty="0" smtClean="0"/>
              <a:t>.  </a:t>
            </a:r>
            <a:r>
              <a:rPr lang="en-US" sz="1900" i="1" dirty="0" smtClean="0"/>
              <a:t>Let </a:t>
            </a:r>
            <a:r>
              <a:rPr lang="en-US" sz="1900" i="1" dirty="0"/>
              <a:t>two or three prophets speak, and </a:t>
            </a:r>
            <a:r>
              <a:rPr lang="en-US" sz="1900" i="1" u="sng" dirty="0"/>
              <a:t>let the others judge</a:t>
            </a:r>
            <a:r>
              <a:rPr lang="en-US" sz="1900" b="0" i="1" dirty="0" smtClean="0"/>
              <a:t>.  But </a:t>
            </a:r>
            <a:r>
              <a:rPr lang="en-US" sz="1900" b="0" i="1" dirty="0"/>
              <a:t>if anything is revealed to another who sits by, let the first keep silent</a:t>
            </a:r>
            <a:r>
              <a:rPr lang="en-US" sz="1900" b="0" i="1" dirty="0" smtClean="0"/>
              <a:t>. </a:t>
            </a:r>
            <a:r>
              <a:rPr lang="en-US" sz="1900" b="0" i="1" dirty="0"/>
              <a:t> For </a:t>
            </a:r>
            <a:r>
              <a:rPr lang="en-US" sz="1900" i="1" dirty="0"/>
              <a:t>you can all prophesy one by one, that all may learn and all may be encouraged</a:t>
            </a:r>
            <a:r>
              <a:rPr lang="en-US" sz="1900" b="0" i="1" dirty="0" smtClean="0"/>
              <a:t>.  And </a:t>
            </a:r>
            <a:r>
              <a:rPr lang="en-US" sz="1900" b="0" i="1" dirty="0"/>
              <a:t>the spirits of the prophets are subject to the prophets</a:t>
            </a:r>
            <a:r>
              <a:rPr lang="en-US" sz="1900" b="0" i="1" dirty="0" smtClean="0"/>
              <a:t>. For </a:t>
            </a:r>
            <a:r>
              <a:rPr lang="en-US" sz="1900" b="0" i="1" dirty="0"/>
              <a:t>God is not the author of confusion but of peace, as in all the churches of the saints</a:t>
            </a:r>
            <a:r>
              <a:rPr lang="en-US" sz="1900" b="0" i="1" dirty="0" smtClean="0"/>
              <a:t>.  </a:t>
            </a:r>
            <a:r>
              <a:rPr lang="en-US" sz="1900" i="1" baseline="30000" dirty="0" smtClean="0">
                <a:solidFill>
                  <a:schemeClr val="tx2"/>
                </a:solidFill>
              </a:rPr>
              <a:t>5</a:t>
            </a:r>
            <a:r>
              <a:rPr lang="en-US" sz="1900" i="1" dirty="0" smtClean="0"/>
              <a:t>Let </a:t>
            </a:r>
            <a:r>
              <a:rPr lang="en-US" sz="1900" i="1" dirty="0"/>
              <a:t>your women keep silent in the churches, for they are not permitted to speak</a:t>
            </a:r>
            <a:r>
              <a:rPr lang="en-US" sz="1900" b="0" i="1" dirty="0"/>
              <a:t>; but they are to be submissive, as the law also says</a:t>
            </a:r>
            <a:r>
              <a:rPr lang="en-US" sz="1900" b="0" i="1" dirty="0" smtClean="0"/>
              <a:t>.  And </a:t>
            </a:r>
            <a:r>
              <a:rPr lang="en-US" sz="1900" b="0" i="1" dirty="0"/>
              <a:t>if they want to learn something, let them ask their own husbands at home; for it is shameful for women to speak in church</a:t>
            </a:r>
            <a:r>
              <a:rPr lang="en-US" sz="1900" b="0" i="1" dirty="0" smtClean="0"/>
              <a:t>.</a:t>
            </a:r>
            <a:r>
              <a:rPr lang="en-US" sz="1900" b="0" dirty="0"/>
              <a:t> (</a:t>
            </a:r>
            <a:r>
              <a:rPr lang="en-US" sz="1900" dirty="0">
                <a:solidFill>
                  <a:schemeClr val="tx2"/>
                </a:solidFill>
              </a:rPr>
              <a:t>I Corinthians </a:t>
            </a:r>
            <a:r>
              <a:rPr lang="en-US" sz="1900" dirty="0" smtClean="0">
                <a:solidFill>
                  <a:schemeClr val="tx2"/>
                </a:solidFill>
              </a:rPr>
              <a:t>14:26-35</a:t>
            </a:r>
            <a:r>
              <a:rPr lang="en-US" sz="1900" b="0" dirty="0" smtClean="0"/>
              <a:t>)</a:t>
            </a:r>
          </a:p>
          <a:p>
            <a:pPr marL="342900" indent="-34290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900" i="1" dirty="0" smtClean="0"/>
              <a:t>Modern</a:t>
            </a:r>
            <a:r>
              <a:rPr lang="en-US" sz="1900" b="0" dirty="0" smtClean="0"/>
              <a:t> tongue-speaking is </a:t>
            </a:r>
            <a:r>
              <a:rPr lang="en-US" sz="1900" i="1" dirty="0" smtClean="0"/>
              <a:t>contrary</a:t>
            </a:r>
            <a:r>
              <a:rPr lang="en-US" sz="1900" b="0" dirty="0" smtClean="0"/>
              <a:t> to these 5 regulations.</a:t>
            </a:r>
            <a:endParaRPr lang="en-US" sz="19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9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Translators Required?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14"/>
            </a:pPr>
            <a:r>
              <a:rPr lang="en-US" sz="2400" b="0" dirty="0"/>
              <a:t>“The rules and regulations of </a:t>
            </a:r>
            <a:r>
              <a:rPr lang="en-US" sz="2400" dirty="0">
                <a:solidFill>
                  <a:schemeClr val="tx2"/>
                </a:solidFill>
              </a:rPr>
              <a:t>I Corinthians 14:23-35</a:t>
            </a:r>
            <a:r>
              <a:rPr lang="en-US" sz="2400" b="0" dirty="0">
                <a:solidFill>
                  <a:schemeClr val="tx2"/>
                </a:solidFill>
              </a:rPr>
              <a:t> </a:t>
            </a:r>
            <a:r>
              <a:rPr lang="en-US" sz="2400" b="0" dirty="0"/>
              <a:t>were limited to </a:t>
            </a:r>
            <a:r>
              <a:rPr lang="en-US" sz="2400" i="1" dirty="0"/>
              <a:t>special</a:t>
            </a:r>
            <a:r>
              <a:rPr lang="en-US" sz="2400" b="0" dirty="0"/>
              <a:t> assemblies, which were dedicated to prophetic revelation through speaking in tongues, translation, etc. (see verse </a:t>
            </a:r>
            <a:r>
              <a:rPr lang="en-US" sz="2400" dirty="0">
                <a:solidFill>
                  <a:schemeClr val="tx2"/>
                </a:solidFill>
              </a:rPr>
              <a:t>23</a:t>
            </a:r>
            <a:r>
              <a:rPr lang="en-US" sz="2400" b="0" dirty="0"/>
              <a:t>).  It has no bearing on the impromptu ecstatic utterances occurring in regular worship.”</a:t>
            </a:r>
            <a:endParaRPr lang="en-US" sz="2400" b="0" dirty="0" smtClean="0"/>
          </a:p>
          <a:p>
            <a:r>
              <a:rPr lang="en-US" sz="2400" b="0" i="1" dirty="0"/>
              <a:t>Therefore if the </a:t>
            </a:r>
            <a:r>
              <a:rPr lang="en-US" sz="2400" i="1" dirty="0"/>
              <a:t>whole church comes together in one place</a:t>
            </a:r>
            <a:r>
              <a:rPr lang="en-US" sz="2400" b="0" i="1" dirty="0"/>
              <a:t>, and </a:t>
            </a:r>
            <a:r>
              <a:rPr lang="en-US" sz="2400" i="1" dirty="0"/>
              <a:t>all speak with tongues</a:t>
            </a:r>
            <a:r>
              <a:rPr lang="en-US" sz="2400" b="0" i="1" dirty="0"/>
              <a:t>, and there come in those who are uninformed or unbelievers, will they not say that you are out of your </a:t>
            </a:r>
            <a:r>
              <a:rPr lang="en-US" sz="2400" b="0" i="1" dirty="0" smtClean="0"/>
              <a:t>mind</a:t>
            </a:r>
            <a:r>
              <a:rPr lang="en-US" sz="2400" b="0" i="1" dirty="0"/>
              <a:t>?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I Corinthians </a:t>
            </a:r>
            <a:r>
              <a:rPr lang="en-US" sz="2400" dirty="0" smtClean="0">
                <a:solidFill>
                  <a:schemeClr val="tx2"/>
                </a:solidFill>
              </a:rPr>
              <a:t>14:23</a:t>
            </a:r>
            <a:r>
              <a:rPr lang="en-US" sz="2400" b="0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0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Fundamentals Transcend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b="0" i="1" dirty="0" smtClean="0"/>
              <a:t>And </a:t>
            </a:r>
            <a:r>
              <a:rPr lang="en-US" sz="2400" b="0" i="1" dirty="0"/>
              <a:t>the spirits of the prophets are </a:t>
            </a:r>
            <a:r>
              <a:rPr lang="en-US" sz="2400" i="1" dirty="0"/>
              <a:t>subject to the prophets</a:t>
            </a:r>
            <a:r>
              <a:rPr lang="en-US" sz="2400" b="0" i="1" dirty="0" smtClean="0"/>
              <a:t>.  For </a:t>
            </a:r>
            <a:r>
              <a:rPr lang="en-US" sz="2400" i="1" dirty="0"/>
              <a:t>God is not the author of confusion but of peace, as in all the churches of the saints</a:t>
            </a:r>
            <a:r>
              <a:rPr lang="en-US" sz="2400" b="0" i="1" dirty="0" smtClean="0"/>
              <a:t>.  Let </a:t>
            </a:r>
            <a:r>
              <a:rPr lang="en-US" sz="2400" b="0" i="1" dirty="0"/>
              <a:t>your women keep silent in the churches, for they are not permitted to speak; but they are to be submissive, </a:t>
            </a:r>
            <a:r>
              <a:rPr lang="en-US" sz="2400" i="1" dirty="0"/>
              <a:t>as the law also says</a:t>
            </a:r>
            <a:r>
              <a:rPr lang="en-US" sz="2400" b="0" i="1" dirty="0" smtClean="0"/>
              <a:t>. … </a:t>
            </a:r>
            <a:r>
              <a:rPr lang="en-US" sz="2400" i="1" dirty="0" smtClean="0"/>
              <a:t>Let </a:t>
            </a:r>
            <a:r>
              <a:rPr lang="en-US" sz="2400" i="1" u="sng" dirty="0"/>
              <a:t>all things</a:t>
            </a:r>
            <a:r>
              <a:rPr lang="en-US" sz="2400" i="1" dirty="0"/>
              <a:t> be done decently and in order</a:t>
            </a:r>
            <a:r>
              <a:rPr lang="en-US" sz="2400" i="1" dirty="0" smtClean="0"/>
              <a:t>.</a:t>
            </a:r>
            <a:r>
              <a:rPr lang="en-US" sz="2400" b="0" dirty="0"/>
              <a:t> (</a:t>
            </a:r>
            <a:r>
              <a:rPr lang="en-US" sz="2400" dirty="0">
                <a:solidFill>
                  <a:schemeClr val="tx2"/>
                </a:solidFill>
              </a:rPr>
              <a:t>I </a:t>
            </a:r>
            <a:r>
              <a:rPr lang="en-US" sz="2400" dirty="0" smtClean="0">
                <a:solidFill>
                  <a:schemeClr val="tx2"/>
                </a:solidFill>
              </a:rPr>
              <a:t>Cor. 14:32-40</a:t>
            </a:r>
            <a:r>
              <a:rPr lang="en-US" sz="2400" b="0" dirty="0" smtClean="0"/>
              <a:t>)</a:t>
            </a:r>
            <a:endParaRPr lang="en-US" sz="2400" b="0" dirty="0"/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Are spirits of prophets later not subject to prophets?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Is God later an author of confusion, instead of peace?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Does the law change its instruction on submission?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Do </a:t>
            </a:r>
            <a:r>
              <a:rPr lang="en-US" sz="2400" b="0" i="1" dirty="0" smtClean="0"/>
              <a:t>“all things”</a:t>
            </a:r>
            <a:r>
              <a:rPr lang="en-US" sz="2400" b="0" dirty="0" smtClean="0"/>
              <a:t> cease needing decency and order?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en-US" sz="2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1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/>
              <a:t>Cessation of Miraculous Gifts?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15"/>
            </a:pPr>
            <a:r>
              <a:rPr lang="en-US" sz="2400" b="0" dirty="0"/>
              <a:t>“</a:t>
            </a:r>
            <a:r>
              <a:rPr lang="en-US" sz="2400" dirty="0">
                <a:solidFill>
                  <a:schemeClr val="tx2"/>
                </a:solidFill>
              </a:rPr>
              <a:t>I Corinthians 13:8-13 </a:t>
            </a:r>
            <a:r>
              <a:rPr lang="en-US" sz="2400" b="0" dirty="0"/>
              <a:t>is </a:t>
            </a:r>
            <a:r>
              <a:rPr lang="en-US" sz="2400" i="1" dirty="0"/>
              <a:t>not</a:t>
            </a:r>
            <a:r>
              <a:rPr lang="en-US" sz="2400" b="0" dirty="0"/>
              <a:t> dealing with the cessation of gifts.  Its primary point is about love, not condemning others.  Yes, verses </a:t>
            </a:r>
            <a:r>
              <a:rPr lang="en-US" sz="2400" dirty="0">
                <a:solidFill>
                  <a:schemeClr val="tx2"/>
                </a:solidFill>
              </a:rPr>
              <a:t>8</a:t>
            </a:r>
            <a:r>
              <a:rPr lang="en-US" sz="2400" b="0" dirty="0"/>
              <a:t> and </a:t>
            </a:r>
            <a:r>
              <a:rPr lang="en-US" sz="2400" dirty="0">
                <a:solidFill>
                  <a:schemeClr val="tx2"/>
                </a:solidFill>
              </a:rPr>
              <a:t>10</a:t>
            </a:r>
            <a:r>
              <a:rPr lang="en-US" sz="2400" b="0" dirty="0"/>
              <a:t> </a:t>
            </a:r>
            <a:r>
              <a:rPr lang="en-US" sz="2400" i="1" dirty="0"/>
              <a:t>may</a:t>
            </a:r>
            <a:r>
              <a:rPr lang="en-US" sz="2400" b="0" dirty="0"/>
              <a:t> indicate that spiritual gifts will cease, when the </a:t>
            </a:r>
            <a:r>
              <a:rPr lang="en-US" sz="2400" b="0" i="1" dirty="0"/>
              <a:t>“perfect has come”</a:t>
            </a:r>
            <a:r>
              <a:rPr lang="en-US" sz="2400" b="0" dirty="0"/>
              <a:t>, but that refers to Jesus’s return, because only He is truly perfect</a:t>
            </a:r>
            <a:r>
              <a:rPr lang="en-US" sz="2400" b="0" dirty="0" smtClean="0"/>
              <a:t>!”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2"/>
                </a:solidFill>
              </a:rPr>
              <a:t>#1:</a:t>
            </a:r>
            <a:r>
              <a:rPr lang="en-US" sz="2400" b="0" dirty="0" smtClean="0"/>
              <a:t> In context, </a:t>
            </a:r>
            <a:r>
              <a:rPr lang="en-US" sz="2400" i="1" dirty="0" smtClean="0"/>
              <a:t>why</a:t>
            </a:r>
            <a:r>
              <a:rPr lang="en-US" sz="2400" b="0" dirty="0" smtClean="0"/>
              <a:t> is love superior and emphasized</a:t>
            </a:r>
            <a:r>
              <a:rPr lang="en-US" sz="2400" b="0" dirty="0" smtClean="0"/>
              <a:t>?</a:t>
            </a:r>
            <a:endParaRPr lang="en-US" sz="2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0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Love Greater Than Gifts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Love </a:t>
            </a:r>
            <a:r>
              <a:rPr lang="en-US" i="1" u="sng" dirty="0"/>
              <a:t>never fails.</a:t>
            </a:r>
            <a:r>
              <a:rPr lang="en-US" b="0" i="1" dirty="0"/>
              <a:t> But whether there are </a:t>
            </a:r>
            <a:r>
              <a:rPr lang="en-US" i="1" dirty="0"/>
              <a:t>prophecies, they </a:t>
            </a:r>
            <a:r>
              <a:rPr lang="en-US" i="1" u="sng" dirty="0"/>
              <a:t>will fail</a:t>
            </a:r>
            <a:r>
              <a:rPr lang="en-US" b="0" i="1" dirty="0"/>
              <a:t>; whether there are </a:t>
            </a:r>
            <a:r>
              <a:rPr lang="en-US" i="1" dirty="0"/>
              <a:t>tongues, they </a:t>
            </a:r>
            <a:r>
              <a:rPr lang="en-US" i="1" u="sng" dirty="0"/>
              <a:t>will cease</a:t>
            </a:r>
            <a:r>
              <a:rPr lang="en-US" b="0" i="1" dirty="0"/>
              <a:t>; whether there is </a:t>
            </a:r>
            <a:r>
              <a:rPr lang="en-US" i="1" dirty="0"/>
              <a:t>knowledge, it </a:t>
            </a:r>
            <a:r>
              <a:rPr lang="en-US" i="1" u="sng" dirty="0"/>
              <a:t>will vanish away</a:t>
            </a:r>
            <a:r>
              <a:rPr lang="en-US" b="0" i="1" dirty="0" smtClean="0"/>
              <a:t>.  </a:t>
            </a:r>
            <a:r>
              <a:rPr lang="en-US" i="1" dirty="0" smtClean="0"/>
              <a:t>For </a:t>
            </a:r>
            <a:r>
              <a:rPr lang="en-US" i="1" dirty="0"/>
              <a:t>we </a:t>
            </a:r>
            <a:r>
              <a:rPr lang="en-US" i="1" u="sng" dirty="0"/>
              <a:t>know in part</a:t>
            </a:r>
            <a:r>
              <a:rPr lang="en-US" i="1" dirty="0"/>
              <a:t> and we </a:t>
            </a:r>
            <a:r>
              <a:rPr lang="en-US" i="1" u="sng" dirty="0"/>
              <a:t>prophesy in part</a:t>
            </a:r>
            <a:r>
              <a:rPr lang="en-US" i="1" dirty="0" smtClean="0"/>
              <a:t>.  But </a:t>
            </a:r>
            <a:r>
              <a:rPr lang="en-US" i="1" dirty="0"/>
              <a:t>when </a:t>
            </a:r>
            <a:r>
              <a:rPr lang="en-US" i="1" u="sng" dirty="0"/>
              <a:t>that which is perfect has come</a:t>
            </a:r>
            <a:r>
              <a:rPr lang="en-US" i="1" dirty="0"/>
              <a:t>, then that </a:t>
            </a:r>
            <a:r>
              <a:rPr lang="en-US" i="1" u="sng" dirty="0"/>
              <a:t>which is in part will be done away</a:t>
            </a:r>
            <a:r>
              <a:rPr lang="en-US" i="1" dirty="0" smtClean="0"/>
              <a:t>.</a:t>
            </a:r>
            <a:r>
              <a:rPr lang="en-US" b="0" i="1" dirty="0" smtClean="0"/>
              <a:t>  When </a:t>
            </a:r>
            <a:r>
              <a:rPr lang="en-US" b="0" i="1" dirty="0"/>
              <a:t>I was a child, I spoke as a child, I understood as a child, I thought as a child; but when I became a man, I put away childish things</a:t>
            </a:r>
            <a:r>
              <a:rPr lang="en-US" b="0" i="1" dirty="0" smtClean="0"/>
              <a:t>.  For </a:t>
            </a:r>
            <a:r>
              <a:rPr lang="en-US" b="0" i="1" dirty="0"/>
              <a:t>now we see in a mirror, dimly, but then face to face. Now I know in part, but then I shall know just as I also am known</a:t>
            </a:r>
            <a:r>
              <a:rPr lang="en-US" b="0" i="1" dirty="0" smtClean="0"/>
              <a:t>.  And </a:t>
            </a:r>
            <a:r>
              <a:rPr lang="en-US" b="0" i="1" dirty="0"/>
              <a:t>now abide faith, hope, love, these three; but the greatest of these is love. </a:t>
            </a:r>
            <a:r>
              <a:rPr lang="en-US" b="0" dirty="0"/>
              <a:t>(</a:t>
            </a:r>
            <a:r>
              <a:rPr lang="en-US" dirty="0">
                <a:solidFill>
                  <a:schemeClr val="tx2"/>
                </a:solidFill>
              </a:rPr>
              <a:t>I Corinthians </a:t>
            </a:r>
            <a:r>
              <a:rPr lang="en-US" dirty="0" smtClean="0">
                <a:solidFill>
                  <a:schemeClr val="tx2"/>
                </a:solidFill>
              </a:rPr>
              <a:t>13:8-13</a:t>
            </a:r>
            <a:r>
              <a:rPr lang="en-US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Compare to </a:t>
            </a:r>
            <a:r>
              <a:rPr lang="en-US" dirty="0" smtClean="0">
                <a:solidFill>
                  <a:schemeClr val="tx2"/>
                </a:solidFill>
              </a:rPr>
              <a:t>James 1:21-25</a:t>
            </a:r>
            <a:r>
              <a:rPr lang="en-US" b="0" dirty="0" smtClean="0"/>
              <a:t>, </a:t>
            </a:r>
            <a:r>
              <a:rPr lang="en-US" b="0" i="1" dirty="0" smtClean="0"/>
              <a:t>“perfect law of liberty”.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2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/>
              <a:t>Cessation of Miraculous Gifts?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15"/>
            </a:pPr>
            <a:r>
              <a:rPr lang="en-US" sz="2400" b="0" dirty="0"/>
              <a:t>“</a:t>
            </a:r>
            <a:r>
              <a:rPr lang="en-US" sz="2400" dirty="0">
                <a:solidFill>
                  <a:schemeClr val="tx2"/>
                </a:solidFill>
              </a:rPr>
              <a:t>I Corinthians 13:8-13 </a:t>
            </a:r>
            <a:r>
              <a:rPr lang="en-US" sz="2400" b="0" dirty="0"/>
              <a:t>is </a:t>
            </a:r>
            <a:r>
              <a:rPr lang="en-US" sz="2400" i="1" dirty="0"/>
              <a:t>not</a:t>
            </a:r>
            <a:r>
              <a:rPr lang="en-US" sz="2400" b="0" dirty="0"/>
              <a:t> dealing with the cessation of gifts.  Its primary point is about love, not condemning others.  Yes, verses </a:t>
            </a:r>
            <a:r>
              <a:rPr lang="en-US" sz="2400" dirty="0">
                <a:solidFill>
                  <a:schemeClr val="tx2"/>
                </a:solidFill>
              </a:rPr>
              <a:t>8</a:t>
            </a:r>
            <a:r>
              <a:rPr lang="en-US" sz="2400" b="0" dirty="0"/>
              <a:t> and </a:t>
            </a:r>
            <a:r>
              <a:rPr lang="en-US" sz="2400" dirty="0">
                <a:solidFill>
                  <a:schemeClr val="tx2"/>
                </a:solidFill>
              </a:rPr>
              <a:t>10</a:t>
            </a:r>
            <a:r>
              <a:rPr lang="en-US" sz="2400" b="0" dirty="0"/>
              <a:t> </a:t>
            </a:r>
            <a:r>
              <a:rPr lang="en-US" sz="2400" i="1" dirty="0"/>
              <a:t>may</a:t>
            </a:r>
            <a:r>
              <a:rPr lang="en-US" sz="2400" b="0" dirty="0"/>
              <a:t> indicate that spiritual gifts will cease, when the </a:t>
            </a:r>
            <a:r>
              <a:rPr lang="en-US" sz="2400" b="0" i="1" dirty="0"/>
              <a:t>“perfect has come”</a:t>
            </a:r>
            <a:r>
              <a:rPr lang="en-US" sz="2400" b="0" dirty="0"/>
              <a:t>, but that refers to Jesus’s return, because only He is truly perfect</a:t>
            </a:r>
            <a:r>
              <a:rPr lang="en-US" sz="2400" b="0" dirty="0" smtClean="0"/>
              <a:t>!”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2"/>
                </a:solidFill>
              </a:rPr>
              <a:t>#1:</a:t>
            </a:r>
            <a:r>
              <a:rPr lang="en-US" sz="2400" b="0" dirty="0" smtClean="0"/>
              <a:t> In context, </a:t>
            </a:r>
            <a:r>
              <a:rPr lang="en-US" sz="2400" i="1" dirty="0" smtClean="0"/>
              <a:t>why</a:t>
            </a:r>
            <a:r>
              <a:rPr lang="en-US" sz="2400" b="0" dirty="0" smtClean="0"/>
              <a:t> is love superior and emphasized?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2"/>
                </a:solidFill>
              </a:rPr>
              <a:t>#2:</a:t>
            </a:r>
            <a:r>
              <a:rPr lang="en-US" sz="2400" b="0" dirty="0" smtClean="0"/>
              <a:t> Next closest references to Jesus are </a:t>
            </a:r>
            <a:r>
              <a:rPr lang="en-US" sz="2400" dirty="0" smtClean="0">
                <a:solidFill>
                  <a:schemeClr val="tx2"/>
                </a:solidFill>
              </a:rPr>
              <a:t>12:3</a:t>
            </a:r>
            <a:r>
              <a:rPr lang="en-US" sz="2400" b="0" dirty="0" smtClean="0"/>
              <a:t> &amp; </a:t>
            </a:r>
            <a:r>
              <a:rPr lang="en-US" sz="2400" dirty="0" smtClean="0">
                <a:solidFill>
                  <a:schemeClr val="tx2"/>
                </a:solidFill>
              </a:rPr>
              <a:t>15:31</a:t>
            </a:r>
            <a:r>
              <a:rPr lang="en-US" sz="2400" b="0" dirty="0" smtClean="0"/>
              <a:t>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2"/>
                </a:solidFill>
              </a:rPr>
              <a:t>#3:</a:t>
            </a:r>
            <a:r>
              <a:rPr lang="en-US" sz="2400" b="0" dirty="0" smtClean="0"/>
              <a:t> The </a:t>
            </a:r>
            <a:r>
              <a:rPr lang="en-US" sz="2400" b="0" i="1" dirty="0" smtClean="0"/>
              <a:t>“perfect”</a:t>
            </a:r>
            <a:r>
              <a:rPr lang="en-US" sz="2400" b="0" dirty="0" smtClean="0"/>
              <a:t> is a </a:t>
            </a:r>
            <a:r>
              <a:rPr lang="en-US" sz="2400" i="1" dirty="0" smtClean="0"/>
              <a:t>thing</a:t>
            </a:r>
            <a:r>
              <a:rPr lang="en-US" sz="2400" b="0" dirty="0" smtClean="0"/>
              <a:t> (</a:t>
            </a:r>
            <a:r>
              <a:rPr lang="en-US" sz="2400" b="0" i="1" dirty="0" smtClean="0"/>
              <a:t>“which”</a:t>
            </a:r>
            <a:r>
              <a:rPr lang="en-US" sz="2400" b="0" dirty="0" smtClean="0"/>
              <a:t>), not a person.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2"/>
                </a:solidFill>
              </a:rPr>
              <a:t>#4:</a:t>
            </a:r>
            <a:r>
              <a:rPr lang="en-US" sz="2400" b="0" dirty="0" smtClean="0"/>
              <a:t> The </a:t>
            </a:r>
            <a:r>
              <a:rPr lang="en-US" sz="2400" b="0" i="1" dirty="0" smtClean="0"/>
              <a:t>“perfect”</a:t>
            </a:r>
            <a:r>
              <a:rPr lang="en-US" sz="2400" b="0" dirty="0" smtClean="0"/>
              <a:t> (whole) is contrasted with the </a:t>
            </a:r>
            <a:r>
              <a:rPr lang="en-US" sz="2400" b="0" i="1" dirty="0" smtClean="0"/>
              <a:t>“part</a:t>
            </a:r>
            <a:r>
              <a:rPr lang="en-US" sz="2400" b="0" i="1" dirty="0" smtClean="0"/>
              <a:t>”</a:t>
            </a:r>
            <a:r>
              <a:rPr lang="en-US" sz="2400" b="0" dirty="0" smtClean="0"/>
              <a:t>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See also, </a:t>
            </a:r>
            <a:r>
              <a:rPr lang="pl-PL" sz="2400" dirty="0">
                <a:solidFill>
                  <a:schemeClr val="tx2"/>
                </a:solidFill>
              </a:rPr>
              <a:t>Zechariah </a:t>
            </a:r>
            <a:r>
              <a:rPr lang="pl-PL" sz="2400" dirty="0" smtClean="0">
                <a:solidFill>
                  <a:schemeClr val="tx2"/>
                </a:solidFill>
              </a:rPr>
              <a:t>13:1</a:t>
            </a:r>
            <a:r>
              <a:rPr lang="en-US" sz="2400" dirty="0" smtClean="0">
                <a:solidFill>
                  <a:schemeClr val="tx2"/>
                </a:solidFill>
              </a:rPr>
              <a:t>-6</a:t>
            </a:r>
            <a:r>
              <a:rPr lang="en-US" sz="2400" b="0" dirty="0" smtClean="0"/>
              <a:t>.</a:t>
            </a:r>
            <a:endParaRPr lang="en-US" sz="2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5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000" i="1" dirty="0"/>
              <a:t>Modern Miracles and Revelation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Section #6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3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Holy spirit’s Baptism?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16"/>
            </a:pPr>
            <a:r>
              <a:rPr lang="en-US" sz="2400" b="0" dirty="0"/>
              <a:t>“Paul said that Holy Spirit baptism is </a:t>
            </a:r>
            <a:r>
              <a:rPr lang="en-US" sz="2400" i="1" dirty="0"/>
              <a:t>the</a:t>
            </a:r>
            <a:r>
              <a:rPr lang="en-US" sz="2400" b="0" dirty="0"/>
              <a:t> way into the church (</a:t>
            </a:r>
            <a:r>
              <a:rPr lang="en-US" sz="2400" dirty="0">
                <a:solidFill>
                  <a:schemeClr val="tx2"/>
                </a:solidFill>
              </a:rPr>
              <a:t>I Corinthians 12:13</a:t>
            </a:r>
            <a:r>
              <a:rPr lang="en-US" sz="2400" b="0" dirty="0"/>
              <a:t>).  So, if you have </a:t>
            </a:r>
            <a:r>
              <a:rPr lang="en-US" sz="2400" i="1" dirty="0"/>
              <a:t>not</a:t>
            </a:r>
            <a:r>
              <a:rPr lang="en-US" sz="2400" b="0" dirty="0"/>
              <a:t> been baptized by the Holy Spirit, you are </a:t>
            </a:r>
            <a:r>
              <a:rPr lang="en-US" sz="2400" i="1" dirty="0"/>
              <a:t>not</a:t>
            </a:r>
            <a:r>
              <a:rPr lang="en-US" sz="2400" b="0" dirty="0"/>
              <a:t> saved</a:t>
            </a:r>
            <a:r>
              <a:rPr lang="en-US" sz="2400" b="0" dirty="0" smtClean="0"/>
              <a:t>!”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0" i="1" dirty="0"/>
              <a:t>For </a:t>
            </a:r>
            <a:r>
              <a:rPr lang="en-US" sz="2400" i="1" u="sng" dirty="0"/>
              <a:t>by one Spirit</a:t>
            </a:r>
            <a:r>
              <a:rPr lang="en-US" sz="2400" i="1" dirty="0"/>
              <a:t> we </a:t>
            </a:r>
            <a:r>
              <a:rPr lang="en-US" sz="2400" i="1" u="sng" dirty="0"/>
              <a:t>were all baptized</a:t>
            </a:r>
            <a:r>
              <a:rPr lang="en-US" sz="2400" i="1" dirty="0"/>
              <a:t> into one </a:t>
            </a:r>
            <a:r>
              <a:rPr lang="en-US" sz="2400" i="1" dirty="0" smtClean="0"/>
              <a:t>body</a:t>
            </a:r>
            <a:r>
              <a:rPr lang="en-US" sz="2400" b="0" dirty="0" smtClean="0"/>
              <a:t> –</a:t>
            </a:r>
            <a:r>
              <a:rPr lang="en-US" sz="2400" b="0" i="1" dirty="0" smtClean="0"/>
              <a:t>whether </a:t>
            </a:r>
            <a:r>
              <a:rPr lang="en-US" sz="2400" b="0" i="1" dirty="0"/>
              <a:t>Jews or Greeks, whether slaves or </a:t>
            </a:r>
            <a:r>
              <a:rPr lang="en-US" sz="2400" b="0" i="1" dirty="0" smtClean="0"/>
              <a:t>free – and </a:t>
            </a:r>
            <a:r>
              <a:rPr lang="en-US" sz="2400" b="0" i="1" dirty="0"/>
              <a:t>have all been made to drink into one Spirit.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I </a:t>
            </a:r>
            <a:r>
              <a:rPr lang="en-US" sz="2400" dirty="0" smtClean="0">
                <a:solidFill>
                  <a:schemeClr val="tx2"/>
                </a:solidFill>
              </a:rPr>
              <a:t>Cor. 12:13</a:t>
            </a:r>
            <a:r>
              <a:rPr lang="en-US" sz="2400" b="0" dirty="0" smtClean="0"/>
              <a:t>)</a:t>
            </a:r>
            <a:endParaRPr lang="en-US" sz="2400" b="0" dirty="0"/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i="1" dirty="0" smtClean="0"/>
              <a:t>Assumption:</a:t>
            </a:r>
            <a:r>
              <a:rPr lang="en-US" sz="2400" b="0" dirty="0" smtClean="0"/>
              <a:t>  Does this refer to …?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</a:pPr>
            <a:r>
              <a:rPr lang="en-US" sz="2400" b="0" dirty="0" smtClean="0"/>
              <a:t>Baptism </a:t>
            </a:r>
            <a:r>
              <a:rPr lang="en-US" sz="2400" b="1" i="1" dirty="0" smtClean="0"/>
              <a:t>administered </a:t>
            </a:r>
            <a:r>
              <a:rPr lang="en-US" sz="2400" b="1" i="1" u="sng" dirty="0" smtClean="0"/>
              <a:t>into</a:t>
            </a:r>
            <a:r>
              <a:rPr lang="en-US" sz="2400" b="1" i="1" dirty="0" smtClean="0"/>
              <a:t> </a:t>
            </a:r>
            <a:r>
              <a:rPr lang="en-US" sz="2400" b="0" dirty="0" smtClean="0"/>
              <a:t>Holy Spirit (</a:t>
            </a:r>
            <a:r>
              <a:rPr lang="en-US" sz="2400" b="1" i="1" dirty="0" smtClean="0"/>
              <a:t>direct</a:t>
            </a:r>
            <a:r>
              <a:rPr lang="en-US" sz="2400" b="0" dirty="0" smtClean="0"/>
              <a:t>)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</a:pPr>
            <a:r>
              <a:rPr lang="en-US" sz="2400" b="0" dirty="0" smtClean="0"/>
              <a:t>Baptism </a:t>
            </a:r>
            <a:r>
              <a:rPr lang="en-US" sz="2400" b="1" i="1" dirty="0" smtClean="0"/>
              <a:t>commanded </a:t>
            </a:r>
            <a:r>
              <a:rPr lang="en-US" sz="2400" b="1" i="1" u="sng" dirty="0" smtClean="0"/>
              <a:t>by</a:t>
            </a:r>
            <a:r>
              <a:rPr lang="en-US" sz="2400" b="1" i="1" dirty="0" smtClean="0"/>
              <a:t> </a:t>
            </a:r>
            <a:r>
              <a:rPr lang="en-US" sz="2400" b="0" dirty="0" smtClean="0"/>
              <a:t>Holy Spirit (</a:t>
            </a:r>
            <a:r>
              <a:rPr lang="en-US" sz="2400" b="1" i="1" dirty="0" smtClean="0"/>
              <a:t>indirect</a:t>
            </a:r>
            <a:r>
              <a:rPr lang="en-US" sz="2400" b="0" dirty="0" smtClean="0"/>
              <a:t>).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Need to look at additional verses to know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0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i="1" dirty="0" smtClean="0"/>
              <a:t>… Christ </a:t>
            </a:r>
            <a:r>
              <a:rPr lang="en-US" sz="2400" b="0" i="1" dirty="0"/>
              <a:t>also loved the church and gave Himself for her</a:t>
            </a:r>
            <a:r>
              <a:rPr lang="en-US" sz="2400" b="0" i="1" dirty="0" smtClean="0"/>
              <a:t>, that </a:t>
            </a:r>
            <a:r>
              <a:rPr lang="en-US" sz="2400" b="0" i="1" dirty="0"/>
              <a:t>He might </a:t>
            </a:r>
            <a:r>
              <a:rPr lang="en-US" sz="2400" i="1" u="sng" dirty="0"/>
              <a:t>sanctify</a:t>
            </a:r>
            <a:r>
              <a:rPr lang="en-US" sz="2400" i="1" dirty="0"/>
              <a:t> and </a:t>
            </a:r>
            <a:r>
              <a:rPr lang="en-US" sz="2400" i="1" u="sng" dirty="0"/>
              <a:t>cleanse</a:t>
            </a:r>
            <a:r>
              <a:rPr lang="en-US" sz="2400" i="1" dirty="0"/>
              <a:t> her with the washing of water </a:t>
            </a:r>
            <a:r>
              <a:rPr lang="en-US" sz="2400" i="1" u="sng" dirty="0"/>
              <a:t>by the word</a:t>
            </a:r>
            <a:r>
              <a:rPr lang="en-US" sz="2400" b="0" i="1" dirty="0" smtClean="0"/>
              <a:t>, that </a:t>
            </a:r>
            <a:r>
              <a:rPr lang="en-US" sz="2400" b="0" i="1" dirty="0"/>
              <a:t>He might present her to Himself a glorious church, not having spot or wrinkle or any such thing, but that she should be holy and without blemish.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Ephesians </a:t>
            </a:r>
            <a:r>
              <a:rPr lang="en-US" sz="2400" dirty="0" smtClean="0">
                <a:solidFill>
                  <a:schemeClr val="tx2"/>
                </a:solidFill>
              </a:rPr>
              <a:t>5:25-27</a:t>
            </a:r>
            <a:r>
              <a:rPr lang="en-US" sz="2400" b="0" dirty="0" smtClean="0"/>
              <a:t>)</a:t>
            </a:r>
            <a:endParaRPr lang="en-US" sz="24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Are saints baptized </a:t>
            </a:r>
            <a:r>
              <a:rPr lang="en-US" sz="2400" i="1" dirty="0" smtClean="0"/>
              <a:t>into</a:t>
            </a:r>
            <a:r>
              <a:rPr lang="en-US" sz="2400" b="0" dirty="0" smtClean="0"/>
              <a:t> the Bible? … No!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Saints are baptized by the Bible’s command (indirect)!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Bible is the Holy Spirit’s tool, so would this not apply to Him?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1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Baptism in Holy Spirit And Fire?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17"/>
            </a:pPr>
            <a:r>
              <a:rPr lang="en-US" sz="2400" b="0" dirty="0"/>
              <a:t>“John the Baptist promised that Jesus would baptize us into the Holy Spirit </a:t>
            </a:r>
            <a:r>
              <a:rPr lang="en-US" sz="2400" i="1" dirty="0"/>
              <a:t>and</a:t>
            </a:r>
            <a:r>
              <a:rPr lang="en-US" sz="2400" b="0" dirty="0"/>
              <a:t> fire (</a:t>
            </a:r>
            <a:r>
              <a:rPr lang="en-US" sz="2400" dirty="0">
                <a:solidFill>
                  <a:schemeClr val="tx2"/>
                </a:solidFill>
              </a:rPr>
              <a:t>Luke 3:16</a:t>
            </a:r>
            <a:r>
              <a:rPr lang="en-US" sz="2400" b="0" dirty="0"/>
              <a:t>).  Why are you trying to turn John into a false prophet?”</a:t>
            </a:r>
            <a:endParaRPr lang="en-US" sz="2400" b="0" dirty="0" smtClean="0"/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i="1" dirty="0" smtClean="0"/>
              <a:t>Assumption #1:</a:t>
            </a:r>
            <a:r>
              <a:rPr lang="en-US" sz="2400" b="0" dirty="0" smtClean="0"/>
              <a:t>  Holy Spirit baptism and baptism in fire were intended for </a:t>
            </a:r>
            <a:r>
              <a:rPr lang="en-US" sz="2400" i="1" dirty="0" smtClean="0"/>
              <a:t>all</a:t>
            </a:r>
            <a:r>
              <a:rPr lang="en-US" sz="2400" b="0" dirty="0" smtClean="0"/>
              <a:t> Christians.</a:t>
            </a:r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i="1" dirty="0" smtClean="0"/>
              <a:t>Assumption #2:</a:t>
            </a:r>
            <a:r>
              <a:rPr lang="en-US" sz="2400" b="0" dirty="0" smtClean="0"/>
              <a:t>  </a:t>
            </a:r>
            <a:r>
              <a:rPr lang="en-US" sz="2400" b="0" i="1" dirty="0" smtClean="0"/>
              <a:t>“Fire”</a:t>
            </a:r>
            <a:r>
              <a:rPr lang="en-US" sz="2400" b="0" dirty="0" smtClean="0"/>
              <a:t> in </a:t>
            </a:r>
            <a:r>
              <a:rPr lang="en-US" sz="2400" dirty="0" smtClean="0">
                <a:solidFill>
                  <a:schemeClr val="tx2"/>
                </a:solidFill>
              </a:rPr>
              <a:t>Luke 3:16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/>
              <a:t>is </a:t>
            </a:r>
            <a:r>
              <a:rPr lang="en-US" sz="2400" i="1" dirty="0" smtClean="0"/>
              <a:t>better</a:t>
            </a:r>
            <a:r>
              <a:rPr lang="en-US" sz="2400" b="0" dirty="0" smtClean="0"/>
              <a:t> defined by </a:t>
            </a:r>
            <a:r>
              <a:rPr lang="en-US" sz="2400" dirty="0" smtClean="0">
                <a:solidFill>
                  <a:schemeClr val="tx2"/>
                </a:solidFill>
              </a:rPr>
              <a:t>Acts 2:1-4</a:t>
            </a:r>
            <a:r>
              <a:rPr lang="en-US" sz="2400" b="0" dirty="0" smtClean="0"/>
              <a:t>, instead of the next verse in </a:t>
            </a:r>
            <a:r>
              <a:rPr lang="en-US" sz="2400" b="0" smtClean="0"/>
              <a:t>the context.</a:t>
            </a:r>
            <a:endParaRPr lang="en-US" sz="2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0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Baptism in Fire? … Please, No!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0" i="1" dirty="0"/>
              <a:t>John answered, saying to all, </a:t>
            </a:r>
            <a:r>
              <a:rPr lang="en-US" sz="2400" b="0" i="1" dirty="0" smtClean="0"/>
              <a:t>“I </a:t>
            </a:r>
            <a:r>
              <a:rPr lang="en-US" sz="2400" b="0" i="1" dirty="0"/>
              <a:t>indeed baptize you with water; but One mightier than I is coming, whose sandal strap I am not worthy to loose. </a:t>
            </a:r>
            <a:r>
              <a:rPr lang="en-US" sz="2400" i="1" dirty="0"/>
              <a:t>He will </a:t>
            </a:r>
            <a:r>
              <a:rPr lang="en-US" sz="2400" i="1" u="sng" dirty="0"/>
              <a:t>baptize</a:t>
            </a:r>
            <a:r>
              <a:rPr lang="en-US" sz="2400" i="1" dirty="0"/>
              <a:t> you with the </a:t>
            </a:r>
            <a:r>
              <a:rPr lang="en-US" sz="2400" i="1" baseline="30000" dirty="0" smtClean="0">
                <a:solidFill>
                  <a:schemeClr val="tx2"/>
                </a:solidFill>
              </a:rPr>
              <a:t>1</a:t>
            </a:r>
            <a:r>
              <a:rPr lang="en-US" sz="2400" i="1" u="sng" dirty="0" smtClean="0"/>
              <a:t>Holy </a:t>
            </a:r>
            <a:r>
              <a:rPr lang="en-US" sz="2400" i="1" u="sng" dirty="0"/>
              <a:t>Spirit</a:t>
            </a:r>
            <a:r>
              <a:rPr lang="en-US" sz="2400" i="1" dirty="0"/>
              <a:t> and </a:t>
            </a:r>
            <a:r>
              <a:rPr lang="en-US" sz="2400" i="1" baseline="30000" dirty="0" smtClean="0">
                <a:solidFill>
                  <a:schemeClr val="tx2"/>
                </a:solidFill>
              </a:rPr>
              <a:t>2</a:t>
            </a:r>
            <a:r>
              <a:rPr lang="en-US" sz="2400" i="1" u="sng" dirty="0" smtClean="0">
                <a:solidFill>
                  <a:schemeClr val="tx2"/>
                </a:solidFill>
              </a:rPr>
              <a:t>fire</a:t>
            </a:r>
            <a:r>
              <a:rPr lang="en-US" sz="2400" b="0" i="1" dirty="0" smtClean="0"/>
              <a:t>.  His </a:t>
            </a:r>
            <a:r>
              <a:rPr lang="en-US" sz="2400" b="0" i="1" dirty="0"/>
              <a:t>winnowing fan is in His hand, and He will thoroughly clean out His threshing floor, and </a:t>
            </a:r>
            <a:r>
              <a:rPr lang="en-US" sz="2400" i="1" baseline="30000" dirty="0" smtClean="0">
                <a:solidFill>
                  <a:schemeClr val="tx2"/>
                </a:solidFill>
              </a:rPr>
              <a:t>1</a:t>
            </a:r>
            <a:r>
              <a:rPr lang="en-US" sz="2400" i="1" dirty="0" smtClean="0"/>
              <a:t>gather </a:t>
            </a:r>
            <a:r>
              <a:rPr lang="en-US" sz="2400" i="1" dirty="0"/>
              <a:t>the </a:t>
            </a:r>
            <a:r>
              <a:rPr lang="en-US" sz="2400" i="1" u="sng" dirty="0"/>
              <a:t>wheat into His barn</a:t>
            </a:r>
            <a:r>
              <a:rPr lang="en-US" sz="2400" i="1" dirty="0"/>
              <a:t>; </a:t>
            </a:r>
            <a:r>
              <a:rPr lang="en-US" sz="2400" i="1" u="sng" dirty="0">
                <a:solidFill>
                  <a:schemeClr val="tx2"/>
                </a:solidFill>
              </a:rPr>
              <a:t>but</a:t>
            </a:r>
            <a:r>
              <a:rPr lang="en-US" sz="2400" i="1" dirty="0">
                <a:solidFill>
                  <a:schemeClr val="tx2"/>
                </a:solidFill>
              </a:rPr>
              <a:t> </a:t>
            </a:r>
            <a:r>
              <a:rPr lang="en-US" sz="2400" i="1" baseline="30000" dirty="0" smtClean="0">
                <a:solidFill>
                  <a:schemeClr val="tx2"/>
                </a:solidFill>
              </a:rPr>
              <a:t>2</a:t>
            </a:r>
            <a:r>
              <a:rPr lang="en-US" sz="2400" i="1" dirty="0" smtClean="0"/>
              <a:t>the </a:t>
            </a:r>
            <a:r>
              <a:rPr lang="en-US" sz="2400" i="1" u="sng" dirty="0"/>
              <a:t>chaff He will burn with unquenchable </a:t>
            </a:r>
            <a:r>
              <a:rPr lang="en-US" sz="2400" i="1" u="sng" dirty="0">
                <a:solidFill>
                  <a:schemeClr val="tx2"/>
                </a:solidFill>
              </a:rPr>
              <a:t>fire</a:t>
            </a:r>
            <a:r>
              <a:rPr lang="en-US" sz="2400" b="0" i="1" dirty="0" smtClean="0"/>
              <a:t>.”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Luke </a:t>
            </a:r>
            <a:r>
              <a:rPr lang="en-US" sz="2400" dirty="0" smtClean="0">
                <a:solidFill>
                  <a:schemeClr val="tx2"/>
                </a:solidFill>
              </a:rPr>
              <a:t>3:16-17</a:t>
            </a:r>
            <a:r>
              <a:rPr lang="en-US" sz="2400" b="0" dirty="0" smtClean="0"/>
              <a:t>)</a:t>
            </a:r>
            <a:endParaRPr lang="en-US" sz="24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Every reference to </a:t>
            </a:r>
            <a:r>
              <a:rPr lang="en-US" sz="2400" b="0" i="1" dirty="0" smtClean="0"/>
              <a:t>“fire baptism” </a:t>
            </a:r>
            <a:r>
              <a:rPr lang="en-US" sz="2400" b="0" dirty="0" smtClean="0"/>
              <a:t>is followed by reference to destruction with</a:t>
            </a:r>
            <a:r>
              <a:rPr lang="en-US" sz="2400" b="0" i="1" dirty="0" smtClean="0"/>
              <a:t> “unquenchable fire” </a:t>
            </a:r>
            <a:r>
              <a:rPr lang="en-US" sz="2400" b="0" dirty="0" smtClean="0"/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Mat. 3:11-12</a:t>
            </a:r>
            <a:r>
              <a:rPr lang="en-US" sz="2400" b="0" dirty="0" smtClean="0"/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Those baptized into fire are </a:t>
            </a:r>
            <a:r>
              <a:rPr lang="en-US" sz="2400" i="1" u="sng" dirty="0" smtClean="0"/>
              <a:t>not</a:t>
            </a:r>
            <a:r>
              <a:rPr lang="en-US" sz="2400" b="0" dirty="0" smtClean="0"/>
              <a:t> </a:t>
            </a:r>
            <a:r>
              <a:rPr lang="en-US" sz="2400" b="0" i="1" dirty="0" smtClean="0"/>
              <a:t>“gathered into His barn”</a:t>
            </a:r>
            <a:r>
              <a:rPr lang="en-US" sz="2400" b="0" dirty="0" smtClean="0"/>
              <a:t>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i="1" dirty="0" smtClean="0"/>
              <a:t>“Immersion in fire”</a:t>
            </a:r>
            <a:r>
              <a:rPr lang="en-US" sz="2400" b="0" dirty="0" smtClean="0"/>
              <a:t> is an allusion to </a:t>
            </a:r>
            <a:r>
              <a:rPr lang="en-US" sz="2400" i="1" u="sng" dirty="0" smtClean="0">
                <a:solidFill>
                  <a:schemeClr val="tx2"/>
                </a:solidFill>
              </a:rPr>
              <a:t>hell</a:t>
            </a:r>
            <a:r>
              <a:rPr lang="en-US" sz="2400" b="0" dirty="0" smtClean="0"/>
              <a:t>!</a:t>
            </a:r>
            <a:endParaRPr lang="en-US" sz="2400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Holy Spirit Baptism – 2 Instances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b="0" dirty="0" smtClean="0"/>
              <a:t>Holy Spirit baptism only occurred </a:t>
            </a:r>
            <a:r>
              <a:rPr lang="en-US" sz="2200" i="1" u="sng" dirty="0" smtClean="0"/>
              <a:t>twice</a:t>
            </a:r>
            <a:r>
              <a:rPr lang="en-US" sz="2200" b="0" dirty="0" smtClean="0"/>
              <a:t> in New Testament</a:t>
            </a:r>
            <a:r>
              <a:rPr lang="en-US" sz="2200" b="0" dirty="0" smtClean="0"/>
              <a:t>:</a:t>
            </a:r>
          </a:p>
          <a:p>
            <a:pPr marL="685800" lvl="1" indent="-342900"/>
            <a:r>
              <a:rPr lang="en-US" sz="2200" dirty="0" smtClean="0"/>
              <a:t>At Pentecost on Apostles (</a:t>
            </a:r>
            <a:r>
              <a:rPr lang="en-US" sz="2200" b="1" dirty="0" smtClean="0">
                <a:solidFill>
                  <a:schemeClr val="tx2"/>
                </a:solidFill>
              </a:rPr>
              <a:t>Acts 1:26-2:4</a:t>
            </a:r>
            <a:r>
              <a:rPr lang="en-US" sz="2200" dirty="0" smtClean="0"/>
              <a:t>)</a:t>
            </a:r>
          </a:p>
          <a:p>
            <a:pPr marL="685800" lvl="1" indent="-342900"/>
            <a:r>
              <a:rPr lang="en-US" sz="2200" b="0" dirty="0" smtClean="0"/>
              <a:t>On Gentiles at Cornelius’ house (</a:t>
            </a:r>
            <a:r>
              <a:rPr lang="en-US" sz="2200" b="1" dirty="0" smtClean="0">
                <a:solidFill>
                  <a:schemeClr val="tx2"/>
                </a:solidFill>
              </a:rPr>
              <a:t>Acts 10:44-48; 11:15-17</a:t>
            </a:r>
            <a:r>
              <a:rPr lang="en-US" sz="2200" b="0" dirty="0" smtClean="0"/>
              <a:t>)</a:t>
            </a:r>
            <a:endParaRPr lang="en-US" sz="22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0" dirty="0" smtClean="0"/>
              <a:t>All miraculous gifts were received </a:t>
            </a:r>
            <a:r>
              <a:rPr lang="en-US" sz="2200" i="1" dirty="0" smtClean="0"/>
              <a:t>after</a:t>
            </a:r>
            <a:r>
              <a:rPr lang="en-US" sz="2200" b="0" dirty="0" smtClean="0"/>
              <a:t> water baptism </a:t>
            </a:r>
            <a:r>
              <a:rPr lang="en-US" sz="2200" b="0" dirty="0" smtClean="0"/>
              <a:t>(</a:t>
            </a:r>
            <a:r>
              <a:rPr lang="en-US" sz="2200" dirty="0" smtClean="0">
                <a:solidFill>
                  <a:schemeClr val="tx2"/>
                </a:solidFill>
              </a:rPr>
              <a:t>Acts 8:12-18; 19:1-6</a:t>
            </a:r>
            <a:r>
              <a:rPr lang="en-US" sz="2200" b="0" dirty="0" smtClean="0"/>
              <a:t>).</a:t>
            </a:r>
            <a:endParaRPr lang="en-US" sz="22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0" dirty="0" smtClean="0"/>
              <a:t>Holy Spirit baptism occurred </a:t>
            </a:r>
            <a:r>
              <a:rPr lang="en-US" sz="2200" i="1" dirty="0" smtClean="0"/>
              <a:t>before</a:t>
            </a:r>
            <a:r>
              <a:rPr lang="en-US" sz="2200" b="0" dirty="0" smtClean="0"/>
              <a:t> water baptism, not </a:t>
            </a:r>
            <a:r>
              <a:rPr lang="en-US" sz="2200" i="1" dirty="0" smtClean="0"/>
              <a:t>during</a:t>
            </a:r>
            <a:r>
              <a:rPr lang="en-US" sz="2200" b="0" dirty="0" smtClean="0"/>
              <a:t> it or </a:t>
            </a:r>
            <a:r>
              <a:rPr lang="en-US" sz="2200" i="1" dirty="0" smtClean="0"/>
              <a:t>after</a:t>
            </a:r>
            <a:r>
              <a:rPr lang="en-US" sz="2200" b="0" dirty="0" smtClean="0"/>
              <a:t> </a:t>
            </a:r>
            <a:r>
              <a:rPr lang="en-US" sz="2200" b="0" dirty="0" smtClean="0"/>
              <a:t>it (</a:t>
            </a:r>
            <a:r>
              <a:rPr lang="en-US" sz="2200" dirty="0" smtClean="0">
                <a:solidFill>
                  <a:schemeClr val="tx2"/>
                </a:solidFill>
              </a:rPr>
              <a:t>Acts 10:44-48</a:t>
            </a:r>
            <a:r>
              <a:rPr lang="en-US" sz="2200" b="0" dirty="0" smtClean="0"/>
              <a:t>)!</a:t>
            </a:r>
            <a:endParaRPr lang="en-US" sz="22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0" dirty="0" smtClean="0"/>
              <a:t>Peter </a:t>
            </a:r>
            <a:r>
              <a:rPr lang="en-US" sz="2200" b="0" i="1" dirty="0" smtClean="0"/>
              <a:t>“</a:t>
            </a:r>
            <a:r>
              <a:rPr lang="en-US" sz="2200" i="1" u="sng" dirty="0" smtClean="0"/>
              <a:t>commanded</a:t>
            </a:r>
            <a:r>
              <a:rPr lang="en-US" sz="2200" b="0" i="1" dirty="0" smtClean="0"/>
              <a:t>”</a:t>
            </a:r>
            <a:r>
              <a:rPr lang="en-US" sz="2200" b="0" dirty="0" smtClean="0"/>
              <a:t> </a:t>
            </a:r>
            <a:r>
              <a:rPr lang="en-US" sz="2200" b="0" i="1" dirty="0" smtClean="0"/>
              <a:t>“water … baptism in the name of the Lord”</a:t>
            </a:r>
            <a:r>
              <a:rPr lang="en-US" sz="2200" b="0" dirty="0" smtClean="0"/>
              <a:t> after Holy Spirit baptism (</a:t>
            </a:r>
            <a:r>
              <a:rPr lang="en-US" sz="2200" dirty="0" smtClean="0">
                <a:solidFill>
                  <a:schemeClr val="tx2"/>
                </a:solidFill>
              </a:rPr>
              <a:t>Acts 10:44-48</a:t>
            </a:r>
            <a:r>
              <a:rPr lang="en-US" sz="2200" b="0" dirty="0" smtClean="0"/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0" dirty="0" smtClean="0"/>
              <a:t>Eventually</a:t>
            </a:r>
            <a:r>
              <a:rPr lang="en-US" sz="2200" b="0" dirty="0" smtClean="0"/>
              <a:t>, there was only </a:t>
            </a:r>
            <a:r>
              <a:rPr lang="en-US" sz="2200" i="1" u="sng" dirty="0" smtClean="0"/>
              <a:t>one</a:t>
            </a:r>
            <a:r>
              <a:rPr lang="en-US" sz="2200" dirty="0" smtClean="0"/>
              <a:t> baptism </a:t>
            </a:r>
            <a:r>
              <a:rPr lang="en-US" sz="2200" b="0" dirty="0" smtClean="0"/>
              <a:t>(</a:t>
            </a:r>
            <a:r>
              <a:rPr lang="en-US" sz="2200" dirty="0" smtClean="0">
                <a:solidFill>
                  <a:schemeClr val="tx2"/>
                </a:solidFill>
              </a:rPr>
              <a:t>Eph. 4:5</a:t>
            </a:r>
            <a:r>
              <a:rPr lang="en-US" sz="2200" b="0" dirty="0" smtClean="0"/>
              <a:t>).  Which one</a:t>
            </a:r>
            <a:r>
              <a:rPr lang="en-US" sz="2200" b="0" dirty="0" smtClean="0"/>
              <a:t>?</a:t>
            </a:r>
            <a:endParaRPr lang="en-US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“One Baptism”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7220"/>
            <a:ext cx="4876800" cy="4320540"/>
          </a:xfrm>
        </p:spPr>
        <p:txBody>
          <a:bodyPr>
            <a:noAutofit/>
          </a:bodyPr>
          <a:lstStyle/>
          <a:p>
            <a:r>
              <a:rPr lang="en-US" sz="2400" b="0" i="1" dirty="0" smtClean="0"/>
              <a:t>“Go </a:t>
            </a:r>
            <a:r>
              <a:rPr lang="en-US" sz="2400" b="0" i="1" dirty="0"/>
              <a:t>therefore and make disciples of all the nations, </a:t>
            </a:r>
            <a:r>
              <a:rPr lang="en-US" sz="2400" i="1" dirty="0"/>
              <a:t>baptizing them </a:t>
            </a:r>
            <a:r>
              <a:rPr lang="en-US" sz="2400" b="0" i="1" dirty="0"/>
              <a:t>in the name of the Father and of the Son and of the Holy Spirit</a:t>
            </a:r>
            <a:r>
              <a:rPr lang="en-US" sz="2400" b="0" i="1" dirty="0" smtClean="0"/>
              <a:t>, teaching </a:t>
            </a:r>
            <a:r>
              <a:rPr lang="en-US" sz="2400" b="0" i="1" dirty="0"/>
              <a:t>them to observe all things that I have commanded you; and lo, I am with you always, </a:t>
            </a:r>
            <a:r>
              <a:rPr lang="en-US" sz="2400" i="1" dirty="0"/>
              <a:t>even to the end of the age</a:t>
            </a:r>
            <a:r>
              <a:rPr lang="en-US" sz="2400" b="0" i="1" dirty="0" smtClean="0"/>
              <a:t>.” </a:t>
            </a:r>
            <a:r>
              <a:rPr lang="en-US" sz="2400" b="0" i="1" dirty="0"/>
              <a:t>Amen.</a:t>
            </a:r>
            <a:r>
              <a:rPr lang="en-US" sz="2400" b="0" dirty="0"/>
              <a:t> (</a:t>
            </a:r>
            <a:r>
              <a:rPr lang="en-US" sz="2400" dirty="0">
                <a:solidFill>
                  <a:schemeClr val="tx2"/>
                </a:solidFill>
              </a:rPr>
              <a:t>Matthew </a:t>
            </a:r>
            <a:r>
              <a:rPr lang="en-US" sz="2400" dirty="0" smtClean="0">
                <a:solidFill>
                  <a:schemeClr val="tx2"/>
                </a:solidFill>
              </a:rPr>
              <a:t>28:19-20</a:t>
            </a:r>
            <a:r>
              <a:rPr lang="en-US" sz="2400" b="0" dirty="0" smtClean="0"/>
              <a:t>)</a:t>
            </a:r>
            <a:endParaRPr lang="en-US" sz="24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Let simple, be simple </a:t>
            </a:r>
            <a:br>
              <a:rPr lang="en-US" sz="2400" b="0" dirty="0" smtClean="0"/>
            </a:br>
            <a:r>
              <a:rPr lang="en-US" sz="2400" b="0" dirty="0" smtClean="0"/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Hebrews 6:1-2</a:t>
            </a:r>
            <a:r>
              <a:rPr lang="en-US" sz="2400" b="0" dirty="0" smtClean="0"/>
              <a:t>).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Content Placeholder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021" y="45720"/>
            <a:ext cx="3314779" cy="507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23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No modern apostles by lack of vacancy and qualification.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The 12 Apostles continue to </a:t>
            </a:r>
            <a:r>
              <a:rPr lang="en-US" sz="2400" b="0" i="1" dirty="0" smtClean="0"/>
              <a:t>“reign”</a:t>
            </a:r>
            <a:r>
              <a:rPr lang="en-US" sz="2400" b="0" dirty="0" smtClean="0"/>
              <a:t> through </a:t>
            </a:r>
            <a:r>
              <a:rPr lang="en-US" sz="2400" b="0" i="1" dirty="0" smtClean="0"/>
              <a:t>“their fruit”</a:t>
            </a:r>
            <a:r>
              <a:rPr lang="en-US" sz="2400" b="0" dirty="0" smtClean="0"/>
              <a:t>, the Bible, the Holy Spirit inspired Word of God (</a:t>
            </a:r>
            <a:r>
              <a:rPr lang="en-US" sz="2400" dirty="0" smtClean="0">
                <a:solidFill>
                  <a:schemeClr val="tx2"/>
                </a:solidFill>
              </a:rPr>
              <a:t>Matthew 19:28; Ephesians 2:19-3:5; John 15:16</a:t>
            </a:r>
            <a:r>
              <a:rPr lang="en-US" sz="2400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No modern revelation, because </a:t>
            </a:r>
            <a:r>
              <a:rPr lang="en-US" sz="2400" b="0" i="1" dirty="0" smtClean="0"/>
              <a:t>“all truth”</a:t>
            </a:r>
            <a:r>
              <a:rPr lang="en-US" sz="2400" b="0" dirty="0" smtClean="0"/>
              <a:t> has been given.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Father </a:t>
            </a:r>
            <a:r>
              <a:rPr lang="en-US" sz="2400" b="0" dirty="0"/>
              <a:t>→ Jesus → </a:t>
            </a:r>
            <a:r>
              <a:rPr lang="en-US" sz="2400" b="0" dirty="0" smtClean="0"/>
              <a:t>Spirit </a:t>
            </a:r>
            <a:r>
              <a:rPr lang="en-US" sz="2400" b="0" dirty="0"/>
              <a:t>→ </a:t>
            </a:r>
            <a:r>
              <a:rPr lang="en-US" sz="2400" b="0" dirty="0" smtClean="0"/>
              <a:t>Apostles</a:t>
            </a:r>
            <a:r>
              <a:rPr lang="en-US" sz="2400" b="0" dirty="0"/>
              <a:t> </a:t>
            </a:r>
            <a:r>
              <a:rPr lang="en-US" sz="2400" b="0" dirty="0" smtClean="0"/>
              <a:t>→ </a:t>
            </a:r>
            <a:r>
              <a:rPr lang="en-US" sz="2400" b="0" dirty="0"/>
              <a:t>Bible → </a:t>
            </a:r>
            <a:r>
              <a:rPr lang="en-US" sz="2400" b="0" dirty="0" smtClean="0"/>
              <a:t>Us (</a:t>
            </a:r>
            <a:r>
              <a:rPr lang="en-US" sz="2400" dirty="0" smtClean="0">
                <a:solidFill>
                  <a:schemeClr val="tx2"/>
                </a:solidFill>
              </a:rPr>
              <a:t>John 16:13-15; I John 4:1-4; Ephesians 3:3-5</a:t>
            </a:r>
            <a:r>
              <a:rPr lang="en-US" sz="2400" b="0" dirty="0" smtClean="0"/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No modern miracles by lack of access (</a:t>
            </a:r>
            <a:r>
              <a:rPr lang="en-US" sz="2400" dirty="0" smtClean="0">
                <a:solidFill>
                  <a:schemeClr val="tx2"/>
                </a:solidFill>
              </a:rPr>
              <a:t>Acts 8:12-20</a:t>
            </a:r>
            <a:r>
              <a:rPr lang="en-US" sz="2400" b="0" dirty="0" smtClean="0"/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No modern miracles, because confirmation is complete (</a:t>
            </a:r>
            <a:r>
              <a:rPr lang="en-US" sz="2400" dirty="0" smtClean="0">
                <a:solidFill>
                  <a:schemeClr val="tx2"/>
                </a:solidFill>
              </a:rPr>
              <a:t>Hebrews 2:1-4; I Corinthians 13:8-13</a:t>
            </a:r>
            <a:r>
              <a:rPr lang="en-US" sz="2400" b="0" dirty="0" smtClean="0"/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No Holy Spirit baptism, because only one baptism now (</a:t>
            </a:r>
            <a:r>
              <a:rPr lang="en-US" sz="2400" dirty="0" smtClean="0">
                <a:solidFill>
                  <a:schemeClr val="tx2"/>
                </a:solidFill>
              </a:rPr>
              <a:t>Eph. 4:5</a:t>
            </a:r>
            <a:r>
              <a:rPr lang="en-US" sz="2400" b="0" dirty="0" smtClean="0"/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Only water baptism in name of Jesus can be commanded and administered by men for forgiveness of sins (</a:t>
            </a:r>
            <a:r>
              <a:rPr lang="en-US" sz="2400" dirty="0" smtClean="0">
                <a:solidFill>
                  <a:schemeClr val="tx2"/>
                </a:solidFill>
              </a:rPr>
              <a:t>Ephesians 5:26</a:t>
            </a:r>
            <a:r>
              <a:rPr lang="en-US" sz="2400" b="0" dirty="0" smtClean="0"/>
              <a:t>).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9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ts val="200"/>
              </a:spcBef>
              <a:spcAft>
                <a:spcPts val="200"/>
              </a:spcAft>
              <a:buFont typeface="Symbol"/>
              <a:buChar char=""/>
            </a:pPr>
            <a:r>
              <a:rPr lang="en-US" sz="1400" b="0" dirty="0" err="1"/>
              <a:t>Earnhart</a:t>
            </a:r>
            <a:r>
              <a:rPr lang="en-US" sz="1400" b="0" dirty="0"/>
              <a:t>, Paul, </a:t>
            </a:r>
            <a:r>
              <a:rPr lang="en-US" sz="1400" i="1" dirty="0"/>
              <a:t>The Holy Spirit and His Work</a:t>
            </a:r>
            <a:r>
              <a:rPr lang="en-US" sz="1400" b="0" dirty="0"/>
              <a:t>, </a:t>
            </a:r>
            <a:r>
              <a:rPr lang="en-US" sz="1400" b="0" u="sng" dirty="0">
                <a:solidFill>
                  <a:srgbClr val="CC9900"/>
                </a:solidFill>
                <a:hlinkClick r:id="rId2"/>
              </a:rPr>
              <a:t>http://www.wordsfitlyspoken.org/audio/earnhart/886B - The Holy Spirit and His Work.mp3</a:t>
            </a:r>
            <a:r>
              <a:rPr lang="en-US" sz="1400" b="0" dirty="0"/>
              <a:t>, 1992.</a:t>
            </a:r>
          </a:p>
          <a:p>
            <a:pPr marL="342900" lvl="0" indent="-342900">
              <a:spcBef>
                <a:spcPts val="200"/>
              </a:spcBef>
              <a:spcAft>
                <a:spcPts val="200"/>
              </a:spcAft>
              <a:buFont typeface="Symbol"/>
              <a:buChar char=""/>
            </a:pPr>
            <a:r>
              <a:rPr lang="en-US" sz="1400" b="0" dirty="0" err="1"/>
              <a:t>Earnhart</a:t>
            </a:r>
            <a:r>
              <a:rPr lang="en-US" sz="1400" b="0" dirty="0"/>
              <a:t>, Paul, </a:t>
            </a:r>
            <a:r>
              <a:rPr lang="en-US" sz="1400" i="1" dirty="0"/>
              <a:t>The Nature and Work of the Holy Spirit</a:t>
            </a:r>
            <a:r>
              <a:rPr lang="en-US" sz="1400" b="0" dirty="0"/>
              <a:t>, </a:t>
            </a:r>
            <a:r>
              <a:rPr lang="en-US" sz="1400" b="0" u="sng" dirty="0">
                <a:solidFill>
                  <a:srgbClr val="CC9900"/>
                </a:solidFill>
                <a:hlinkClick r:id="rId3"/>
              </a:rPr>
              <a:t>http://www.wordsfitlyspoken.org/audio/earnhart/943A - The Nature and Work of the Holy Spirit.mp3</a:t>
            </a:r>
            <a:r>
              <a:rPr lang="en-US" sz="1400" b="0" dirty="0"/>
              <a:t>, 1993.</a:t>
            </a:r>
          </a:p>
          <a:p>
            <a:pPr marL="342900" lvl="0" indent="-342900">
              <a:spcBef>
                <a:spcPts val="200"/>
              </a:spcBef>
              <a:spcAft>
                <a:spcPts val="200"/>
              </a:spcAft>
              <a:buFont typeface="Symbol"/>
              <a:buChar char=""/>
            </a:pPr>
            <a:r>
              <a:rPr lang="en-US" sz="1400" b="0" dirty="0" err="1"/>
              <a:t>Earnhart</a:t>
            </a:r>
            <a:r>
              <a:rPr lang="en-US" sz="1400" b="0" dirty="0"/>
              <a:t>, Paul, </a:t>
            </a:r>
            <a:r>
              <a:rPr lang="en-US" sz="1400" i="1" dirty="0"/>
              <a:t>Nature and Character of the Holy Spirit</a:t>
            </a:r>
            <a:r>
              <a:rPr lang="en-US" sz="1400" b="0" dirty="0"/>
              <a:t>, </a:t>
            </a:r>
            <a:r>
              <a:rPr lang="en-US" sz="1400" b="0" u="sng" dirty="0">
                <a:solidFill>
                  <a:srgbClr val="CC9900"/>
                </a:solidFill>
                <a:hlinkClick r:id="rId4"/>
              </a:rPr>
              <a:t>http://www.wordsfitlyspoken.org/audio/earnhart/1595B - Nature and Character of the Holy Spirit.mp3</a:t>
            </a:r>
            <a:r>
              <a:rPr lang="en-US" sz="1400" b="0" dirty="0"/>
              <a:t>, 2003.</a:t>
            </a:r>
          </a:p>
          <a:p>
            <a:pPr marL="342900" lvl="0" indent="-342900">
              <a:spcBef>
                <a:spcPts val="200"/>
              </a:spcBef>
              <a:spcAft>
                <a:spcPts val="200"/>
              </a:spcAft>
              <a:buFont typeface="Symbol"/>
              <a:buChar char=""/>
            </a:pPr>
            <a:r>
              <a:rPr lang="en-US" sz="1400" b="0" dirty="0" err="1"/>
              <a:t>Harkrider</a:t>
            </a:r>
            <a:r>
              <a:rPr lang="en-US" sz="1400" b="0" dirty="0"/>
              <a:t>, Robert, </a:t>
            </a:r>
            <a:r>
              <a:rPr lang="en-US" sz="1400" i="1" dirty="0"/>
              <a:t>Basic Bible Doctrine, Book 3</a:t>
            </a:r>
            <a:r>
              <a:rPr lang="en-US" sz="1400" b="0" dirty="0"/>
              <a:t>, Lessons 1-5, Impressive Image Production, Russellville, Alabama, 1987.</a:t>
            </a:r>
          </a:p>
          <a:p>
            <a:pPr marL="342900" lvl="0" indent="-342900">
              <a:spcBef>
                <a:spcPts val="200"/>
              </a:spcBef>
              <a:spcAft>
                <a:spcPts val="200"/>
              </a:spcAft>
              <a:buFont typeface="Symbol"/>
              <a:buChar char=""/>
            </a:pPr>
            <a:r>
              <a:rPr lang="en-US" sz="1400" b="0" dirty="0"/>
              <a:t>Needham, James. P., </a:t>
            </a:r>
            <a:r>
              <a:rPr lang="en-US" sz="1400" i="1" dirty="0"/>
              <a:t>The Holy Spirit: His Nature, His Works</a:t>
            </a:r>
            <a:r>
              <a:rPr lang="en-US" sz="1400" b="0" dirty="0"/>
              <a:t>, Religious Supply Center, Louisville, KY, 1996.</a:t>
            </a:r>
          </a:p>
          <a:p>
            <a:pPr marL="342900" lvl="0" indent="-342900">
              <a:spcBef>
                <a:spcPts val="200"/>
              </a:spcBef>
              <a:spcAft>
                <a:spcPts val="200"/>
              </a:spcAft>
              <a:buFont typeface="Symbol"/>
              <a:buChar char=""/>
            </a:pPr>
            <a:r>
              <a:rPr lang="en-US" sz="1400" b="0" dirty="0"/>
              <a:t>Puckett, Franklin T., </a:t>
            </a:r>
            <a:r>
              <a:rPr lang="en-US" sz="1400" i="1" dirty="0"/>
              <a:t>The Holy Spirit</a:t>
            </a:r>
            <a:r>
              <a:rPr lang="en-US" sz="1400" b="0" dirty="0"/>
              <a:t>, Guardian of Truth, Bowling Green, KY, Reprint of notes delivered at Florida College Lectures, 1968.</a:t>
            </a:r>
          </a:p>
          <a:p>
            <a:pPr marL="342900" lvl="0" indent="-342900">
              <a:spcBef>
                <a:spcPts val="200"/>
              </a:spcBef>
              <a:spcAft>
                <a:spcPts val="200"/>
              </a:spcAft>
              <a:buFont typeface="Symbol"/>
              <a:buChar char=""/>
            </a:pPr>
            <a:r>
              <a:rPr lang="en-US" sz="1400" b="0" dirty="0"/>
              <a:t>Turner, Robert, </a:t>
            </a:r>
            <a:r>
              <a:rPr lang="en-US" sz="1400" i="1" dirty="0"/>
              <a:t>The Indwelling of the Holy Spirit</a:t>
            </a:r>
            <a:r>
              <a:rPr lang="en-US" sz="1400" b="0" dirty="0"/>
              <a:t>, </a:t>
            </a:r>
            <a:r>
              <a:rPr lang="en-US" sz="1400" b="0" u="sng" dirty="0">
                <a:solidFill>
                  <a:srgbClr val="CC9900"/>
                </a:solidFill>
                <a:hlinkClick r:id="rId5"/>
              </a:rPr>
              <a:t>http://www.wordsfitlyspoken.org/audio/turner/Robert Turner - Indwelling of the Holy Spirit.mp3</a:t>
            </a:r>
            <a:r>
              <a:rPr lang="en-US" sz="1400" b="0" dirty="0"/>
              <a:t>, 1972.</a:t>
            </a:r>
          </a:p>
          <a:p>
            <a:pPr marL="342900" lvl="0" indent="-342900">
              <a:spcBef>
                <a:spcPts val="200"/>
              </a:spcBef>
              <a:spcAft>
                <a:spcPts val="200"/>
              </a:spcAft>
              <a:buFont typeface="Symbol"/>
              <a:buChar char=""/>
            </a:pPr>
            <a:r>
              <a:rPr lang="en-US" sz="1400" b="0" dirty="0"/>
              <a:t>Waldron, Bob, </a:t>
            </a:r>
            <a:r>
              <a:rPr lang="en-US" sz="1400" i="1" dirty="0"/>
              <a:t>Holy Spirit – 5 Lectures</a:t>
            </a:r>
            <a:r>
              <a:rPr lang="en-US" sz="1400" b="0" dirty="0"/>
              <a:t>, </a:t>
            </a:r>
            <a:r>
              <a:rPr lang="en-US" sz="1400" b="0" u="sng" dirty="0">
                <a:solidFill>
                  <a:srgbClr val="CC9900"/>
                </a:solidFill>
                <a:hlinkClick r:id="rId6"/>
              </a:rPr>
              <a:t>http://www.wordsfitlyspoken.org/audio/misc</a:t>
            </a:r>
            <a:r>
              <a:rPr lang="en-US" sz="1400" b="0" dirty="0"/>
              <a:t>, 2007</a:t>
            </a:r>
            <a:r>
              <a:rPr lang="en-US" sz="1400" b="0" dirty="0" smtClean="0"/>
              <a:t>.</a:t>
            </a:r>
            <a:endParaRPr 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i="1" dirty="0" smtClean="0"/>
              <a:t>Introduction To Cults</a:t>
            </a:r>
            <a:endParaRPr lang="en-US" sz="66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Section #7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6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Cult?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2400" dirty="0" smtClean="0"/>
              <a:t>Broadly and Arguably Defined:</a:t>
            </a:r>
          </a:p>
          <a:p>
            <a:pPr marL="800100" lvl="1" indent="-342900">
              <a:spcBef>
                <a:spcPts val="100"/>
              </a:spcBef>
              <a:spcAft>
                <a:spcPts val="100"/>
              </a:spcAft>
            </a:pPr>
            <a:r>
              <a:rPr lang="en-US" sz="2400" dirty="0" smtClean="0"/>
              <a:t>All religions …</a:t>
            </a:r>
          </a:p>
          <a:p>
            <a:pPr marL="800100" lvl="1" indent="-342900">
              <a:spcBef>
                <a:spcPts val="100"/>
              </a:spcBef>
              <a:spcAft>
                <a:spcPts val="100"/>
              </a:spcAft>
            </a:pPr>
            <a:r>
              <a:rPr lang="en-US" sz="2400" dirty="0" smtClean="0"/>
              <a:t>Most sinister Devil worshipers</a:t>
            </a:r>
            <a:endParaRPr lang="en-US" sz="2400" b="0" dirty="0" smtClean="0"/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2400" dirty="0" smtClean="0"/>
              <a:t>Emotional Implications </a:t>
            </a:r>
            <a:r>
              <a:rPr lang="en-US" sz="2400" b="0" dirty="0" smtClean="0"/>
              <a:t>- Represents conclusion not evidence.</a:t>
            </a:r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2400" dirty="0" smtClean="0"/>
              <a:t>Common Characteristics to Varying Degree:</a:t>
            </a:r>
          </a:p>
          <a:p>
            <a:pPr marL="684213" lvl="1" indent="-338138">
              <a:spcBef>
                <a:spcPts val="100"/>
              </a:spcBef>
              <a:spcAft>
                <a:spcPts val="100"/>
              </a:spcAft>
            </a:pPr>
            <a:r>
              <a:rPr lang="en-US" sz="2400" dirty="0"/>
              <a:t>Authoritarian Leader </a:t>
            </a:r>
            <a:endParaRPr lang="en-US" sz="2400" dirty="0" smtClean="0"/>
          </a:p>
          <a:p>
            <a:pPr marL="684213" lvl="1" indent="-338138">
              <a:spcBef>
                <a:spcPts val="100"/>
              </a:spcBef>
              <a:spcAft>
                <a:spcPts val="100"/>
              </a:spcAft>
            </a:pPr>
            <a:r>
              <a:rPr lang="en-US" sz="2400" dirty="0"/>
              <a:t>Charismatic Leader </a:t>
            </a:r>
            <a:endParaRPr lang="en-US" sz="2400" dirty="0" smtClean="0"/>
          </a:p>
          <a:p>
            <a:pPr marL="684213" lvl="1" indent="-338138">
              <a:spcBef>
                <a:spcPts val="100"/>
              </a:spcBef>
              <a:spcAft>
                <a:spcPts val="100"/>
              </a:spcAft>
            </a:pPr>
            <a:r>
              <a:rPr lang="en-US" sz="2400" dirty="0"/>
              <a:t>Thought Control </a:t>
            </a:r>
            <a:endParaRPr lang="en-US" sz="2400" dirty="0" smtClean="0"/>
          </a:p>
          <a:p>
            <a:pPr marL="684213" lvl="1" indent="-338138">
              <a:spcBef>
                <a:spcPts val="100"/>
              </a:spcBef>
              <a:spcAft>
                <a:spcPts val="100"/>
              </a:spcAft>
            </a:pPr>
            <a:r>
              <a:rPr lang="en-US" sz="2400" dirty="0"/>
              <a:t>Deception and Secrecy </a:t>
            </a:r>
            <a:endParaRPr lang="en-US" sz="2400" dirty="0" smtClean="0"/>
          </a:p>
          <a:p>
            <a:pPr marL="231775" indent="-342900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2400" i="1" dirty="0" smtClean="0"/>
              <a:t>“Lay the axe to the root”:</a:t>
            </a:r>
            <a:r>
              <a:rPr lang="en-US" sz="2400" b="0" dirty="0" smtClean="0"/>
              <a:t> Common flaws and methods.</a:t>
            </a:r>
            <a:endParaRPr lang="en-US" sz="2400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6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Sufficiency of Scripture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dirty="0">
                <a:solidFill>
                  <a:schemeClr val="tx2"/>
                </a:solidFill>
              </a:rPr>
              <a:t>II Timothy </a:t>
            </a:r>
            <a:r>
              <a:rPr lang="en-US" dirty="0" smtClean="0">
                <a:solidFill>
                  <a:schemeClr val="tx2"/>
                </a:solidFill>
              </a:rPr>
              <a:t>3:16-17 </a:t>
            </a:r>
            <a:r>
              <a:rPr lang="en-US" b="0" dirty="0" smtClean="0"/>
              <a:t>– “</a:t>
            </a:r>
            <a:r>
              <a:rPr lang="en-US" i="1" dirty="0" smtClean="0"/>
              <a:t>All </a:t>
            </a:r>
            <a:r>
              <a:rPr lang="en-US" i="1" dirty="0"/>
              <a:t>Scripture</a:t>
            </a:r>
            <a:r>
              <a:rPr lang="en-US" b="0" i="1" dirty="0"/>
              <a:t> is given by inspiration of </a:t>
            </a:r>
            <a:r>
              <a:rPr lang="en-US" b="0" i="1" dirty="0" smtClean="0"/>
              <a:t>God… </a:t>
            </a:r>
            <a:r>
              <a:rPr lang="en-US" i="1" dirty="0" smtClean="0"/>
              <a:t>that </a:t>
            </a:r>
            <a:r>
              <a:rPr lang="en-US" i="1" dirty="0"/>
              <a:t>the man of God may be complete</a:t>
            </a:r>
            <a:r>
              <a:rPr lang="en-US" b="0" i="1" dirty="0"/>
              <a:t>, thoroughly equipped </a:t>
            </a:r>
            <a:r>
              <a:rPr lang="en-US" i="1" dirty="0"/>
              <a:t>for every good work</a:t>
            </a:r>
            <a:r>
              <a:rPr lang="en-US" b="0" i="1" dirty="0" smtClean="0"/>
              <a:t>.”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dirty="0" smtClean="0">
                <a:solidFill>
                  <a:schemeClr val="tx2"/>
                </a:solidFill>
              </a:rPr>
              <a:t>Ephesians 3:3-5</a:t>
            </a:r>
            <a:r>
              <a:rPr lang="en-US" b="0" dirty="0" smtClean="0"/>
              <a:t> – </a:t>
            </a:r>
            <a:r>
              <a:rPr lang="en-US" b="0" i="1" dirty="0" smtClean="0"/>
              <a:t>“by </a:t>
            </a:r>
            <a:r>
              <a:rPr lang="en-US" b="0" i="1" dirty="0"/>
              <a:t>revelation He made known to me the mystery (as </a:t>
            </a:r>
            <a:r>
              <a:rPr lang="en-US" i="1" dirty="0"/>
              <a:t>I have briefly written already</a:t>
            </a:r>
            <a:r>
              <a:rPr lang="en-US" i="1" dirty="0" smtClean="0"/>
              <a:t>, by </a:t>
            </a:r>
            <a:r>
              <a:rPr lang="en-US" i="1" dirty="0"/>
              <a:t>which, </a:t>
            </a:r>
            <a:r>
              <a:rPr lang="en-US" i="1" u="sng" dirty="0"/>
              <a:t>when you read, you may understand</a:t>
            </a:r>
            <a:r>
              <a:rPr lang="en-US" i="1" dirty="0"/>
              <a:t> my knowledge </a:t>
            </a:r>
            <a:r>
              <a:rPr lang="en-US" b="0" i="1" dirty="0"/>
              <a:t>in the mystery of Christ</a:t>
            </a:r>
            <a:r>
              <a:rPr lang="en-US" b="0" i="1" dirty="0" smtClean="0"/>
              <a:t>),”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dirty="0" smtClean="0">
                <a:solidFill>
                  <a:schemeClr val="tx2"/>
                </a:solidFill>
              </a:rPr>
              <a:t>Galatians 1:6-9</a:t>
            </a:r>
            <a:r>
              <a:rPr lang="en-US" b="0" dirty="0" smtClean="0"/>
              <a:t> – </a:t>
            </a:r>
            <a:r>
              <a:rPr lang="en-US" b="0" i="1" dirty="0" smtClean="0"/>
              <a:t>But </a:t>
            </a:r>
            <a:r>
              <a:rPr lang="en-US" b="0" i="1" dirty="0"/>
              <a:t>even if we, or an angel from heaven, </a:t>
            </a:r>
            <a:r>
              <a:rPr lang="en-US" i="1" dirty="0"/>
              <a:t>preach </a:t>
            </a:r>
            <a:r>
              <a:rPr lang="en-US" i="1" u="sng" dirty="0"/>
              <a:t>any other gospel</a:t>
            </a:r>
            <a:r>
              <a:rPr lang="en-US" i="1" dirty="0"/>
              <a:t> to you than what we have preached to you, </a:t>
            </a:r>
            <a:r>
              <a:rPr lang="en-US" i="1" u="sng" dirty="0"/>
              <a:t>let him be accursed</a:t>
            </a:r>
            <a:r>
              <a:rPr lang="en-US" i="1" dirty="0" smtClean="0"/>
              <a:t>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dirty="0" smtClean="0">
                <a:solidFill>
                  <a:schemeClr val="tx2"/>
                </a:solidFill>
              </a:rPr>
              <a:t>Hebrews </a:t>
            </a:r>
            <a:r>
              <a:rPr lang="en-US" dirty="0">
                <a:solidFill>
                  <a:schemeClr val="tx2"/>
                </a:solidFill>
              </a:rPr>
              <a:t>4:12</a:t>
            </a:r>
            <a:r>
              <a:rPr lang="en-US" dirty="0"/>
              <a:t> </a:t>
            </a:r>
            <a:r>
              <a:rPr lang="en-US" b="0" dirty="0"/>
              <a:t>– </a:t>
            </a:r>
            <a:r>
              <a:rPr lang="en-US" b="0" i="1" dirty="0" smtClean="0"/>
              <a:t>For </a:t>
            </a:r>
            <a:r>
              <a:rPr lang="en-US" b="0" i="1" dirty="0"/>
              <a:t>the </a:t>
            </a:r>
            <a:r>
              <a:rPr lang="en-US" i="1" dirty="0"/>
              <a:t>word of God is </a:t>
            </a:r>
            <a:r>
              <a:rPr lang="en-US" i="1" u="sng" dirty="0"/>
              <a:t>living</a:t>
            </a:r>
            <a:r>
              <a:rPr lang="en-US" i="1" dirty="0"/>
              <a:t> and </a:t>
            </a:r>
            <a:r>
              <a:rPr lang="en-US" i="1" u="sng" dirty="0"/>
              <a:t>powerful</a:t>
            </a:r>
            <a:r>
              <a:rPr lang="en-US" i="1" dirty="0"/>
              <a:t>, and </a:t>
            </a:r>
            <a:r>
              <a:rPr lang="en-US" i="1" u="sng" dirty="0"/>
              <a:t>sharper</a:t>
            </a:r>
            <a:r>
              <a:rPr lang="en-US" i="1" dirty="0"/>
              <a:t> than any two-edged sword</a:t>
            </a:r>
            <a:r>
              <a:rPr lang="en-US" b="0" i="1" dirty="0"/>
              <a:t>, piercing even to the division of soul and spirit, and of joints and marrow, and is a </a:t>
            </a:r>
            <a:r>
              <a:rPr lang="en-US" i="1" dirty="0"/>
              <a:t>discerner of the thoughts and intents of the heart</a:t>
            </a:r>
            <a:r>
              <a:rPr lang="en-US" b="0" i="1" dirty="0" smtClean="0"/>
              <a:t>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b="0" dirty="0" smtClean="0"/>
              <a:t>See also:  </a:t>
            </a:r>
            <a:r>
              <a:rPr lang="en-US" dirty="0" smtClean="0">
                <a:solidFill>
                  <a:schemeClr val="tx2"/>
                </a:solidFill>
              </a:rPr>
              <a:t>II Peter 1:3; Jude 3; I Peter 1:23-25; John 12:48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5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i="1" dirty="0" smtClean="0"/>
              <a:t>Series Conclusion</a:t>
            </a:r>
            <a:endParaRPr lang="en-US" sz="8000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/>
              <a:t>“Convicting Those Who Contradict”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9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Series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b="0" i="1" dirty="0" smtClean="0"/>
              <a:t>“</a:t>
            </a:r>
            <a:r>
              <a:rPr lang="en-US" sz="2400" i="1" dirty="0" smtClean="0"/>
              <a:t>Have </a:t>
            </a:r>
            <a:r>
              <a:rPr lang="en-US" sz="2400" i="1" dirty="0"/>
              <a:t>I not commanded you?</a:t>
            </a:r>
            <a:r>
              <a:rPr lang="en-US" sz="2400" b="0" i="1" dirty="0"/>
              <a:t> </a:t>
            </a:r>
            <a:r>
              <a:rPr lang="en-US" sz="2400" i="1" u="sng" dirty="0"/>
              <a:t>Be strong and of good courage</a:t>
            </a:r>
            <a:r>
              <a:rPr lang="en-US" sz="2400" b="0" i="1" dirty="0"/>
              <a:t>; do not be afraid, nor be dismayed, for </a:t>
            </a:r>
            <a:r>
              <a:rPr lang="en-US" sz="2400" i="1" dirty="0"/>
              <a:t>the LORD your </a:t>
            </a:r>
            <a:r>
              <a:rPr lang="en-US" sz="2400" i="1" u="sng" dirty="0"/>
              <a:t>God is with you</a:t>
            </a:r>
            <a:r>
              <a:rPr lang="en-US" sz="2400" i="1" dirty="0"/>
              <a:t> wherever you go</a:t>
            </a:r>
            <a:r>
              <a:rPr lang="en-US" sz="2400" b="0" i="1" dirty="0" smtClean="0"/>
              <a:t>.”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Joshua </a:t>
            </a:r>
            <a:r>
              <a:rPr lang="en-US" sz="2400" dirty="0" smtClean="0">
                <a:solidFill>
                  <a:schemeClr val="tx2"/>
                </a:solidFill>
              </a:rPr>
              <a:t>1:9</a:t>
            </a:r>
            <a:r>
              <a:rPr lang="en-US" sz="2400" b="0" dirty="0" smtClean="0"/>
              <a:t>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2400" b="0" dirty="0"/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b="0" i="1" dirty="0"/>
              <a:t>For though we walk in the flesh, </a:t>
            </a:r>
            <a:r>
              <a:rPr lang="en-US" sz="2400" i="1" dirty="0"/>
              <a:t>we do not war according to the </a:t>
            </a:r>
            <a:r>
              <a:rPr lang="en-US" sz="2400" i="1" dirty="0" smtClean="0"/>
              <a:t>flesh</a:t>
            </a:r>
            <a:r>
              <a:rPr lang="en-US" sz="2400" b="0" i="1" dirty="0" smtClean="0"/>
              <a:t>.  </a:t>
            </a:r>
            <a:r>
              <a:rPr lang="en-US" sz="2400" b="0" i="1" dirty="0"/>
              <a:t>For the weapons of our warfare are not carnal but </a:t>
            </a:r>
            <a:r>
              <a:rPr lang="en-US" sz="2400" i="1" u="sng" dirty="0"/>
              <a:t>mighty in God</a:t>
            </a:r>
            <a:r>
              <a:rPr lang="en-US" sz="2400" i="1" dirty="0"/>
              <a:t> for pulling down </a:t>
            </a:r>
            <a:r>
              <a:rPr lang="en-US" sz="2400" i="1" dirty="0" smtClean="0"/>
              <a:t>strongholds, </a:t>
            </a:r>
            <a:r>
              <a:rPr lang="en-US" sz="2400" i="1" u="sng" dirty="0"/>
              <a:t>casting down arguments</a:t>
            </a:r>
            <a:r>
              <a:rPr lang="en-US" sz="2400" i="1" dirty="0"/>
              <a:t> and every high thing that exalts itself </a:t>
            </a:r>
            <a:r>
              <a:rPr lang="en-US" sz="2400" i="1" u="sng" dirty="0"/>
              <a:t>against the knowledge of God</a:t>
            </a:r>
            <a:r>
              <a:rPr lang="en-US" sz="2400" i="1" dirty="0"/>
              <a:t>, bringing </a:t>
            </a:r>
            <a:r>
              <a:rPr lang="en-US" sz="2400" i="1" u="sng" dirty="0"/>
              <a:t>every thought into captivity to the obedience</a:t>
            </a:r>
            <a:r>
              <a:rPr lang="en-US" sz="2400" i="1" dirty="0"/>
              <a:t> of Christ</a:t>
            </a:r>
            <a:r>
              <a:rPr lang="en-US" sz="2400" b="0" i="1" dirty="0"/>
              <a:t>,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II Corinthians </a:t>
            </a:r>
            <a:r>
              <a:rPr lang="en-US" sz="2400" dirty="0" smtClean="0">
                <a:solidFill>
                  <a:schemeClr val="tx2"/>
                </a:solidFill>
              </a:rPr>
              <a:t>10:3-5</a:t>
            </a:r>
            <a:r>
              <a:rPr lang="en-US" sz="2400" b="0" dirty="0" smtClean="0"/>
              <a:t>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Series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dirty="0" smtClean="0"/>
              <a:t>…</a:t>
            </a:r>
            <a:r>
              <a:rPr lang="en-US" sz="2400" b="0" i="1" dirty="0" smtClean="0"/>
              <a:t> it may be that the LORD will work for us. For </a:t>
            </a:r>
            <a:r>
              <a:rPr lang="en-US" sz="2400" i="1" dirty="0" smtClean="0"/>
              <a:t>nothing restrains the LORD from saving by many </a:t>
            </a:r>
            <a:r>
              <a:rPr lang="en-US" sz="2400" i="1" u="sng" dirty="0" smtClean="0"/>
              <a:t>or by few</a:t>
            </a:r>
            <a:r>
              <a:rPr lang="en-US" sz="2400" b="0" i="1" dirty="0" smtClean="0"/>
              <a:t>.”</a:t>
            </a:r>
            <a:r>
              <a:rPr lang="en-US" sz="2400" b="0" dirty="0" smtClean="0"/>
              <a:t> (</a:t>
            </a:r>
            <a:r>
              <a:rPr lang="en-US" sz="2400" dirty="0" smtClean="0">
                <a:solidFill>
                  <a:schemeClr val="tx2"/>
                </a:solidFill>
              </a:rPr>
              <a:t>I Samuel 14:6</a:t>
            </a:r>
            <a:r>
              <a:rPr lang="en-US" sz="2400" b="0" dirty="0" smtClean="0"/>
              <a:t>)</a:t>
            </a:r>
            <a:endParaRPr lang="en-US" sz="2400" i="1" dirty="0" smtClean="0"/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b="0" i="1" dirty="0" smtClean="0"/>
              <a:t>Then </a:t>
            </a:r>
            <a:r>
              <a:rPr lang="en-US" sz="2400" b="0" i="1" dirty="0"/>
              <a:t>he said, </a:t>
            </a:r>
            <a:r>
              <a:rPr lang="en-US" sz="2400" b="0" i="1" dirty="0" smtClean="0"/>
              <a:t>“Take </a:t>
            </a:r>
            <a:r>
              <a:rPr lang="en-US" sz="2400" b="0" i="1" dirty="0"/>
              <a:t>the </a:t>
            </a:r>
            <a:r>
              <a:rPr lang="en-US" sz="2400" b="0" i="1" dirty="0" smtClean="0"/>
              <a:t>arrows”; </a:t>
            </a:r>
            <a:r>
              <a:rPr lang="en-US" sz="2400" b="0" i="1" dirty="0"/>
              <a:t>so he took them. And he said to the king of Israel, </a:t>
            </a:r>
            <a:r>
              <a:rPr lang="en-US" sz="2400" b="0" i="1" dirty="0" smtClean="0"/>
              <a:t>“</a:t>
            </a:r>
            <a:r>
              <a:rPr lang="en-US" sz="2400" i="1" dirty="0" smtClean="0"/>
              <a:t>Strike </a:t>
            </a:r>
            <a:r>
              <a:rPr lang="en-US" sz="2400" i="1" dirty="0"/>
              <a:t>the </a:t>
            </a:r>
            <a:r>
              <a:rPr lang="en-US" sz="2400" i="1" dirty="0" smtClean="0"/>
              <a:t>ground”; </a:t>
            </a:r>
            <a:r>
              <a:rPr lang="en-US" sz="2400" i="1" dirty="0"/>
              <a:t>so he struck </a:t>
            </a:r>
            <a:r>
              <a:rPr lang="en-US" sz="2400" i="1" u="sng" dirty="0"/>
              <a:t>three times, and stopped</a:t>
            </a:r>
            <a:r>
              <a:rPr lang="en-US" sz="2400" b="0" i="1" dirty="0" smtClean="0"/>
              <a:t>. And </a:t>
            </a:r>
            <a:r>
              <a:rPr lang="en-US" sz="2400" b="0" i="1" dirty="0"/>
              <a:t>the </a:t>
            </a:r>
            <a:r>
              <a:rPr lang="en-US" sz="2400" i="1" dirty="0"/>
              <a:t>man of God was angry with him</a:t>
            </a:r>
            <a:r>
              <a:rPr lang="en-US" sz="2400" b="0" i="1" dirty="0"/>
              <a:t>, and said, </a:t>
            </a:r>
            <a:r>
              <a:rPr lang="en-US" sz="2400" b="0" i="1" dirty="0" smtClean="0"/>
              <a:t>“</a:t>
            </a:r>
            <a:r>
              <a:rPr lang="en-US" sz="2400" i="1" dirty="0" smtClean="0"/>
              <a:t>You </a:t>
            </a:r>
            <a:r>
              <a:rPr lang="en-US" sz="2400" i="1" dirty="0"/>
              <a:t>should have struck five or six times</a:t>
            </a:r>
            <a:r>
              <a:rPr lang="en-US" sz="2400" b="0" i="1" dirty="0"/>
              <a:t>; then you would have struck Syria till you had destroyed it! But now you will strike Syria only three times</a:t>
            </a:r>
            <a:r>
              <a:rPr lang="en-US" sz="2400" b="0" i="1" dirty="0" smtClean="0"/>
              <a:t>.”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II Kings </a:t>
            </a:r>
            <a:r>
              <a:rPr lang="en-US" sz="2400" dirty="0" smtClean="0">
                <a:solidFill>
                  <a:schemeClr val="tx2"/>
                </a:solidFill>
              </a:rPr>
              <a:t>13:18-19</a:t>
            </a:r>
            <a:r>
              <a:rPr lang="en-US" sz="2400" b="0" dirty="0" smtClean="0"/>
              <a:t>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i="1" dirty="0" smtClean="0"/>
              <a:t>Love never fails </a:t>
            </a:r>
            <a:r>
              <a:rPr lang="en-US" sz="2400" b="0" i="1" dirty="0" smtClean="0"/>
              <a:t>…</a:t>
            </a:r>
            <a:r>
              <a:rPr lang="en-US" sz="2400" b="0" dirty="0" smtClean="0"/>
              <a:t> (</a:t>
            </a:r>
            <a:r>
              <a:rPr lang="en-US" sz="2400" dirty="0" smtClean="0">
                <a:solidFill>
                  <a:schemeClr val="tx2"/>
                </a:solidFill>
              </a:rPr>
              <a:t>I Corinthians 13:8</a:t>
            </a:r>
            <a:r>
              <a:rPr lang="en-US" sz="2400" b="0" dirty="0" smtClean="0"/>
              <a:t>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5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Fellowship Through Apostles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2200" b="0" i="1" dirty="0" smtClean="0"/>
              <a:t>That </a:t>
            </a:r>
            <a:r>
              <a:rPr lang="en-US" sz="2200" b="0" i="1" dirty="0"/>
              <a:t>which was from the beginning, which </a:t>
            </a:r>
            <a:r>
              <a:rPr lang="en-US" sz="2200" i="1" dirty="0"/>
              <a:t>we have </a:t>
            </a:r>
            <a:r>
              <a:rPr lang="en-US" sz="2200" i="1" baseline="30000" dirty="0" smtClean="0">
                <a:solidFill>
                  <a:schemeClr val="tx2"/>
                </a:solidFill>
              </a:rPr>
              <a:t>1</a:t>
            </a:r>
            <a:r>
              <a:rPr lang="en-US" sz="2200" i="1" dirty="0" smtClean="0"/>
              <a:t>heard</a:t>
            </a:r>
            <a:r>
              <a:rPr lang="en-US" sz="2200" b="0" i="1" dirty="0"/>
              <a:t>, which </a:t>
            </a:r>
            <a:r>
              <a:rPr lang="en-US" sz="2200" i="1" dirty="0"/>
              <a:t>we have </a:t>
            </a:r>
            <a:r>
              <a:rPr lang="en-US" sz="2200" i="1" baseline="30000" dirty="0" smtClean="0">
                <a:solidFill>
                  <a:schemeClr val="tx2"/>
                </a:solidFill>
              </a:rPr>
              <a:t>2</a:t>
            </a:r>
            <a:r>
              <a:rPr lang="en-US" sz="2200" i="1" dirty="0" smtClean="0"/>
              <a:t>seen </a:t>
            </a:r>
            <a:r>
              <a:rPr lang="en-US" sz="2200" i="1" dirty="0"/>
              <a:t>with our eyes</a:t>
            </a:r>
            <a:r>
              <a:rPr lang="en-US" sz="2200" b="0" i="1" dirty="0"/>
              <a:t>, which </a:t>
            </a:r>
            <a:r>
              <a:rPr lang="en-US" sz="2200" i="1" dirty="0"/>
              <a:t>we have </a:t>
            </a:r>
            <a:r>
              <a:rPr lang="en-US" sz="2200" i="1" baseline="30000" dirty="0" smtClean="0">
                <a:solidFill>
                  <a:schemeClr val="tx2"/>
                </a:solidFill>
              </a:rPr>
              <a:t>3</a:t>
            </a:r>
            <a:r>
              <a:rPr lang="en-US" sz="2200" i="1" dirty="0" smtClean="0"/>
              <a:t>looked </a:t>
            </a:r>
            <a:r>
              <a:rPr lang="en-US" sz="2200" i="1" dirty="0"/>
              <a:t>upon</a:t>
            </a:r>
            <a:r>
              <a:rPr lang="en-US" sz="2200" b="0" i="1" dirty="0"/>
              <a:t>, and </a:t>
            </a:r>
            <a:r>
              <a:rPr lang="en-US" sz="2200" i="1" dirty="0"/>
              <a:t>our </a:t>
            </a:r>
            <a:r>
              <a:rPr lang="en-US" sz="2200" i="1" baseline="30000" dirty="0" smtClean="0">
                <a:solidFill>
                  <a:schemeClr val="tx2"/>
                </a:solidFill>
              </a:rPr>
              <a:t>4</a:t>
            </a:r>
            <a:r>
              <a:rPr lang="en-US" sz="2200" i="1" dirty="0" smtClean="0"/>
              <a:t>hands </a:t>
            </a:r>
            <a:r>
              <a:rPr lang="en-US" sz="2200" i="1" dirty="0"/>
              <a:t>have handled</a:t>
            </a:r>
            <a:r>
              <a:rPr lang="en-US" sz="2200" b="0" i="1" dirty="0"/>
              <a:t>, concerning the Word of </a:t>
            </a:r>
            <a:r>
              <a:rPr lang="en-US" sz="2200" b="0" i="1" dirty="0" smtClean="0"/>
              <a:t>life – the </a:t>
            </a:r>
            <a:r>
              <a:rPr lang="en-US" sz="2200" b="0" i="1" dirty="0"/>
              <a:t>life was manifested, and </a:t>
            </a:r>
            <a:r>
              <a:rPr lang="en-US" sz="2200" i="1" baseline="30000" dirty="0" smtClean="0">
                <a:solidFill>
                  <a:schemeClr val="tx2"/>
                </a:solidFill>
              </a:rPr>
              <a:t>A</a:t>
            </a:r>
            <a:r>
              <a:rPr lang="en-US" sz="2200" i="1" dirty="0" smtClean="0"/>
              <a:t>we </a:t>
            </a:r>
            <a:r>
              <a:rPr lang="en-US" sz="2200" i="1" dirty="0"/>
              <a:t>have seen, and </a:t>
            </a:r>
            <a:r>
              <a:rPr lang="en-US" sz="2200" i="1" baseline="30000" dirty="0" err="1" smtClean="0">
                <a:solidFill>
                  <a:schemeClr val="tx2"/>
                </a:solidFill>
              </a:rPr>
              <a:t>B</a:t>
            </a:r>
            <a:r>
              <a:rPr lang="en-US" sz="2200" i="1" dirty="0" err="1" smtClean="0"/>
              <a:t>bear</a:t>
            </a:r>
            <a:r>
              <a:rPr lang="en-US" sz="2200" i="1" dirty="0" smtClean="0"/>
              <a:t> </a:t>
            </a:r>
            <a:r>
              <a:rPr lang="en-US" sz="2200" i="1" dirty="0"/>
              <a:t>witness, and </a:t>
            </a:r>
            <a:r>
              <a:rPr lang="en-US" sz="2200" i="1" baseline="30000" dirty="0" err="1" smtClean="0">
                <a:solidFill>
                  <a:schemeClr val="tx2"/>
                </a:solidFill>
              </a:rPr>
              <a:t>C</a:t>
            </a:r>
            <a:r>
              <a:rPr lang="en-US" sz="2200" i="1" dirty="0" err="1" smtClean="0"/>
              <a:t>declare</a:t>
            </a:r>
            <a:r>
              <a:rPr lang="en-US" sz="2200" i="1" dirty="0" smtClean="0"/>
              <a:t> </a:t>
            </a:r>
            <a:r>
              <a:rPr lang="en-US" sz="2200" i="1" dirty="0"/>
              <a:t>to you </a:t>
            </a:r>
            <a:r>
              <a:rPr lang="en-US" sz="2200" b="0" i="1" dirty="0"/>
              <a:t>that eternal life which was with the Father and was manifested to </a:t>
            </a:r>
            <a:r>
              <a:rPr lang="en-US" sz="2200" b="0" i="1" dirty="0" smtClean="0"/>
              <a:t>us – that </a:t>
            </a:r>
            <a:r>
              <a:rPr lang="en-US" sz="2200" b="0" i="1" dirty="0"/>
              <a:t>which </a:t>
            </a:r>
            <a:r>
              <a:rPr lang="en-US" sz="2200" i="1" dirty="0"/>
              <a:t>we have seen and heard we declare to you, that </a:t>
            </a:r>
            <a:r>
              <a:rPr lang="en-US" sz="2200" i="1" baseline="30000" dirty="0" err="1" smtClean="0">
                <a:solidFill>
                  <a:schemeClr val="tx2"/>
                </a:solidFill>
              </a:rPr>
              <a:t>D</a:t>
            </a:r>
            <a:r>
              <a:rPr lang="en-US" sz="2200" i="1" dirty="0" err="1" smtClean="0"/>
              <a:t>you</a:t>
            </a:r>
            <a:r>
              <a:rPr lang="en-US" sz="2200" i="1" dirty="0" smtClean="0"/>
              <a:t> </a:t>
            </a:r>
            <a:r>
              <a:rPr lang="en-US" sz="2200" i="1" dirty="0"/>
              <a:t>also may have fellowship with us</a:t>
            </a:r>
            <a:r>
              <a:rPr lang="en-US" sz="2200" b="0" i="1" dirty="0"/>
              <a:t>; and truly </a:t>
            </a:r>
            <a:r>
              <a:rPr lang="en-US" sz="2200" i="1" dirty="0"/>
              <a:t>our </a:t>
            </a:r>
            <a:r>
              <a:rPr lang="en-US" sz="2200" i="1" u="sng" dirty="0"/>
              <a:t>fellowship is with the Father and with His Son Jesus Christ</a:t>
            </a:r>
            <a:r>
              <a:rPr lang="en-US" sz="2200" b="0" i="1" dirty="0" smtClean="0"/>
              <a:t>.  And </a:t>
            </a:r>
            <a:r>
              <a:rPr lang="en-US" sz="2200" b="0" i="1" dirty="0"/>
              <a:t>these things </a:t>
            </a:r>
            <a:r>
              <a:rPr lang="en-US" sz="2200" i="1" dirty="0"/>
              <a:t>we </a:t>
            </a:r>
            <a:r>
              <a:rPr lang="en-US" sz="2200" i="1" baseline="30000" dirty="0" err="1" smtClean="0">
                <a:solidFill>
                  <a:schemeClr val="tx2"/>
                </a:solidFill>
              </a:rPr>
              <a:t>E</a:t>
            </a:r>
            <a:r>
              <a:rPr lang="en-US" sz="2200" i="1" dirty="0" err="1" smtClean="0"/>
              <a:t>write</a:t>
            </a:r>
            <a:r>
              <a:rPr lang="en-US" sz="2200" i="1" dirty="0" smtClean="0"/>
              <a:t> </a:t>
            </a:r>
            <a:r>
              <a:rPr lang="en-US" sz="2200" i="1" dirty="0"/>
              <a:t>to you </a:t>
            </a:r>
            <a:r>
              <a:rPr lang="en-US" sz="2200" i="1" u="sng" dirty="0"/>
              <a:t>that </a:t>
            </a:r>
            <a:r>
              <a:rPr lang="en-US" sz="2200" i="1" u="sng" baseline="30000" dirty="0" err="1" smtClean="0">
                <a:solidFill>
                  <a:schemeClr val="tx2"/>
                </a:solidFill>
              </a:rPr>
              <a:t>F</a:t>
            </a:r>
            <a:r>
              <a:rPr lang="en-US" sz="2200" i="1" u="sng" dirty="0" err="1" smtClean="0"/>
              <a:t>your</a:t>
            </a:r>
            <a:r>
              <a:rPr lang="en-US" sz="2200" i="1" u="sng" dirty="0" smtClean="0"/>
              <a:t> </a:t>
            </a:r>
            <a:r>
              <a:rPr lang="en-US" sz="2200" i="1" u="sng" dirty="0"/>
              <a:t>joy may be full</a:t>
            </a:r>
            <a:r>
              <a:rPr lang="en-US" sz="2200" b="0" i="1" dirty="0"/>
              <a:t>. </a:t>
            </a:r>
            <a:r>
              <a:rPr lang="en-US" sz="2200" b="0" dirty="0"/>
              <a:t>(</a:t>
            </a:r>
            <a:r>
              <a:rPr lang="en-US" sz="2200" dirty="0">
                <a:solidFill>
                  <a:schemeClr val="tx2"/>
                </a:solidFill>
              </a:rPr>
              <a:t>I John </a:t>
            </a:r>
            <a:r>
              <a:rPr lang="en-US" sz="2200" dirty="0" smtClean="0">
                <a:solidFill>
                  <a:schemeClr val="tx2"/>
                </a:solidFill>
              </a:rPr>
              <a:t>1:1-4</a:t>
            </a:r>
            <a:r>
              <a:rPr lang="en-US" sz="2200" b="0" dirty="0" smtClean="0"/>
              <a:t>)</a:t>
            </a:r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2200" b="0" dirty="0" smtClean="0"/>
              <a:t>Apostles had prolonged exposure to study the Lord Jesus.</a:t>
            </a:r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2200" b="0" dirty="0" smtClean="0"/>
              <a:t>Apostles declared their witness and extend fellowship to us.</a:t>
            </a:r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2200" b="0" dirty="0" smtClean="0"/>
              <a:t>Their writings provide for </a:t>
            </a:r>
            <a:r>
              <a:rPr lang="en-US" sz="2200" b="0" i="1" dirty="0" smtClean="0"/>
              <a:t>“full joy”</a:t>
            </a:r>
            <a:r>
              <a:rPr lang="en-US" sz="2200" b="0" dirty="0" smtClean="0"/>
              <a:t>.</a:t>
            </a:r>
            <a:endParaRPr lang="en-US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8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919058"/>
              </p:ext>
            </p:extLst>
          </p:nvPr>
        </p:nvGraphicFramePr>
        <p:xfrm>
          <a:off x="685801" y="6"/>
          <a:ext cx="7772400" cy="5133934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Holy Spirit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Work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Gospel, God’s Word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Nehemiah 9:20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Instructs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II Timothy 3:16-17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14:26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Teaches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Psalm 119:97-102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84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16:8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Convicts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Titus 1:9;</a:t>
                      </a:r>
                      <a:br>
                        <a:rPr lang="en-US" sz="1400" b="1" u="none" dirty="0">
                          <a:latin typeface="+mn-lt"/>
                        </a:rPr>
                      </a:br>
                      <a:r>
                        <a:rPr lang="en-US" sz="1400" b="1" u="none" dirty="0">
                          <a:latin typeface="+mn-lt"/>
                        </a:rPr>
                        <a:t>Romans 3:9-19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6:63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Quickens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Psalm 119:50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16:13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Guides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Psalm 119:105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3:5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Gives </a:t>
                      </a:r>
                      <a:r>
                        <a:rPr lang="en-US" sz="1400" b="1" u="none" dirty="0" smtClean="0">
                          <a:solidFill>
                            <a:schemeClr val="tx2"/>
                          </a:solidFill>
                          <a:latin typeface="+mn-lt"/>
                        </a:rPr>
                        <a:t>Birth</a:t>
                      </a:r>
                      <a:endParaRPr lang="en-US" sz="1400" b="1" u="none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I Peter 1:23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84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I Peter 1:2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Sanctifies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17:17;</a:t>
                      </a:r>
                      <a:br>
                        <a:rPr lang="en-US" sz="1400" b="1" u="none" dirty="0">
                          <a:latin typeface="+mn-lt"/>
                        </a:rPr>
                      </a:br>
                      <a:r>
                        <a:rPr lang="en-US" sz="1400" b="1" u="none" dirty="0">
                          <a:latin typeface="+mn-lt"/>
                        </a:rPr>
                        <a:t>II Thessalonians 2:13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Titus 3:5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Saves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James 1:21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I Corinthians 6:11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>
                          <a:solidFill>
                            <a:schemeClr val="tx2"/>
                          </a:solidFill>
                          <a:latin typeface="+mn-lt"/>
                        </a:rPr>
                        <a:t>Washes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Ephesians 5:26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Acts 9:31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Comforts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I Thessalonians 4:18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Ephesians 1:13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Seals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Ephesians 1:13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15:26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>
                          <a:solidFill>
                            <a:schemeClr val="tx2"/>
                          </a:solidFill>
                          <a:latin typeface="+mn-lt"/>
                        </a:rPr>
                        <a:t>Testifies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5:39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Romans 8:16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Witnesses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Matthew 24:14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Romans 5:5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Gives </a:t>
                      </a:r>
                      <a:r>
                        <a:rPr lang="en-US" sz="1400" b="1" u="none" dirty="0" smtClean="0">
                          <a:solidFill>
                            <a:schemeClr val="tx2"/>
                          </a:solidFill>
                          <a:latin typeface="+mn-lt"/>
                        </a:rPr>
                        <a:t>Love</a:t>
                      </a:r>
                      <a:endParaRPr lang="en-US" sz="1400" b="1" u="none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I John 2:5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84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Galatians 5:22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Gives </a:t>
                      </a:r>
                      <a:r>
                        <a:rPr lang="en-US" sz="1400" b="1" u="none" dirty="0" smtClean="0">
                          <a:solidFill>
                            <a:schemeClr val="tx2"/>
                          </a:solidFill>
                          <a:latin typeface="+mn-lt"/>
                        </a:rPr>
                        <a:t>Joy</a:t>
                      </a:r>
                      <a:endParaRPr lang="en-US" sz="1400" b="1" u="none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Jeremiah 15:16;</a:t>
                      </a:r>
                      <a:br>
                        <a:rPr lang="en-US" sz="1400" b="1" u="none" dirty="0">
                          <a:latin typeface="+mn-lt"/>
                        </a:rPr>
                      </a:br>
                      <a:r>
                        <a:rPr lang="en-US" sz="1400" b="1" u="none" dirty="0">
                          <a:latin typeface="+mn-lt"/>
                        </a:rPr>
                        <a:t>I Thessalonians 1:6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Proof In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10"/>
            </a:pPr>
            <a:r>
              <a:rPr lang="en-US" sz="2400" b="0" dirty="0"/>
              <a:t>“You want proof of my </a:t>
            </a:r>
            <a:r>
              <a:rPr lang="en-US" sz="2400" b="0" dirty="0" smtClean="0"/>
              <a:t>miraculous gifts</a:t>
            </a:r>
            <a:r>
              <a:rPr lang="en-US" sz="2400" b="0" dirty="0"/>
              <a:t>?  The proof you seek is right there in your Bible.  Mark describes the signs that would follow those who believe (</a:t>
            </a:r>
            <a:r>
              <a:rPr lang="en-US" sz="2400" dirty="0">
                <a:solidFill>
                  <a:schemeClr val="tx2"/>
                </a:solidFill>
              </a:rPr>
              <a:t>Mark 16:17-18</a:t>
            </a:r>
            <a:r>
              <a:rPr lang="en-US" sz="2400" b="0" dirty="0"/>
              <a:t>).  You hold the proof right in your own hand! ” (Said while pointing to your Bible in your hand</a:t>
            </a:r>
            <a:r>
              <a:rPr lang="en-US" sz="2400" b="0" dirty="0" smtClean="0"/>
              <a:t>.)</a:t>
            </a:r>
          </a:p>
          <a:p>
            <a:r>
              <a:rPr lang="en-US" sz="2400" b="0" i="1" dirty="0" smtClean="0"/>
              <a:t>“And </a:t>
            </a:r>
            <a:r>
              <a:rPr lang="en-US" sz="2400" i="1" dirty="0"/>
              <a:t>these signs will follow those who believe</a:t>
            </a:r>
            <a:r>
              <a:rPr lang="en-US" sz="2400" b="0" i="1" dirty="0"/>
              <a:t>: In My name they will cast out demons; they will speak with new tongues</a:t>
            </a:r>
            <a:r>
              <a:rPr lang="en-US" sz="2400" b="0" i="1" dirty="0" smtClean="0"/>
              <a:t>; they </a:t>
            </a:r>
            <a:r>
              <a:rPr lang="en-US" sz="2400" b="0" i="1" dirty="0"/>
              <a:t>will take up serpents; and if they drink anything deadly, it will by no means hurt them; they will lay hands on the sick, and they will recover</a:t>
            </a:r>
            <a:r>
              <a:rPr lang="en-US" sz="2400" b="0" i="1" dirty="0" smtClean="0"/>
              <a:t>.” </a:t>
            </a:r>
            <a:r>
              <a:rPr lang="en-US" sz="2400" b="0" dirty="0" smtClean="0"/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Mark 16:17-18</a:t>
            </a:r>
            <a:r>
              <a:rPr lang="en-US" sz="2400" b="0" dirty="0" smtClean="0"/>
              <a:t>)</a:t>
            </a:r>
            <a:endParaRPr lang="en-US" sz="2400" b="0" dirty="0"/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i="1" dirty="0" smtClean="0"/>
              <a:t>Problem:</a:t>
            </a:r>
            <a:r>
              <a:rPr lang="en-US" sz="2400" b="0" dirty="0" smtClean="0"/>
              <a:t>  Method of “proof” is </a:t>
            </a:r>
            <a:r>
              <a:rPr lang="en-US" sz="2400" i="1" dirty="0" smtClean="0"/>
              <a:t>reverse</a:t>
            </a:r>
            <a:r>
              <a:rPr lang="en-US" sz="2400" b="0" dirty="0" smtClean="0"/>
              <a:t> of Bible pattern.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0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Miracles Confirmed The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b="0" i="1" dirty="0" smtClean="0"/>
              <a:t>… And </a:t>
            </a:r>
            <a:r>
              <a:rPr lang="en-US" sz="2400" b="0" i="1" dirty="0"/>
              <a:t>they went out and </a:t>
            </a:r>
            <a:r>
              <a:rPr lang="en-US" sz="2400" i="1" dirty="0"/>
              <a:t>preached everywhere, the </a:t>
            </a:r>
            <a:r>
              <a:rPr lang="en-US" sz="2400" i="1" u="sng" dirty="0"/>
              <a:t>Lord working</a:t>
            </a:r>
            <a:r>
              <a:rPr lang="en-US" sz="2400" i="1" dirty="0"/>
              <a:t> with them and </a:t>
            </a:r>
            <a:r>
              <a:rPr lang="en-US" sz="2400" i="1" u="sng" dirty="0"/>
              <a:t>confirming the word</a:t>
            </a:r>
            <a:r>
              <a:rPr lang="en-US" sz="2400" i="1" dirty="0"/>
              <a:t> through the accompanying signs</a:t>
            </a:r>
            <a:r>
              <a:rPr lang="en-US" sz="2400" b="0" i="1" dirty="0"/>
              <a:t>. Amen.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Mark </a:t>
            </a:r>
            <a:r>
              <a:rPr lang="en-US" sz="2400" dirty="0" smtClean="0">
                <a:solidFill>
                  <a:schemeClr val="tx2"/>
                </a:solidFill>
              </a:rPr>
              <a:t>16:19-20</a:t>
            </a:r>
            <a:r>
              <a:rPr lang="en-US" sz="2400" b="0" dirty="0" smtClean="0"/>
              <a:t>)</a:t>
            </a:r>
            <a:endParaRPr lang="en-US" sz="2400" b="0" dirty="0"/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b="0" i="1" dirty="0" smtClean="0"/>
              <a:t>… how </a:t>
            </a:r>
            <a:r>
              <a:rPr lang="en-US" sz="2400" b="0" i="1" dirty="0"/>
              <a:t>shall we escape if we neglect so great a salvation, which at the first </a:t>
            </a:r>
            <a:r>
              <a:rPr lang="en-US" sz="2400" i="1" dirty="0"/>
              <a:t>began to be spoken by the Lord</a:t>
            </a:r>
            <a:r>
              <a:rPr lang="en-US" sz="2400" b="0" i="1" dirty="0"/>
              <a:t>, and was </a:t>
            </a:r>
            <a:r>
              <a:rPr lang="en-US" sz="2400" i="1" u="sng" dirty="0"/>
              <a:t>confirmed to us</a:t>
            </a:r>
            <a:r>
              <a:rPr lang="en-US" sz="2400" i="1" dirty="0"/>
              <a:t> by those who heard Him</a:t>
            </a:r>
            <a:r>
              <a:rPr lang="en-US" sz="2400" i="1" dirty="0" smtClean="0"/>
              <a:t>, </a:t>
            </a:r>
            <a:r>
              <a:rPr lang="en-US" sz="2400" i="1" u="sng" dirty="0" smtClean="0"/>
              <a:t>God </a:t>
            </a:r>
            <a:r>
              <a:rPr lang="en-US" sz="2400" i="1" u="sng" dirty="0"/>
              <a:t>also bearing witness</a:t>
            </a:r>
            <a:r>
              <a:rPr lang="en-US" sz="2400" i="1" dirty="0"/>
              <a:t> both with signs and wonders, with various miracles, and gifts of the Holy Spirit, </a:t>
            </a:r>
            <a:r>
              <a:rPr lang="en-US" sz="2400" i="1" u="sng" dirty="0"/>
              <a:t>according to His own will</a:t>
            </a:r>
            <a:r>
              <a:rPr lang="en-US" sz="2400" b="0" i="1" dirty="0"/>
              <a:t>?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Hebrews </a:t>
            </a:r>
            <a:r>
              <a:rPr lang="en-US" sz="2400" dirty="0" smtClean="0">
                <a:solidFill>
                  <a:schemeClr val="tx2"/>
                </a:solidFill>
              </a:rPr>
              <a:t>2:1-4</a:t>
            </a:r>
            <a:r>
              <a:rPr lang="en-US" sz="2400" b="0" dirty="0" smtClean="0"/>
              <a:t>)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i="1" u="sng" dirty="0" smtClean="0">
                <a:solidFill>
                  <a:schemeClr val="tx2"/>
                </a:solidFill>
              </a:rPr>
              <a:t>Confirmation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/>
              <a:t>of message was </a:t>
            </a:r>
            <a:r>
              <a:rPr lang="en-US" sz="2400" i="1" u="sng" dirty="0" smtClean="0"/>
              <a:t>primary</a:t>
            </a:r>
            <a:r>
              <a:rPr lang="en-US" sz="2400" b="0" dirty="0" smtClean="0"/>
              <a:t> point of miracles (</a:t>
            </a:r>
            <a:r>
              <a:rPr lang="en-US" sz="2400" dirty="0" smtClean="0">
                <a:solidFill>
                  <a:schemeClr val="tx2"/>
                </a:solidFill>
              </a:rPr>
              <a:t>Matthew 15:22-28; John 5:36; 14:11; 20:30-31</a:t>
            </a:r>
            <a:r>
              <a:rPr lang="en-US" sz="2400" b="0" dirty="0" smtClean="0"/>
              <a:t>)!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Pentecostals use the </a:t>
            </a:r>
            <a:r>
              <a:rPr lang="en-US" sz="2400" i="1" dirty="0" smtClean="0"/>
              <a:t>Word</a:t>
            </a:r>
            <a:r>
              <a:rPr lang="en-US" sz="2400" b="0" dirty="0" smtClean="0"/>
              <a:t> to confirm their </a:t>
            </a:r>
            <a:r>
              <a:rPr lang="en-US" sz="2400" i="1" dirty="0" smtClean="0"/>
              <a:t>miracles</a:t>
            </a:r>
            <a:r>
              <a:rPr lang="en-US" sz="2400" b="0" dirty="0" smtClean="0"/>
              <a:t>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NT Apostles used </a:t>
            </a:r>
            <a:r>
              <a:rPr lang="en-US" sz="2400" i="1" dirty="0" smtClean="0"/>
              <a:t>miracles</a:t>
            </a:r>
            <a:r>
              <a:rPr lang="en-US" sz="2400" b="0" dirty="0" smtClean="0"/>
              <a:t> to confirm their </a:t>
            </a:r>
            <a:r>
              <a:rPr lang="en-US" sz="2400" i="1" dirty="0" smtClean="0"/>
              <a:t>word</a:t>
            </a:r>
            <a:r>
              <a:rPr lang="en-US" sz="2400" b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5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Holy Spirit Available to 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100"/>
              </a:spcBef>
              <a:spcAft>
                <a:spcPts val="100"/>
              </a:spcAft>
              <a:buFont typeface="+mj-lt"/>
              <a:buAutoNum type="arabicPeriod" startAt="11"/>
            </a:pPr>
            <a:r>
              <a:rPr lang="en-US" b="0" dirty="0"/>
              <a:t>“Jesus said that we would be able to pray for the Holy Spirit and God would give it to us (</a:t>
            </a:r>
            <a:r>
              <a:rPr lang="en-US" dirty="0">
                <a:solidFill>
                  <a:schemeClr val="tx2"/>
                </a:solidFill>
              </a:rPr>
              <a:t>Luke 11:13</a:t>
            </a:r>
            <a:r>
              <a:rPr lang="en-US" b="0" dirty="0"/>
              <a:t>), and Peter confirmed the same promise on Pentecost (</a:t>
            </a:r>
            <a:r>
              <a:rPr lang="en-US" dirty="0">
                <a:solidFill>
                  <a:schemeClr val="tx2"/>
                </a:solidFill>
              </a:rPr>
              <a:t>Acts 2:38-39</a:t>
            </a:r>
            <a:r>
              <a:rPr lang="en-US" b="0" dirty="0"/>
              <a:t>).  Why would miraculous gifts not be available today to believers, who ask sincerely and believe?”</a:t>
            </a:r>
            <a:endParaRPr lang="en-US" b="0" dirty="0" smtClean="0"/>
          </a:p>
          <a:p>
            <a:pPr marL="346075" indent="-346075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i="1" dirty="0" smtClean="0"/>
              <a:t>Assumption:</a:t>
            </a:r>
            <a:r>
              <a:rPr lang="en-US" b="0" dirty="0" smtClean="0"/>
              <a:t> Every reference to Holy Spirit refers to </a:t>
            </a:r>
            <a:r>
              <a:rPr lang="en-US" i="1" dirty="0" smtClean="0"/>
              <a:t>miraculous</a:t>
            </a:r>
            <a:r>
              <a:rPr lang="en-US" b="0" dirty="0" smtClean="0"/>
              <a:t> operation, and it is available to </a:t>
            </a:r>
            <a:r>
              <a:rPr lang="en-US" i="1" dirty="0" smtClean="0"/>
              <a:t>all</a:t>
            </a:r>
            <a:r>
              <a:rPr lang="en-US" b="0" dirty="0" smtClean="0"/>
              <a:t> saints.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b="0" i="1" dirty="0"/>
              <a:t>And I will pray the Father, and </a:t>
            </a:r>
            <a:r>
              <a:rPr lang="en-US" i="1" dirty="0"/>
              <a:t>He </a:t>
            </a:r>
            <a:r>
              <a:rPr lang="en-US" i="1" u="sng" dirty="0"/>
              <a:t>will give you</a:t>
            </a:r>
            <a:r>
              <a:rPr lang="en-US" i="1" dirty="0"/>
              <a:t> another Helper, that He </a:t>
            </a:r>
            <a:r>
              <a:rPr lang="en-US" i="1" u="sng" dirty="0"/>
              <a:t>may abide with you</a:t>
            </a:r>
            <a:r>
              <a:rPr lang="en-US" i="1" dirty="0"/>
              <a:t> </a:t>
            </a:r>
            <a:r>
              <a:rPr lang="en-US" i="1" dirty="0" smtClean="0"/>
              <a:t>forever </a:t>
            </a:r>
            <a:r>
              <a:rPr lang="en-US" b="0" i="1" dirty="0" smtClean="0"/>
              <a:t>- the </a:t>
            </a:r>
            <a:r>
              <a:rPr lang="en-US" b="0" i="1" dirty="0"/>
              <a:t>Spirit of truth, whom the world cannot receive, because it neither sees Him nor knows Him; but </a:t>
            </a:r>
            <a:r>
              <a:rPr lang="en-US" i="1" dirty="0"/>
              <a:t>you know Him, for He </a:t>
            </a:r>
            <a:r>
              <a:rPr lang="en-US" i="1" u="sng" dirty="0"/>
              <a:t>dwells with you</a:t>
            </a:r>
            <a:r>
              <a:rPr lang="en-US" i="1" dirty="0"/>
              <a:t> and </a:t>
            </a:r>
            <a:r>
              <a:rPr lang="en-US" i="1" u="sng" dirty="0"/>
              <a:t>will be in you</a:t>
            </a:r>
            <a:r>
              <a:rPr lang="en-US" b="0" i="1" dirty="0"/>
              <a:t>. </a:t>
            </a:r>
            <a:r>
              <a:rPr lang="en-US" b="0" dirty="0"/>
              <a:t>(</a:t>
            </a:r>
            <a:r>
              <a:rPr lang="en-US" dirty="0">
                <a:solidFill>
                  <a:schemeClr val="tx2"/>
                </a:solidFill>
              </a:rPr>
              <a:t>John </a:t>
            </a:r>
            <a:r>
              <a:rPr lang="en-US" dirty="0" smtClean="0">
                <a:solidFill>
                  <a:schemeClr val="tx2"/>
                </a:solidFill>
              </a:rPr>
              <a:t>14:16-17</a:t>
            </a:r>
            <a:r>
              <a:rPr lang="en-US" b="0" dirty="0" smtClean="0"/>
              <a:t>)</a:t>
            </a:r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b="0" dirty="0" smtClean="0"/>
              <a:t>They were to receive the Holy Spirit (future tense, </a:t>
            </a:r>
            <a:r>
              <a:rPr lang="en-US" b="0" i="1" dirty="0" smtClean="0"/>
              <a:t>“will be in you”</a:t>
            </a:r>
            <a:r>
              <a:rPr lang="en-US" b="0" dirty="0" smtClean="0"/>
              <a:t>) differently from how He already dwelt (present tense) with them.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0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Apostles Promised Holy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b="0" i="1" dirty="0"/>
              <a:t>And being assembled together with them, He commanded them </a:t>
            </a:r>
            <a:r>
              <a:rPr lang="en-US" sz="2200" i="1" u="sng" dirty="0"/>
              <a:t>not to depart</a:t>
            </a:r>
            <a:r>
              <a:rPr lang="en-US" sz="2200" i="1" dirty="0"/>
              <a:t> from Jerusalem, </a:t>
            </a:r>
            <a:r>
              <a:rPr lang="en-US" sz="2200" i="1" u="sng" dirty="0"/>
              <a:t>but</a:t>
            </a:r>
            <a:r>
              <a:rPr lang="en-US" sz="2200" i="1" dirty="0"/>
              <a:t> to </a:t>
            </a:r>
            <a:r>
              <a:rPr lang="en-US" sz="2200" i="1" u="sng" dirty="0"/>
              <a:t>wait</a:t>
            </a:r>
            <a:r>
              <a:rPr lang="en-US" sz="2200" i="1" dirty="0"/>
              <a:t> for the </a:t>
            </a:r>
            <a:r>
              <a:rPr lang="en-US" sz="2200" i="1" u="sng" dirty="0"/>
              <a:t>Promise of the Father</a:t>
            </a:r>
            <a:r>
              <a:rPr lang="en-US" sz="2200" b="0" i="1" dirty="0"/>
              <a:t>, </a:t>
            </a:r>
            <a:r>
              <a:rPr lang="en-US" sz="2200" b="0" i="1" dirty="0" smtClean="0"/>
              <a:t>“which,” </a:t>
            </a:r>
            <a:r>
              <a:rPr lang="en-US" sz="2200" b="0" i="1" dirty="0"/>
              <a:t>He said, </a:t>
            </a:r>
            <a:r>
              <a:rPr lang="en-US" sz="2200" b="0" i="1" dirty="0" smtClean="0"/>
              <a:t>“you </a:t>
            </a:r>
            <a:r>
              <a:rPr lang="en-US" sz="2200" b="0" i="1" dirty="0"/>
              <a:t>have heard from Me</a:t>
            </a:r>
            <a:r>
              <a:rPr lang="en-US" sz="2200" b="0" i="1" dirty="0" smtClean="0"/>
              <a:t>; for </a:t>
            </a:r>
            <a:r>
              <a:rPr lang="en-US" sz="2200" b="0" i="1" dirty="0"/>
              <a:t>John truly baptized with water, but you shall be baptized with the Holy Spirit not many days from now</a:t>
            </a:r>
            <a:r>
              <a:rPr lang="en-US" sz="2200" b="0" i="1" dirty="0" smtClean="0"/>
              <a:t>. …But </a:t>
            </a:r>
            <a:r>
              <a:rPr lang="en-US" sz="2200" i="1" dirty="0"/>
              <a:t>you shall receive power when the </a:t>
            </a:r>
            <a:r>
              <a:rPr lang="en-US" sz="2200" i="1" u="sng" dirty="0"/>
              <a:t>Holy Spirit has come upon you</a:t>
            </a:r>
            <a:r>
              <a:rPr lang="en-US" sz="2200" b="0" i="1" dirty="0"/>
              <a:t>; and you shall be witnesses to Me in Jerusalem, and in all Judea and Samaria, and to the end of the earth</a:t>
            </a:r>
            <a:r>
              <a:rPr lang="en-US" sz="2200" b="0" i="1" dirty="0" smtClean="0"/>
              <a:t>.” </a:t>
            </a:r>
            <a:r>
              <a:rPr lang="en-US" sz="2200" b="0" dirty="0"/>
              <a:t>(</a:t>
            </a:r>
            <a:r>
              <a:rPr lang="en-US" sz="2200" dirty="0">
                <a:solidFill>
                  <a:schemeClr val="tx2"/>
                </a:solidFill>
              </a:rPr>
              <a:t>Acts </a:t>
            </a:r>
            <a:r>
              <a:rPr lang="en-US" sz="2200" dirty="0" smtClean="0">
                <a:solidFill>
                  <a:schemeClr val="tx2"/>
                </a:solidFill>
              </a:rPr>
              <a:t>1:4-8</a:t>
            </a:r>
            <a:r>
              <a:rPr lang="en-US" sz="2200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0" dirty="0" smtClean="0"/>
              <a:t>Apostles </a:t>
            </a:r>
            <a:r>
              <a:rPr lang="en-US" sz="2200" i="1" dirty="0" smtClean="0"/>
              <a:t>promised</a:t>
            </a:r>
            <a:r>
              <a:rPr lang="en-US" sz="2200" b="0" dirty="0" smtClean="0"/>
              <a:t> to receive </a:t>
            </a:r>
            <a:r>
              <a:rPr lang="en-US" sz="2200" b="0" i="1" dirty="0" smtClean="0"/>
              <a:t>“power”</a:t>
            </a:r>
            <a:r>
              <a:rPr lang="en-US" sz="2200" b="0" dirty="0" smtClean="0"/>
              <a:t> from the Holy Spirit, shortly after Jesus’ ascension, while they waited in Jerusalem</a:t>
            </a:r>
            <a:r>
              <a:rPr lang="en-US" sz="2200" b="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0" dirty="0" smtClean="0"/>
              <a:t>Recall Jesus’ promise for Father to give Holy Spirit to guide apostles into </a:t>
            </a:r>
            <a:r>
              <a:rPr lang="en-US" sz="2200" b="0" i="1" dirty="0" smtClean="0"/>
              <a:t>“all truth”</a:t>
            </a:r>
            <a:r>
              <a:rPr lang="en-US" sz="2200" b="0" dirty="0" smtClean="0"/>
              <a:t> (</a:t>
            </a:r>
            <a:r>
              <a:rPr lang="en-US" sz="2200" dirty="0" smtClean="0">
                <a:solidFill>
                  <a:schemeClr val="tx2"/>
                </a:solidFill>
              </a:rPr>
              <a:t>John 14:16-17, 26; 15:26; 16:13-15</a:t>
            </a:r>
            <a:r>
              <a:rPr lang="en-US" sz="2200" b="0" dirty="0" smtClean="0"/>
              <a:t>).</a:t>
            </a:r>
            <a:endParaRPr lang="en-US" sz="22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4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Apostles Received Holy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900" b="0" i="1" dirty="0" smtClean="0"/>
              <a:t>And they cast their lots, and the lot fell on Matthias. And he was numbered with </a:t>
            </a:r>
            <a:r>
              <a:rPr lang="en-US" sz="1900" i="1" dirty="0" smtClean="0"/>
              <a:t>the eleven </a:t>
            </a:r>
            <a:r>
              <a:rPr lang="en-US" sz="1900" i="1" u="sng" dirty="0" smtClean="0"/>
              <a:t>apostles</a:t>
            </a:r>
            <a:r>
              <a:rPr lang="en-US" sz="1900" b="0" i="1" dirty="0" smtClean="0"/>
              <a:t>. When the Day of Pentecost had fully come, </a:t>
            </a:r>
            <a:r>
              <a:rPr lang="en-US" sz="1900" i="1" u="sng" dirty="0" smtClean="0"/>
              <a:t>they</a:t>
            </a:r>
            <a:r>
              <a:rPr lang="en-US" sz="1900" i="1" dirty="0" smtClean="0"/>
              <a:t> were all with one accord in one place</a:t>
            </a:r>
            <a:r>
              <a:rPr lang="en-US" sz="1900" b="0" i="1" dirty="0" smtClean="0"/>
              <a:t>. And suddenly there came a sound from heaven, as of a rushing mighty wind, and </a:t>
            </a:r>
            <a:r>
              <a:rPr lang="en-US" sz="1900" i="1" dirty="0" smtClean="0"/>
              <a:t>it </a:t>
            </a:r>
            <a:r>
              <a:rPr lang="en-US" sz="1900" i="1" u="sng" dirty="0" smtClean="0"/>
              <a:t>filled</a:t>
            </a:r>
            <a:r>
              <a:rPr lang="en-US" sz="1900" i="1" dirty="0" smtClean="0"/>
              <a:t> the whole house where they were sitting</a:t>
            </a:r>
            <a:r>
              <a:rPr lang="en-US" sz="1900" b="0" i="1" dirty="0" smtClean="0"/>
              <a:t>.  Then there appeared to them </a:t>
            </a:r>
            <a:r>
              <a:rPr lang="en-US" sz="1900" i="1" dirty="0" smtClean="0"/>
              <a:t>divided tongues, </a:t>
            </a:r>
            <a:r>
              <a:rPr lang="en-US" sz="1900" i="1" u="sng" dirty="0" smtClean="0"/>
              <a:t>as</a:t>
            </a:r>
            <a:r>
              <a:rPr lang="en-US" sz="1900" i="1" dirty="0" smtClean="0"/>
              <a:t> of fire</a:t>
            </a:r>
            <a:r>
              <a:rPr lang="en-US" sz="1900" b="0" i="1" dirty="0" smtClean="0"/>
              <a:t>, and one sat upon each of them.  And </a:t>
            </a:r>
            <a:r>
              <a:rPr lang="en-US" sz="1900" i="1" u="sng" dirty="0" smtClean="0"/>
              <a:t>they</a:t>
            </a:r>
            <a:r>
              <a:rPr lang="en-US" sz="1900" i="1" dirty="0" smtClean="0"/>
              <a:t> were all filled with the Holy Spirit</a:t>
            </a:r>
            <a:r>
              <a:rPr lang="en-US" sz="1900" b="0" i="1" dirty="0" smtClean="0"/>
              <a:t> and began to </a:t>
            </a:r>
            <a:r>
              <a:rPr lang="en-US" sz="1900" i="1" dirty="0" smtClean="0"/>
              <a:t>speak with other tongues, </a:t>
            </a:r>
            <a:r>
              <a:rPr lang="en-US" sz="1900" i="1" u="sng" dirty="0" smtClean="0"/>
              <a:t>as the Spirit gave</a:t>
            </a:r>
            <a:r>
              <a:rPr lang="en-US" sz="1900" i="1" dirty="0" smtClean="0"/>
              <a:t> </a:t>
            </a:r>
            <a:r>
              <a:rPr lang="en-US" sz="1900" b="0" i="1" dirty="0" smtClean="0"/>
              <a:t>them utterance. </a:t>
            </a:r>
            <a:r>
              <a:rPr lang="en-US" sz="1900" b="0" dirty="0" smtClean="0"/>
              <a:t> (</a:t>
            </a:r>
            <a:r>
              <a:rPr lang="en-US" sz="1900" dirty="0" smtClean="0">
                <a:solidFill>
                  <a:schemeClr val="tx2"/>
                </a:solidFill>
              </a:rPr>
              <a:t>Acts 1:26-2:4</a:t>
            </a:r>
            <a:r>
              <a:rPr lang="en-US" sz="1900" b="0" dirty="0" smtClean="0"/>
              <a:t>)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900" b="0" dirty="0" smtClean="0"/>
              <a:t>Apostles were </a:t>
            </a:r>
            <a:r>
              <a:rPr lang="en-US" sz="1900" i="1" dirty="0" smtClean="0"/>
              <a:t>immersed</a:t>
            </a:r>
            <a:r>
              <a:rPr lang="en-US" sz="1900" b="0" dirty="0" smtClean="0"/>
              <a:t> in the </a:t>
            </a:r>
            <a:r>
              <a:rPr lang="en-US" sz="1900" b="0" i="1" dirty="0" smtClean="0"/>
              <a:t>“sound from heaven”</a:t>
            </a:r>
            <a:r>
              <a:rPr lang="en-US" sz="1900" b="0" dirty="0" smtClean="0"/>
              <a:t> (</a:t>
            </a:r>
            <a:r>
              <a:rPr lang="en-US" sz="1900" dirty="0" smtClean="0">
                <a:solidFill>
                  <a:schemeClr val="tx2"/>
                </a:solidFill>
              </a:rPr>
              <a:t>2:2</a:t>
            </a:r>
            <a:r>
              <a:rPr lang="en-US" sz="1900" b="0" dirty="0" smtClean="0"/>
              <a:t>)</a:t>
            </a:r>
            <a:r>
              <a:rPr lang="en-US" sz="1900" b="0" i="1" dirty="0" smtClean="0"/>
              <a:t>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900" b="0" dirty="0" smtClean="0"/>
              <a:t>Apostles were given power to </a:t>
            </a:r>
            <a:r>
              <a:rPr lang="en-US" sz="1900" i="1" dirty="0" smtClean="0"/>
              <a:t>speak</a:t>
            </a:r>
            <a:r>
              <a:rPr lang="en-US" sz="1900" b="0" dirty="0" smtClean="0"/>
              <a:t> (not miracle in hearing, </a:t>
            </a:r>
            <a:r>
              <a:rPr lang="en-US" sz="1900" dirty="0" smtClean="0">
                <a:solidFill>
                  <a:schemeClr val="tx2"/>
                </a:solidFill>
              </a:rPr>
              <a:t>2:12-13</a:t>
            </a:r>
            <a:r>
              <a:rPr lang="en-US" sz="1900" b="0" dirty="0" smtClean="0"/>
              <a:t>) in other </a:t>
            </a:r>
            <a:r>
              <a:rPr lang="en-US" sz="1900" i="1" dirty="0" smtClean="0"/>
              <a:t>languages</a:t>
            </a:r>
            <a:r>
              <a:rPr lang="en-US" sz="1900" b="0" dirty="0" smtClean="0"/>
              <a:t> by inspiration (</a:t>
            </a:r>
            <a:r>
              <a:rPr lang="en-US" sz="1900" dirty="0" smtClean="0">
                <a:solidFill>
                  <a:schemeClr val="tx2"/>
                </a:solidFill>
              </a:rPr>
              <a:t>2:4, 6, 8</a:t>
            </a:r>
            <a:r>
              <a:rPr lang="en-US" sz="1900" b="0" dirty="0" smtClean="0"/>
              <a:t>).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900" b="0" dirty="0" smtClean="0"/>
              <a:t>Power was given to </a:t>
            </a:r>
            <a:r>
              <a:rPr lang="en-US" sz="1900" i="1" dirty="0" smtClean="0"/>
              <a:t>apostles</a:t>
            </a:r>
            <a:r>
              <a:rPr lang="en-US" sz="1900" b="0" dirty="0" smtClean="0"/>
              <a:t> (</a:t>
            </a:r>
            <a:r>
              <a:rPr lang="en-US" sz="1900" dirty="0" smtClean="0">
                <a:solidFill>
                  <a:schemeClr val="tx2"/>
                </a:solidFill>
              </a:rPr>
              <a:t>1:26</a:t>
            </a:r>
            <a:r>
              <a:rPr lang="en-US" sz="1900" b="0" dirty="0" smtClean="0"/>
              <a:t>) – No one else is mentioned.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900" b="0" dirty="0" smtClean="0"/>
              <a:t>Contextual difficulties with </a:t>
            </a:r>
            <a:r>
              <a:rPr lang="en-US" sz="1900" dirty="0" smtClean="0"/>
              <a:t>120</a:t>
            </a:r>
            <a:r>
              <a:rPr lang="en-US" sz="1900" b="0" dirty="0" smtClean="0"/>
              <a:t> (</a:t>
            </a:r>
            <a:r>
              <a:rPr lang="en-US" sz="1900" dirty="0" smtClean="0">
                <a:solidFill>
                  <a:schemeClr val="tx2"/>
                </a:solidFill>
              </a:rPr>
              <a:t>1:13-15; 2:7 [13:30-31], 14-15, 32, 37, 42-43; 3:1-8; 4:33; 5:12</a:t>
            </a:r>
            <a:r>
              <a:rPr lang="en-US" sz="1900" b="0" dirty="0" smtClean="0"/>
              <a:t>).  Only apostles </a:t>
            </a:r>
            <a:r>
              <a:rPr lang="en-US" sz="1900" b="0" dirty="0" smtClean="0"/>
              <a:t>had miracles </a:t>
            </a:r>
            <a:r>
              <a:rPr lang="en-US" sz="1900" b="0" dirty="0" smtClean="0"/>
              <a:t>(</a:t>
            </a:r>
            <a:r>
              <a:rPr lang="en-US" sz="1900" dirty="0" smtClean="0">
                <a:solidFill>
                  <a:schemeClr val="tx2"/>
                </a:solidFill>
              </a:rPr>
              <a:t>Acts 2:1-6:6</a:t>
            </a:r>
            <a:r>
              <a:rPr lang="en-US" sz="1900" b="0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7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17268</TotalTime>
  <Words>3519</Words>
  <Application>Microsoft Office PowerPoint</Application>
  <PresentationFormat>On-screen Show (16:9)</PresentationFormat>
  <Paragraphs>239</Paragraphs>
  <Slides>33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Arial Black</vt:lpstr>
      <vt:lpstr>Symbol</vt:lpstr>
      <vt:lpstr>Essential</vt:lpstr>
      <vt:lpstr>“Convicting Those Who Contradict”</vt:lpstr>
      <vt:lpstr>Modern Miracles and Revelation</vt:lpstr>
      <vt:lpstr>All Sufficiency of Scripture</vt:lpstr>
      <vt:lpstr>PowerPoint Presentation</vt:lpstr>
      <vt:lpstr>Proof In The Bible?</vt:lpstr>
      <vt:lpstr>Miracles Confirmed The Word</vt:lpstr>
      <vt:lpstr>Holy Spirit Available to All?</vt:lpstr>
      <vt:lpstr>Apostles Promised Holy Spirit</vt:lpstr>
      <vt:lpstr>Apostles Received Holy Spirit</vt:lpstr>
      <vt:lpstr>Gifts Provided Through Apostles</vt:lpstr>
      <vt:lpstr>Elders Can Give Holy Spirit?</vt:lpstr>
      <vt:lpstr>You Do Not Have Enough Faith?</vt:lpstr>
      <vt:lpstr>Inconsistency and Alternative</vt:lpstr>
      <vt:lpstr>Regulation of Tongues</vt:lpstr>
      <vt:lpstr>No Translators Required?</vt:lpstr>
      <vt:lpstr>Fundamentals Transcend All</vt:lpstr>
      <vt:lpstr>Cessation of Miraculous Gifts?</vt:lpstr>
      <vt:lpstr>Love Greater Than Gifts</vt:lpstr>
      <vt:lpstr>Cessation of Miraculous Gifts?</vt:lpstr>
      <vt:lpstr>Need Holy spirit’s Baptism?</vt:lpstr>
      <vt:lpstr>Parallel Thought</vt:lpstr>
      <vt:lpstr>Baptism in Holy Spirit And Fire?</vt:lpstr>
      <vt:lpstr>Baptism in Fire? … Please, No!</vt:lpstr>
      <vt:lpstr>Holy Spirit Baptism – 2 Instances</vt:lpstr>
      <vt:lpstr>“One Baptism”</vt:lpstr>
      <vt:lpstr>Conclusion</vt:lpstr>
      <vt:lpstr>References</vt:lpstr>
      <vt:lpstr>Introduction To Cults</vt:lpstr>
      <vt:lpstr>What Is A Cult?</vt:lpstr>
      <vt:lpstr>Series Conclusion</vt:lpstr>
      <vt:lpstr>Series Conclusion</vt:lpstr>
      <vt:lpstr>Series Conclusion</vt:lpstr>
      <vt:lpstr>Fellowship Through Apostles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“Convicting Those Who Contradict”</dc:title>
  <dc:creator>C. Trevor Bowen</dc:creator>
  <cp:lastModifiedBy>C. Trevor Bowen</cp:lastModifiedBy>
  <cp:revision>2777</cp:revision>
  <cp:lastPrinted>2013-03-24T13:53:13Z</cp:lastPrinted>
  <dcterms:created xsi:type="dcterms:W3CDTF">2006-08-16T00:00:00Z</dcterms:created>
  <dcterms:modified xsi:type="dcterms:W3CDTF">2013-03-24T13:53:14Z</dcterms:modified>
</cp:coreProperties>
</file>