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756" y="-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D61ED56-C8DE-4C45-A157-DD4DD427504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FCDB9-6C59-4DFB-B179-81EF7C66E60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E2E81-E7BD-4831-A299-C36655EC88F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9" y="160735"/>
            <a:ext cx="7793037" cy="109656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1513285"/>
            <a:ext cx="3810000" cy="3086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1513285"/>
            <a:ext cx="3810000" cy="3086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4682729"/>
            <a:ext cx="1905000" cy="342900"/>
          </a:xfrm>
        </p:spPr>
        <p:txBody>
          <a:bodyPr/>
          <a:lstStyle>
            <a:lvl1pPr>
              <a:defRPr/>
            </a:lvl1pPr>
          </a:lstStyle>
          <a:p>
            <a:endParaRPr lang="en-US"/>
          </a:p>
        </p:txBody>
      </p:sp>
      <p:sp>
        <p:nvSpPr>
          <p:cNvPr id="6" name="Footer Placeholder 5"/>
          <p:cNvSpPr>
            <a:spLocks noGrp="1"/>
          </p:cNvSpPr>
          <p:nvPr>
            <p:ph type="ftr" sz="quarter" idx="11"/>
          </p:nvPr>
        </p:nvSpPr>
        <p:spPr>
          <a:xfrm>
            <a:off x="3657600" y="4682729"/>
            <a:ext cx="2895600" cy="342900"/>
          </a:xfrm>
        </p:spPr>
        <p:txBody>
          <a:bodyPr/>
          <a:lstStyle>
            <a:lvl1pPr>
              <a:defRPr/>
            </a:lvl1pPr>
          </a:lstStyle>
          <a:p>
            <a:endParaRPr lang="en-US"/>
          </a:p>
        </p:txBody>
      </p:sp>
      <p:sp>
        <p:nvSpPr>
          <p:cNvPr id="7" name="Slide Number Placeholder 6"/>
          <p:cNvSpPr>
            <a:spLocks noGrp="1"/>
          </p:cNvSpPr>
          <p:nvPr>
            <p:ph type="sldNum" sz="quarter" idx="12"/>
          </p:nvPr>
        </p:nvSpPr>
        <p:spPr>
          <a:xfrm>
            <a:off x="7042150" y="4682729"/>
            <a:ext cx="1905000" cy="342900"/>
          </a:xfrm>
        </p:spPr>
        <p:txBody>
          <a:bodyPr/>
          <a:lstStyle>
            <a:lvl1pPr>
              <a:defRPr/>
            </a:lvl1pPr>
          </a:lstStyle>
          <a:p>
            <a:fld id="{FA0041F1-69DA-420C-A16E-485087E261C6}" type="slidenum">
              <a:rPr lang="en-US"/>
              <a:pPr/>
              <a:t>‹#›</a:t>
            </a:fld>
            <a:endParaRPr lang="en-US"/>
          </a:p>
        </p:txBody>
      </p:sp>
    </p:spTree>
    <p:extLst>
      <p:ext uri="{BB962C8B-B14F-4D97-AF65-F5344CB8AC3E}">
        <p14:creationId xmlns:p14="http://schemas.microsoft.com/office/powerpoint/2010/main" xmlns="" val="3564013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9" y="160735"/>
            <a:ext cx="7793037" cy="109656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1513285"/>
            <a:ext cx="7772400" cy="3086100"/>
          </a:xfrm>
        </p:spPr>
        <p:txBody>
          <a:bodyPr/>
          <a:lstStyle/>
          <a:p>
            <a:endParaRPr lang="en-US"/>
          </a:p>
        </p:txBody>
      </p:sp>
      <p:sp>
        <p:nvSpPr>
          <p:cNvPr id="4" name="Date Placeholder 3"/>
          <p:cNvSpPr>
            <a:spLocks noGrp="1"/>
          </p:cNvSpPr>
          <p:nvPr>
            <p:ph type="dt" sz="half" idx="10"/>
          </p:nvPr>
        </p:nvSpPr>
        <p:spPr>
          <a:xfrm>
            <a:off x="1162050" y="4682729"/>
            <a:ext cx="1905000" cy="342900"/>
          </a:xfrm>
        </p:spPr>
        <p:txBody>
          <a:bodyPr/>
          <a:lstStyle>
            <a:lvl1pPr>
              <a:defRPr/>
            </a:lvl1pPr>
          </a:lstStyle>
          <a:p>
            <a:endParaRPr lang="en-US"/>
          </a:p>
        </p:txBody>
      </p:sp>
      <p:sp>
        <p:nvSpPr>
          <p:cNvPr id="5" name="Footer Placeholder 4"/>
          <p:cNvSpPr>
            <a:spLocks noGrp="1"/>
          </p:cNvSpPr>
          <p:nvPr>
            <p:ph type="ftr" sz="quarter" idx="11"/>
          </p:nvPr>
        </p:nvSpPr>
        <p:spPr>
          <a:xfrm>
            <a:off x="3657600" y="4682729"/>
            <a:ext cx="2895600" cy="342900"/>
          </a:xfrm>
        </p:spPr>
        <p:txBody>
          <a:bodyPr/>
          <a:lstStyle>
            <a:lvl1pPr>
              <a:defRPr/>
            </a:lvl1pPr>
          </a:lstStyle>
          <a:p>
            <a:endParaRPr lang="en-US"/>
          </a:p>
        </p:txBody>
      </p:sp>
      <p:sp>
        <p:nvSpPr>
          <p:cNvPr id="6" name="Slide Number Placeholder 5"/>
          <p:cNvSpPr>
            <a:spLocks noGrp="1"/>
          </p:cNvSpPr>
          <p:nvPr>
            <p:ph type="sldNum" sz="quarter" idx="12"/>
          </p:nvPr>
        </p:nvSpPr>
        <p:spPr>
          <a:xfrm>
            <a:off x="7042150" y="4682729"/>
            <a:ext cx="1905000" cy="342900"/>
          </a:xfrm>
        </p:spPr>
        <p:txBody>
          <a:bodyPr/>
          <a:lstStyle>
            <a:lvl1pPr>
              <a:defRPr/>
            </a:lvl1pPr>
          </a:lstStyle>
          <a:p>
            <a:fld id="{D26251F0-E319-479D-8FAB-52EDB50E3D31}" type="slidenum">
              <a:rPr lang="en-US"/>
              <a:pPr/>
              <a:t>‹#›</a:t>
            </a:fld>
            <a:endParaRPr lang="en-US"/>
          </a:p>
        </p:txBody>
      </p:sp>
    </p:spTree>
    <p:extLst>
      <p:ext uri="{BB962C8B-B14F-4D97-AF65-F5344CB8AC3E}">
        <p14:creationId xmlns:p14="http://schemas.microsoft.com/office/powerpoint/2010/main" xmlns="" val="396828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5AA30-27BC-4325-BA17-A0BA70CB943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2A5A2-1E5B-430B-B7A9-8C24034B62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35722-DE2D-459A-B763-37920CBC5DB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00685-BB3F-460A-9419-9BE4329747C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7D4A3-81D5-472C-A991-36D3B0DF1F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BB7511-2F83-43D1-8E2B-F2EB622FE1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C1EA7-E1C0-4AFB-AB25-B7F63FE1860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4767263"/>
            <a:ext cx="609600" cy="273844"/>
          </a:xfrm>
        </p:spPr>
        <p:txBody>
          <a:bodyPr/>
          <a:lstStyle/>
          <a:p>
            <a:fld id="{1B87A745-9F3A-4600-9A10-B8EA68BA0F78}" type="slidenum">
              <a:rPr lang="en-US" smtClean="0"/>
              <a:pPr/>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BF737B-70D2-47E7-940B-94AB6CE6DC68}" type="slidenum">
              <a:rPr lang="en-US" smtClean="0"/>
              <a:pPr/>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strips(downRight)">
                                      <p:cBhvr>
                                        <p:cTn id="7" dur="500"/>
                                        <p:tgtEl>
                                          <p:spTgt spid="30">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0">
                                            <p:txEl>
                                              <p:pRg st="1" end="1"/>
                                            </p:txEl>
                                          </p:spTgt>
                                        </p:tgtEl>
                                        <p:attrNameLst>
                                          <p:attrName>style.visibility</p:attrName>
                                        </p:attrNameLst>
                                      </p:cBhvr>
                                      <p:to>
                                        <p:strVal val="visible"/>
                                      </p:to>
                                    </p:set>
                                    <p:animEffect transition="in" filter="strips(downRight)">
                                      <p:cBhvr>
                                        <p:cTn id="10" dur="500"/>
                                        <p:tgtEl>
                                          <p:spTgt spid="30">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0">
                                            <p:txEl>
                                              <p:pRg st="2" end="2"/>
                                            </p:txEl>
                                          </p:spTgt>
                                        </p:tgtEl>
                                        <p:attrNameLst>
                                          <p:attrName>style.visibility</p:attrName>
                                        </p:attrNameLst>
                                      </p:cBhvr>
                                      <p:to>
                                        <p:strVal val="visible"/>
                                      </p:to>
                                    </p:set>
                                    <p:animEffect transition="in" filter="strips(downRight)">
                                      <p:cBhvr>
                                        <p:cTn id="13" dur="500"/>
                                        <p:tgtEl>
                                          <p:spTgt spid="30">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0">
                                            <p:txEl>
                                              <p:pRg st="3" end="3"/>
                                            </p:txEl>
                                          </p:spTgt>
                                        </p:tgtEl>
                                        <p:attrNameLst>
                                          <p:attrName>style.visibility</p:attrName>
                                        </p:attrNameLst>
                                      </p:cBhvr>
                                      <p:to>
                                        <p:strVal val="visible"/>
                                      </p:to>
                                    </p:set>
                                    <p:animEffect transition="in" filter="strips(downRight)">
                                      <p:cBhvr>
                                        <p:cTn id="16" dur="500"/>
                                        <p:tgtEl>
                                          <p:spTgt spid="30">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0">
                                            <p:txEl>
                                              <p:pRg st="4" end="4"/>
                                            </p:txEl>
                                          </p:spTgt>
                                        </p:tgtEl>
                                        <p:attrNameLst>
                                          <p:attrName>style.visibility</p:attrName>
                                        </p:attrNameLst>
                                      </p:cBhvr>
                                      <p:to>
                                        <p:strVal val="visible"/>
                                      </p:to>
                                    </p:set>
                                    <p:animEffect transition="in" filter="strips(downRight)">
                                      <p:cBhvr>
                                        <p:cTn id="19"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p:txBody>
          <a:bodyPr/>
          <a:lstStyle/>
          <a:p>
            <a:r>
              <a:rPr lang="en-US" dirty="0" smtClean="0"/>
              <a:t>Don’t Reject God’s Plan</a:t>
            </a:r>
            <a:endParaRPr lang="en-US" dirty="0"/>
          </a:p>
        </p:txBody>
      </p:sp>
      <p:sp>
        <p:nvSpPr>
          <p:cNvPr id="10342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dirty="0" smtClean="0"/>
              <a:t>Baptism Is God’s Plan</a:t>
            </a:r>
            <a:endParaRPr lang="en-US" dirty="0"/>
          </a:p>
        </p:txBody>
      </p:sp>
      <p:sp>
        <p:nvSpPr>
          <p:cNvPr id="119811" name="Rectangle 3"/>
          <p:cNvSpPr>
            <a:spLocks noGrp="1" noChangeArrowheads="1"/>
          </p:cNvSpPr>
          <p:nvPr>
            <p:ph idx="1"/>
          </p:nvPr>
        </p:nvSpPr>
        <p:spPr>
          <a:xfrm>
            <a:off x="381000" y="1513285"/>
            <a:ext cx="8574088" cy="3086100"/>
          </a:xfrm>
        </p:spPr>
        <p:txBody>
          <a:bodyPr>
            <a:normAutofit/>
          </a:bodyPr>
          <a:lstStyle/>
          <a:p>
            <a:r>
              <a:rPr lang="en-US" sz="2800" dirty="0" smtClean="0"/>
              <a:t>“‘Therefore </a:t>
            </a:r>
            <a:r>
              <a:rPr lang="en-US" sz="2800" dirty="0"/>
              <a:t>let all the house of Israel know assuredly that God has made this Jesus, whom you crucified, both Lord and Christ.’  Now when they heard this, they were cut to the heart, and said to Peter and the rest of the apostles, ‘Men and brethren, what shall we 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box(in)">
                                      <p:cBhvr>
                                        <p:cTn id="7" dur="500"/>
                                        <p:tgtEl>
                                          <p:spTgt spid="1198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dirty="0"/>
              <a:t>Baptism Is God’s Plan</a:t>
            </a:r>
          </a:p>
        </p:txBody>
      </p:sp>
      <p:sp>
        <p:nvSpPr>
          <p:cNvPr id="120835" name="Rectangle 3"/>
          <p:cNvSpPr>
            <a:spLocks noGrp="1" noChangeArrowheads="1"/>
          </p:cNvSpPr>
          <p:nvPr>
            <p:ph idx="1"/>
          </p:nvPr>
        </p:nvSpPr>
        <p:spPr>
          <a:xfrm>
            <a:off x="381000" y="1504950"/>
            <a:ext cx="8534400" cy="3505200"/>
          </a:xfrm>
        </p:spPr>
        <p:txBody>
          <a:bodyPr>
            <a:normAutofit/>
          </a:bodyPr>
          <a:lstStyle/>
          <a:p>
            <a:r>
              <a:rPr lang="en-US" sz="2800" dirty="0"/>
              <a:t>“Then Peter said to them, ‘</a:t>
            </a:r>
            <a:r>
              <a:rPr lang="en-US" sz="2800" dirty="0">
                <a:solidFill>
                  <a:srgbClr val="FF0000"/>
                </a:solidFill>
              </a:rPr>
              <a:t>Repent</a:t>
            </a:r>
            <a:r>
              <a:rPr lang="en-US" sz="2800" dirty="0"/>
              <a:t>, and let every one of you </a:t>
            </a:r>
            <a:r>
              <a:rPr lang="en-US" sz="2800" dirty="0">
                <a:solidFill>
                  <a:srgbClr val="FF0000"/>
                </a:solidFill>
              </a:rPr>
              <a:t>be baptized </a:t>
            </a:r>
            <a:r>
              <a:rPr lang="en-US" sz="2800" dirty="0"/>
              <a:t>in the name of Jesus Christ for the remission of sins; and you shall receive the gift of the Holy Spirit.  For the promise is to you and your children, and to all who are afar off, as many as the Lord our God will call.’”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dirty="0"/>
              <a:t>Baptism Is God’s Plan</a:t>
            </a:r>
          </a:p>
        </p:txBody>
      </p:sp>
      <p:sp>
        <p:nvSpPr>
          <p:cNvPr id="121859" name="Rectangle 3"/>
          <p:cNvSpPr>
            <a:spLocks noGrp="1" noChangeArrowheads="1"/>
          </p:cNvSpPr>
          <p:nvPr>
            <p:ph idx="1"/>
          </p:nvPr>
        </p:nvSpPr>
        <p:spPr>
          <a:xfrm>
            <a:off x="381000" y="1513285"/>
            <a:ext cx="8574088" cy="3086100"/>
          </a:xfrm>
        </p:spPr>
        <p:txBody>
          <a:bodyPr>
            <a:normAutofit/>
          </a:bodyPr>
          <a:lstStyle/>
          <a:p>
            <a:r>
              <a:rPr lang="en-US" sz="2800" dirty="0"/>
              <a:t>“And with many other words he testified and exhorted them, saying, ‘Be saved from this perverse generation.’  Then those who gladly received his word were </a:t>
            </a:r>
            <a:r>
              <a:rPr lang="en-US" sz="2800" dirty="0">
                <a:solidFill>
                  <a:srgbClr val="FF0000"/>
                </a:solidFill>
              </a:rPr>
              <a:t>baptized</a:t>
            </a:r>
            <a:r>
              <a:rPr lang="en-US" sz="2800" dirty="0"/>
              <a:t>; and that day about three thousand souls were added to them.” </a:t>
            </a:r>
            <a:r>
              <a:rPr lang="en-US" sz="2800" dirty="0" smtClean="0"/>
              <a:t>Acts </a:t>
            </a:r>
            <a:r>
              <a:rPr lang="en-US" sz="2800" dirty="0"/>
              <a:t>2:36-41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3600" dirty="0" smtClean="0"/>
              <a:t>What Do You Think of These Plans?</a:t>
            </a:r>
            <a:endParaRPr lang="en-US" sz="3600" dirty="0"/>
          </a:p>
        </p:txBody>
      </p:sp>
      <p:sp>
        <p:nvSpPr>
          <p:cNvPr id="107523" name="Rectangle 3"/>
          <p:cNvSpPr>
            <a:spLocks noGrp="1" noChangeArrowheads="1"/>
          </p:cNvSpPr>
          <p:nvPr>
            <p:ph idx="1"/>
          </p:nvPr>
        </p:nvSpPr>
        <p:spPr/>
        <p:txBody>
          <a:bodyPr/>
          <a:lstStyle/>
          <a:p>
            <a:r>
              <a:rPr lang="en-US" sz="3200" dirty="0"/>
              <a:t>The Bronze Serpent?</a:t>
            </a:r>
          </a:p>
          <a:p>
            <a:pPr lvl="1"/>
            <a:r>
              <a:rPr lang="en-US" sz="2800" dirty="0"/>
              <a:t>Problem: </a:t>
            </a:r>
            <a:r>
              <a:rPr lang="en-US" sz="2800" dirty="0" smtClean="0"/>
              <a:t>fiery </a:t>
            </a:r>
            <a:r>
              <a:rPr lang="en-US" sz="2800" dirty="0"/>
              <a:t>serpents. </a:t>
            </a:r>
            <a:r>
              <a:rPr lang="en-US" sz="2800" dirty="0" smtClean="0"/>
              <a:t>Num</a:t>
            </a:r>
            <a:r>
              <a:rPr lang="en-US" sz="2800" dirty="0"/>
              <a:t>. 21:4-7</a:t>
            </a:r>
          </a:p>
          <a:p>
            <a:pPr lvl="1"/>
            <a:r>
              <a:rPr lang="en-US" sz="2800" dirty="0" smtClean="0"/>
              <a:t>Plan: bronze </a:t>
            </a:r>
            <a:r>
              <a:rPr lang="en-US" sz="2800" dirty="0"/>
              <a:t>serpent</a:t>
            </a:r>
            <a:r>
              <a:rPr lang="en-US" sz="2800" dirty="0" smtClean="0"/>
              <a:t>. </a:t>
            </a:r>
            <a:r>
              <a:rPr lang="en-US" sz="2800" dirty="0"/>
              <a:t>Num. 21:8, 9</a:t>
            </a:r>
          </a:p>
          <a:p>
            <a:pPr lvl="1"/>
            <a:r>
              <a:rPr lang="en-US" sz="2800" dirty="0"/>
              <a:t>Result: </a:t>
            </a:r>
            <a:r>
              <a:rPr lang="en-US" sz="2800" dirty="0" smtClean="0"/>
              <a:t>healing</a:t>
            </a:r>
            <a:r>
              <a:rPr lang="en-US" sz="2800"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z="3600" dirty="0"/>
              <a:t>What Do You Think of These Plans?</a:t>
            </a:r>
          </a:p>
        </p:txBody>
      </p:sp>
      <p:sp>
        <p:nvSpPr>
          <p:cNvPr id="108547" name="Rectangle 3"/>
          <p:cNvSpPr>
            <a:spLocks noGrp="1" noChangeArrowheads="1"/>
          </p:cNvSpPr>
          <p:nvPr>
            <p:ph idx="1"/>
          </p:nvPr>
        </p:nvSpPr>
        <p:spPr>
          <a:xfrm>
            <a:off x="304800" y="1451610"/>
            <a:ext cx="8382000" cy="3291840"/>
          </a:xfrm>
        </p:spPr>
        <p:txBody>
          <a:bodyPr/>
          <a:lstStyle/>
          <a:p>
            <a:r>
              <a:rPr lang="en-US" sz="3200" dirty="0">
                <a:solidFill>
                  <a:schemeClr val="tx1">
                    <a:lumMod val="75000"/>
                    <a:lumOff val="25000"/>
                  </a:schemeClr>
                </a:solidFill>
              </a:rPr>
              <a:t>The Bronze Serpent?</a:t>
            </a:r>
          </a:p>
          <a:p>
            <a:r>
              <a:rPr lang="en-US" sz="3200" dirty="0"/>
              <a:t>Jericho?</a:t>
            </a:r>
          </a:p>
          <a:p>
            <a:pPr lvl="1"/>
            <a:r>
              <a:rPr lang="en-US" sz="2800" dirty="0"/>
              <a:t>Problem: </a:t>
            </a:r>
            <a:r>
              <a:rPr lang="en-US" sz="2800" dirty="0" smtClean="0"/>
              <a:t>walled </a:t>
            </a:r>
            <a:r>
              <a:rPr lang="en-US" sz="2800" dirty="0"/>
              <a:t>city. </a:t>
            </a:r>
            <a:r>
              <a:rPr lang="en-US" sz="2800" dirty="0" smtClean="0"/>
              <a:t>Joshua </a:t>
            </a:r>
            <a:r>
              <a:rPr lang="en-US" sz="2800" dirty="0"/>
              <a:t>6:1</a:t>
            </a:r>
          </a:p>
          <a:p>
            <a:pPr lvl="1"/>
            <a:r>
              <a:rPr lang="en-US" sz="2800" dirty="0" smtClean="0"/>
              <a:t>Plan: marching</a:t>
            </a:r>
            <a:r>
              <a:rPr lang="en-US" sz="2800" dirty="0"/>
              <a:t>, blowing trumpets, shouting. </a:t>
            </a:r>
            <a:r>
              <a:rPr lang="en-US" sz="2800" dirty="0" smtClean="0"/>
              <a:t>Joshua </a:t>
            </a:r>
            <a:r>
              <a:rPr lang="en-US" sz="2800" dirty="0"/>
              <a:t>6:2-5</a:t>
            </a:r>
          </a:p>
          <a:p>
            <a:pPr lvl="1"/>
            <a:r>
              <a:rPr lang="en-US" sz="2800" dirty="0"/>
              <a:t>Result: </a:t>
            </a:r>
            <a:r>
              <a:rPr lang="en-US" sz="2800" dirty="0" smtClean="0"/>
              <a:t>the </a:t>
            </a:r>
            <a:r>
              <a:rPr lang="en-US" sz="2800" dirty="0"/>
              <a:t>walls fell down. </a:t>
            </a:r>
            <a:r>
              <a:rPr lang="en-US" sz="2800" dirty="0" smtClean="0"/>
              <a:t>Joshua </a:t>
            </a:r>
            <a:r>
              <a:rPr lang="en-US" sz="2800" dirty="0"/>
              <a:t>6:20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par>
                                <p:cTn id="7" presetID="18" presetClass="entr" presetSubtype="6" fill="hold" grpId="0" nodeType="withEffect">
                                  <p:stCondLst>
                                    <p:cond delay="0"/>
                                  </p:stCondLst>
                                  <p:childTnLst>
                                    <p:set>
                                      <p:cBhvr>
                                        <p:cTn id="8" dur="1" fill="hold">
                                          <p:stCondLst>
                                            <p:cond delay="0"/>
                                          </p:stCondLst>
                                        </p:cTn>
                                        <p:tgtEl>
                                          <p:spTgt spid="108547">
                                            <p:txEl>
                                              <p:pRg st="1" end="1"/>
                                            </p:txEl>
                                          </p:spTgt>
                                        </p:tgtEl>
                                        <p:attrNameLst>
                                          <p:attrName>style.visibility</p:attrName>
                                        </p:attrNameLst>
                                      </p:cBhvr>
                                      <p:to>
                                        <p:strVal val="visible"/>
                                      </p:to>
                                    </p:set>
                                    <p:animEffect transition="in" filter="strips(downRight)">
                                      <p:cBhvr>
                                        <p:cTn id="9" dur="500"/>
                                        <p:tgtEl>
                                          <p:spTgt spid="108547">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grpId="0" nodeType="clickEffect">
                                  <p:stCondLst>
                                    <p:cond delay="0"/>
                                  </p:stCondLst>
                                  <p:childTnLst>
                                    <p:set>
                                      <p:cBhvr>
                                        <p:cTn id="13" dur="1" fill="hold">
                                          <p:stCondLst>
                                            <p:cond delay="0"/>
                                          </p:stCondLst>
                                        </p:cTn>
                                        <p:tgtEl>
                                          <p:spTgt spid="108547">
                                            <p:txEl>
                                              <p:pRg st="2" end="2"/>
                                            </p:txEl>
                                          </p:spTgt>
                                        </p:tgtEl>
                                        <p:attrNameLst>
                                          <p:attrName>style.visibility</p:attrName>
                                        </p:attrNameLst>
                                      </p:cBhvr>
                                      <p:to>
                                        <p:strVal val="visible"/>
                                      </p:to>
                                    </p:set>
                                    <p:animEffect transition="in" filter="strips(downRight)">
                                      <p:cBhvr>
                                        <p:cTn id="14" dur="500"/>
                                        <p:tgtEl>
                                          <p:spTgt spid="108547">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108547">
                                            <p:txEl>
                                              <p:pRg st="3" end="3"/>
                                            </p:txEl>
                                          </p:spTgt>
                                        </p:tgtEl>
                                        <p:attrNameLst>
                                          <p:attrName>style.visibility</p:attrName>
                                        </p:attrNameLst>
                                      </p:cBhvr>
                                      <p:to>
                                        <p:strVal val="visible"/>
                                      </p:to>
                                    </p:set>
                                    <p:animEffect transition="in" filter="strips(downRight)">
                                      <p:cBhvr>
                                        <p:cTn id="19" dur="500"/>
                                        <p:tgtEl>
                                          <p:spTgt spid="108547">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108547">
                                            <p:txEl>
                                              <p:pRg st="4" end="4"/>
                                            </p:txEl>
                                          </p:spTgt>
                                        </p:tgtEl>
                                        <p:attrNameLst>
                                          <p:attrName>style.visibility</p:attrName>
                                        </p:attrNameLst>
                                      </p:cBhvr>
                                      <p:to>
                                        <p:strVal val="visible"/>
                                      </p:to>
                                    </p:set>
                                    <p:animEffect transition="in" filter="strips(downRight)">
                                      <p:cBhvr>
                                        <p:cTn id="24" dur="500"/>
                                        <p:tgtEl>
                                          <p:spTgt spid="1085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z="3600" dirty="0"/>
              <a:t>What Do You Think of These Plans?</a:t>
            </a:r>
          </a:p>
        </p:txBody>
      </p:sp>
      <p:sp>
        <p:nvSpPr>
          <p:cNvPr id="109571" name="Rectangle 3"/>
          <p:cNvSpPr>
            <a:spLocks noGrp="1" noChangeArrowheads="1"/>
          </p:cNvSpPr>
          <p:nvPr>
            <p:ph idx="1"/>
          </p:nvPr>
        </p:nvSpPr>
        <p:spPr>
          <a:xfrm>
            <a:off x="457200" y="1451610"/>
            <a:ext cx="8229600" cy="3482340"/>
          </a:xfrm>
        </p:spPr>
        <p:txBody>
          <a:bodyPr/>
          <a:lstStyle/>
          <a:p>
            <a:r>
              <a:rPr lang="en-US" sz="3200" dirty="0">
                <a:solidFill>
                  <a:schemeClr val="tx1">
                    <a:lumMod val="75000"/>
                    <a:lumOff val="25000"/>
                  </a:schemeClr>
                </a:solidFill>
              </a:rPr>
              <a:t>The Bronze Serpent?</a:t>
            </a:r>
          </a:p>
          <a:p>
            <a:r>
              <a:rPr lang="en-US" sz="3200" dirty="0">
                <a:solidFill>
                  <a:schemeClr val="tx1">
                    <a:lumMod val="75000"/>
                    <a:lumOff val="25000"/>
                  </a:schemeClr>
                </a:solidFill>
              </a:rPr>
              <a:t>Jericho?</a:t>
            </a:r>
          </a:p>
          <a:p>
            <a:r>
              <a:rPr lang="en-US" sz="3200" dirty="0" err="1"/>
              <a:t>Naaman</a:t>
            </a:r>
            <a:r>
              <a:rPr lang="en-US" sz="3200" dirty="0"/>
              <a:t>?</a:t>
            </a:r>
          </a:p>
          <a:p>
            <a:pPr lvl="1"/>
            <a:r>
              <a:rPr lang="en-US" sz="2800" dirty="0"/>
              <a:t>Problem: </a:t>
            </a:r>
            <a:r>
              <a:rPr lang="en-US" sz="2800" dirty="0" smtClean="0"/>
              <a:t>a </a:t>
            </a:r>
            <a:r>
              <a:rPr lang="en-US" sz="2800" dirty="0"/>
              <a:t>leper. </a:t>
            </a:r>
            <a:r>
              <a:rPr lang="en-US" sz="2800" dirty="0" smtClean="0"/>
              <a:t>2 </a:t>
            </a:r>
            <a:r>
              <a:rPr lang="en-US" sz="2800" dirty="0"/>
              <a:t>Kings 5:1</a:t>
            </a:r>
          </a:p>
          <a:p>
            <a:pPr lvl="1"/>
            <a:r>
              <a:rPr lang="en-US" sz="2800" dirty="0" smtClean="0"/>
              <a:t>Plan: dipping </a:t>
            </a:r>
            <a:r>
              <a:rPr lang="en-US" sz="2800" dirty="0"/>
              <a:t>in the Jordan. </a:t>
            </a:r>
            <a:r>
              <a:rPr lang="en-US" sz="2800" dirty="0" smtClean="0"/>
              <a:t>5:10</a:t>
            </a:r>
            <a:endParaRPr lang="en-US" sz="2800" dirty="0"/>
          </a:p>
          <a:p>
            <a:pPr lvl="1"/>
            <a:r>
              <a:rPr lang="en-US" sz="2800" dirty="0"/>
              <a:t>Result: </a:t>
            </a:r>
            <a:r>
              <a:rPr lang="en-US" sz="2800" dirty="0" smtClean="0"/>
              <a:t>he </a:t>
            </a:r>
            <a:r>
              <a:rPr lang="en-US" sz="2800" dirty="0"/>
              <a:t>was cured. </a:t>
            </a:r>
            <a:r>
              <a:rPr lang="en-US" sz="2800" dirty="0" smtClean="0"/>
              <a:t>5:14</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9571">
                                            <p:txEl>
                                              <p:pRg st="1" end="1"/>
                                            </p:txEl>
                                          </p:spTgt>
                                        </p:tgtEl>
                                        <p:attrNameLst>
                                          <p:attrName>style.visibility</p:attrName>
                                        </p:attrNameLst>
                                      </p:cBhvr>
                                      <p:to>
                                        <p:strVal val="visible"/>
                                      </p:to>
                                    </p:set>
                                  </p:childTnLst>
                                </p:cTn>
                              </p:par>
                              <p:par>
                                <p:cTn id="9" presetID="18" presetClass="entr" presetSubtype="6" fill="hold" grpId="0" nodeType="withEffect">
                                  <p:stCondLst>
                                    <p:cond delay="0"/>
                                  </p:stCondLst>
                                  <p:childTnLst>
                                    <p:set>
                                      <p:cBhvr>
                                        <p:cTn id="10" dur="1" fill="hold">
                                          <p:stCondLst>
                                            <p:cond delay="0"/>
                                          </p:stCondLst>
                                        </p:cTn>
                                        <p:tgtEl>
                                          <p:spTgt spid="109571">
                                            <p:txEl>
                                              <p:pRg st="2" end="2"/>
                                            </p:txEl>
                                          </p:spTgt>
                                        </p:tgtEl>
                                        <p:attrNameLst>
                                          <p:attrName>style.visibility</p:attrName>
                                        </p:attrNameLst>
                                      </p:cBhvr>
                                      <p:to>
                                        <p:strVal val="visible"/>
                                      </p:to>
                                    </p:set>
                                    <p:animEffect transition="in" filter="strips(downRight)">
                                      <p:cBhvr>
                                        <p:cTn id="11" dur="500"/>
                                        <p:tgtEl>
                                          <p:spTgt spid="109571">
                                            <p:txEl>
                                              <p:pRg st="2" end="2"/>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09571">
                                            <p:txEl>
                                              <p:pRg st="3" end="3"/>
                                            </p:txEl>
                                          </p:spTgt>
                                        </p:tgtEl>
                                        <p:attrNameLst>
                                          <p:attrName>style.visibility</p:attrName>
                                        </p:attrNameLst>
                                      </p:cBhvr>
                                      <p:to>
                                        <p:strVal val="visible"/>
                                      </p:to>
                                    </p:set>
                                    <p:animEffect transition="in" filter="strips(downRight)">
                                      <p:cBhvr>
                                        <p:cTn id="16" dur="500"/>
                                        <p:tgtEl>
                                          <p:spTgt spid="109571">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09571">
                                            <p:txEl>
                                              <p:pRg st="4" end="4"/>
                                            </p:txEl>
                                          </p:spTgt>
                                        </p:tgtEl>
                                        <p:attrNameLst>
                                          <p:attrName>style.visibility</p:attrName>
                                        </p:attrNameLst>
                                      </p:cBhvr>
                                      <p:to>
                                        <p:strVal val="visible"/>
                                      </p:to>
                                    </p:set>
                                    <p:animEffect transition="in" filter="strips(downRight)">
                                      <p:cBhvr>
                                        <p:cTn id="21" dur="500"/>
                                        <p:tgtEl>
                                          <p:spTgt spid="10957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09571">
                                            <p:txEl>
                                              <p:pRg st="5" end="5"/>
                                            </p:txEl>
                                          </p:spTgt>
                                        </p:tgtEl>
                                        <p:attrNameLst>
                                          <p:attrName>style.visibility</p:attrName>
                                        </p:attrNameLst>
                                      </p:cBhvr>
                                      <p:to>
                                        <p:strVal val="visible"/>
                                      </p:to>
                                    </p:set>
                                    <p:animEffect transition="in" filter="strips(downRight)">
                                      <p:cBhvr>
                                        <p:cTn id="26" dur="500"/>
                                        <p:tgtEl>
                                          <p:spTgt spid="1095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361950"/>
            <a:ext cx="8229600" cy="857250"/>
          </a:xfrm>
        </p:spPr>
        <p:txBody>
          <a:bodyPr/>
          <a:lstStyle/>
          <a:p>
            <a:r>
              <a:rPr lang="en-US" sz="3600" dirty="0"/>
              <a:t>What Do You Think of These Plans?</a:t>
            </a:r>
          </a:p>
        </p:txBody>
      </p:sp>
      <p:sp>
        <p:nvSpPr>
          <p:cNvPr id="110595" name="Rectangle 3"/>
          <p:cNvSpPr>
            <a:spLocks noGrp="1" noChangeArrowheads="1"/>
          </p:cNvSpPr>
          <p:nvPr>
            <p:ph idx="1"/>
          </p:nvPr>
        </p:nvSpPr>
        <p:spPr>
          <a:xfrm>
            <a:off x="228600" y="1276350"/>
            <a:ext cx="8726488" cy="3810000"/>
          </a:xfrm>
        </p:spPr>
        <p:txBody>
          <a:bodyPr>
            <a:normAutofit/>
          </a:bodyPr>
          <a:lstStyle/>
          <a:p>
            <a:r>
              <a:rPr lang="en-US" sz="3000" dirty="0">
                <a:solidFill>
                  <a:schemeClr val="tx1">
                    <a:lumMod val="75000"/>
                    <a:lumOff val="25000"/>
                  </a:schemeClr>
                </a:solidFill>
              </a:rPr>
              <a:t>The Bronze Serpent?</a:t>
            </a:r>
          </a:p>
          <a:p>
            <a:r>
              <a:rPr lang="en-US" sz="3000" dirty="0">
                <a:solidFill>
                  <a:schemeClr val="tx1">
                    <a:lumMod val="75000"/>
                    <a:lumOff val="25000"/>
                  </a:schemeClr>
                </a:solidFill>
              </a:rPr>
              <a:t>Jericho?</a:t>
            </a:r>
          </a:p>
          <a:p>
            <a:r>
              <a:rPr lang="en-US" sz="3000" dirty="0" err="1">
                <a:solidFill>
                  <a:schemeClr val="tx1">
                    <a:lumMod val="75000"/>
                    <a:lumOff val="25000"/>
                  </a:schemeClr>
                </a:solidFill>
              </a:rPr>
              <a:t>Naaman</a:t>
            </a:r>
            <a:r>
              <a:rPr lang="en-US" sz="3000" dirty="0">
                <a:solidFill>
                  <a:schemeClr val="tx1">
                    <a:lumMod val="75000"/>
                    <a:lumOff val="25000"/>
                  </a:schemeClr>
                </a:solidFill>
              </a:rPr>
              <a:t>?</a:t>
            </a:r>
          </a:p>
          <a:p>
            <a:r>
              <a:rPr lang="en-US" sz="3000" dirty="0"/>
              <a:t>The blind man?</a:t>
            </a:r>
          </a:p>
          <a:p>
            <a:pPr lvl="1"/>
            <a:r>
              <a:rPr lang="en-US" sz="2800" dirty="0"/>
              <a:t>Problem: </a:t>
            </a:r>
            <a:r>
              <a:rPr lang="en-US" sz="2800" dirty="0" smtClean="0"/>
              <a:t>blindness</a:t>
            </a:r>
            <a:r>
              <a:rPr lang="en-US" sz="2800" dirty="0"/>
              <a:t>. </a:t>
            </a:r>
            <a:r>
              <a:rPr lang="en-US" sz="2800" dirty="0" smtClean="0"/>
              <a:t>John </a:t>
            </a:r>
            <a:r>
              <a:rPr lang="en-US" sz="2800" dirty="0"/>
              <a:t>9:1-5</a:t>
            </a:r>
          </a:p>
          <a:p>
            <a:pPr lvl="1"/>
            <a:r>
              <a:rPr lang="en-US" sz="2800" dirty="0" smtClean="0"/>
              <a:t>Plan: clay</a:t>
            </a:r>
            <a:r>
              <a:rPr lang="en-US" sz="2800" dirty="0"/>
              <a:t>; pool of Siloam. </a:t>
            </a:r>
            <a:r>
              <a:rPr lang="en-US" sz="2800" dirty="0" smtClean="0"/>
              <a:t>9:6</a:t>
            </a:r>
            <a:r>
              <a:rPr lang="en-US" sz="2800" dirty="0"/>
              <a:t>, 7</a:t>
            </a:r>
          </a:p>
          <a:p>
            <a:pPr lvl="1"/>
            <a:r>
              <a:rPr lang="en-US" sz="2800" dirty="0"/>
              <a:t>Result: </a:t>
            </a:r>
            <a:r>
              <a:rPr lang="en-US" sz="2800" dirty="0" smtClean="0"/>
              <a:t>he </a:t>
            </a:r>
            <a:r>
              <a:rPr lang="en-US" sz="2800" dirty="0"/>
              <a:t>could see.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0595">
                                            <p:txEl>
                                              <p:pRg st="2" end="2"/>
                                            </p:txEl>
                                          </p:spTgt>
                                        </p:tgtEl>
                                        <p:attrNameLst>
                                          <p:attrName>style.visibility</p:attrName>
                                        </p:attrNameLst>
                                      </p:cBhvr>
                                      <p:to>
                                        <p:strVal val="visible"/>
                                      </p:to>
                                    </p:set>
                                  </p:childTnLst>
                                </p:cTn>
                              </p:par>
                              <p:par>
                                <p:cTn id="11" presetID="18" presetClass="entr" presetSubtype="6" fill="hold" grpId="0" nodeType="withEffect">
                                  <p:stCondLst>
                                    <p:cond delay="0"/>
                                  </p:stCondLst>
                                  <p:childTnLst>
                                    <p:set>
                                      <p:cBhvr>
                                        <p:cTn id="12" dur="1" fill="hold">
                                          <p:stCondLst>
                                            <p:cond delay="0"/>
                                          </p:stCondLst>
                                        </p:cTn>
                                        <p:tgtEl>
                                          <p:spTgt spid="110595">
                                            <p:txEl>
                                              <p:pRg st="3" end="3"/>
                                            </p:txEl>
                                          </p:spTgt>
                                        </p:tgtEl>
                                        <p:attrNameLst>
                                          <p:attrName>style.visibility</p:attrName>
                                        </p:attrNameLst>
                                      </p:cBhvr>
                                      <p:to>
                                        <p:strVal val="visible"/>
                                      </p:to>
                                    </p:set>
                                    <p:animEffect transition="in" filter="strips(downRight)">
                                      <p:cBhvr>
                                        <p:cTn id="13" dur="500"/>
                                        <p:tgtEl>
                                          <p:spTgt spid="110595">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110595">
                                            <p:txEl>
                                              <p:pRg st="4" end="4"/>
                                            </p:txEl>
                                          </p:spTgt>
                                        </p:tgtEl>
                                        <p:attrNameLst>
                                          <p:attrName>style.visibility</p:attrName>
                                        </p:attrNameLst>
                                      </p:cBhvr>
                                      <p:to>
                                        <p:strVal val="visible"/>
                                      </p:to>
                                    </p:set>
                                    <p:animEffect transition="in" filter="strips(downRight)">
                                      <p:cBhvr>
                                        <p:cTn id="18" dur="500"/>
                                        <p:tgtEl>
                                          <p:spTgt spid="110595">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110595">
                                            <p:txEl>
                                              <p:pRg st="5" end="5"/>
                                            </p:txEl>
                                          </p:spTgt>
                                        </p:tgtEl>
                                        <p:attrNameLst>
                                          <p:attrName>style.visibility</p:attrName>
                                        </p:attrNameLst>
                                      </p:cBhvr>
                                      <p:to>
                                        <p:strVal val="visible"/>
                                      </p:to>
                                    </p:set>
                                    <p:animEffect transition="in" filter="strips(downRight)">
                                      <p:cBhvr>
                                        <p:cTn id="23" dur="500"/>
                                        <p:tgtEl>
                                          <p:spTgt spid="110595">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110595">
                                            <p:txEl>
                                              <p:pRg st="6" end="6"/>
                                            </p:txEl>
                                          </p:spTgt>
                                        </p:tgtEl>
                                        <p:attrNameLst>
                                          <p:attrName>style.visibility</p:attrName>
                                        </p:attrNameLst>
                                      </p:cBhvr>
                                      <p:to>
                                        <p:strVal val="visible"/>
                                      </p:to>
                                    </p:set>
                                    <p:animEffect transition="in" filter="strips(downRight)">
                                      <p:cBhvr>
                                        <p:cTn id="28" dur="500"/>
                                        <p:tgtEl>
                                          <p:spTgt spid="1105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619" name="Rectangle 3"/>
          <p:cNvSpPr>
            <a:spLocks noGrp="1" noChangeArrowheads="1"/>
          </p:cNvSpPr>
          <p:nvPr>
            <p:ph type="body" sz="half" idx="1"/>
          </p:nvPr>
        </p:nvSpPr>
        <p:spPr>
          <a:xfrm>
            <a:off x="-533400" y="4857750"/>
            <a:ext cx="2779713" cy="2658666"/>
          </a:xfrm>
        </p:spPr>
        <p:txBody>
          <a:bodyPr/>
          <a:lstStyle/>
          <a:p>
            <a:endParaRPr lang="en-US" sz="2800"/>
          </a:p>
        </p:txBody>
      </p:sp>
      <p:graphicFrame>
        <p:nvGraphicFramePr>
          <p:cNvPr id="111705" name="Group 89"/>
          <p:cNvGraphicFramePr>
            <a:graphicFrameLocks noGrp="1"/>
          </p:cNvGraphicFramePr>
          <p:nvPr>
            <p:ph sz="half" idx="2"/>
            <p:extLst>
              <p:ext uri="{D42A27DB-BD31-4B8C-83A1-F6EECF244321}">
                <p14:modId xmlns:p14="http://schemas.microsoft.com/office/powerpoint/2010/main" xmlns="" val="3462230202"/>
              </p:ext>
            </p:extLst>
          </p:nvPr>
        </p:nvGraphicFramePr>
        <p:xfrm>
          <a:off x="457200" y="209549"/>
          <a:ext cx="8497888" cy="4572004"/>
        </p:xfrm>
        <a:graphic>
          <a:graphicData uri="http://schemas.openxmlformats.org/drawingml/2006/table">
            <a:tbl>
              <a:tblPr/>
              <a:tblGrid>
                <a:gridCol w="2832100"/>
                <a:gridCol w="2833688"/>
                <a:gridCol w="2832100"/>
              </a:tblGrid>
              <a:tr h="92224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200" b="0" i="0" u="none" strike="noStrike" cap="none" normalizeH="0" baseline="0" dirty="0" smtClean="0">
                          <a:ln>
                            <a:noFill/>
                          </a:ln>
                          <a:solidFill>
                            <a:schemeClr val="accent3">
                              <a:lumMod val="50000"/>
                            </a:schemeClr>
                          </a:solidFill>
                          <a:effectLst/>
                          <a:latin typeface="Tahoma" charset="0"/>
                        </a:rPr>
                        <a:t>Subject</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200" b="0" i="0" u="none" strike="noStrike" cap="none" normalizeH="0" baseline="0" dirty="0" smtClean="0">
                          <a:ln>
                            <a:noFill/>
                          </a:ln>
                          <a:solidFill>
                            <a:schemeClr val="accent3">
                              <a:lumMod val="50000"/>
                            </a:schemeClr>
                          </a:solidFill>
                          <a:effectLst/>
                          <a:latin typeface="Tahoma" charset="0"/>
                        </a:rPr>
                        <a:t>Condition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200" b="0" i="0" u="none" strike="noStrike" cap="none" normalizeH="0" baseline="0" dirty="0" smtClean="0">
                          <a:ln>
                            <a:noFill/>
                          </a:ln>
                          <a:solidFill>
                            <a:schemeClr val="accent3">
                              <a:lumMod val="50000"/>
                            </a:schemeClr>
                          </a:solidFill>
                          <a:effectLst/>
                          <a:latin typeface="Tahoma" charset="0"/>
                        </a:rPr>
                        <a:t>Remedy</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57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charset="0"/>
                        </a:rPr>
                        <a:t>Israel. Num. 21</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charset="0"/>
                        </a:rPr>
                        <a:t>Fiery Serpents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charset="0"/>
                        </a:rPr>
                        <a:t>Look on bronze serpent</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57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charset="0"/>
                        </a:rPr>
                        <a:t>Israel. Josh. 6</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charset="0"/>
                        </a:rPr>
                        <a:t>Jericho walled up</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charset="0"/>
                        </a:rPr>
                        <a:t>March, blow horns, shout</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57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err="1" smtClean="0">
                          <a:ln>
                            <a:noFill/>
                          </a:ln>
                          <a:solidFill>
                            <a:schemeClr val="tx1"/>
                          </a:solidFill>
                          <a:effectLst/>
                          <a:latin typeface="Tahoma" charset="0"/>
                        </a:rPr>
                        <a:t>Naaman</a:t>
                      </a:r>
                      <a:r>
                        <a:rPr kumimoji="0" lang="en-US" sz="2400" b="0" i="0" u="none" strike="noStrike" cap="none" normalizeH="0" baseline="0" dirty="0" smtClean="0">
                          <a:ln>
                            <a:noFill/>
                          </a:ln>
                          <a:solidFill>
                            <a:schemeClr val="tx1"/>
                          </a:solidFill>
                          <a:effectLst/>
                          <a:latin typeface="Tahoma" charset="0"/>
                        </a:rPr>
                        <a:t>. 2 Kings 5</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charset="0"/>
                        </a:rPr>
                        <a:t>Leper</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charset="0"/>
                        </a:rPr>
                        <a:t>Wash 7 times in Jordan</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905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charset="0"/>
                        </a:rPr>
                        <a:t>Jewish man. John 9</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charset="0"/>
                        </a:rPr>
                        <a:t>Blind</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charset="0"/>
                        </a:rPr>
                        <a:t>Clay, washing in Siloam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smtClean="0">
                        <a:ln>
                          <a:noFill/>
                        </a:ln>
                        <a:solidFill>
                          <a:schemeClr val="tx1"/>
                        </a:solidFill>
                        <a:effectLst/>
                        <a:latin typeface="Tahoma"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1707" name="AutoShape 91"/>
          <p:cNvSpPr>
            <a:spLocks noChangeArrowheads="1"/>
          </p:cNvSpPr>
          <p:nvPr/>
        </p:nvSpPr>
        <p:spPr bwMode="auto">
          <a:xfrm>
            <a:off x="1295400" y="2000250"/>
            <a:ext cx="3124200" cy="1371600"/>
          </a:xfrm>
          <a:prstGeom prst="wedgeEllipseCallout">
            <a:avLst>
              <a:gd name="adj1" fmla="val 106730"/>
              <a:gd name="adj2" fmla="val -7281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sz="2800" dirty="0">
                <a:solidFill>
                  <a:schemeClr val="bg1"/>
                </a:solidFill>
              </a:rPr>
              <a:t>That’s snake salvation.</a:t>
            </a:r>
          </a:p>
          <a:p>
            <a:pPr algn="ctr"/>
            <a:endParaRPr lang="en-US" sz="2800" dirty="0">
              <a:solidFill>
                <a:schemeClr val="bg1"/>
              </a:solidFill>
            </a:endParaRPr>
          </a:p>
        </p:txBody>
      </p:sp>
      <p:sp>
        <p:nvSpPr>
          <p:cNvPr id="111708" name="AutoShape 92"/>
          <p:cNvSpPr>
            <a:spLocks noChangeArrowheads="1"/>
          </p:cNvSpPr>
          <p:nvPr/>
        </p:nvSpPr>
        <p:spPr bwMode="auto">
          <a:xfrm>
            <a:off x="800100" y="1123950"/>
            <a:ext cx="4648200" cy="1447800"/>
          </a:xfrm>
          <a:prstGeom prst="wedgeEllipseCallout">
            <a:avLst>
              <a:gd name="adj1" fmla="val 66690"/>
              <a:gd name="adj2" fmla="val -1733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2800" dirty="0">
                <a:solidFill>
                  <a:schemeClr val="bg1"/>
                </a:solidFill>
              </a:rPr>
              <a:t>How can a piece of metal deliver us?</a:t>
            </a:r>
          </a:p>
        </p:txBody>
      </p:sp>
      <p:sp>
        <p:nvSpPr>
          <p:cNvPr id="111709" name="AutoShape 93"/>
          <p:cNvSpPr>
            <a:spLocks noChangeArrowheads="1"/>
          </p:cNvSpPr>
          <p:nvPr/>
        </p:nvSpPr>
        <p:spPr bwMode="auto">
          <a:xfrm>
            <a:off x="2857500" y="2857500"/>
            <a:ext cx="2933700" cy="1543050"/>
          </a:xfrm>
          <a:prstGeom prst="wedgeEllipseCallout">
            <a:avLst>
              <a:gd name="adj1" fmla="val 62104"/>
              <a:gd name="adj2" fmla="val -779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2800" dirty="0">
                <a:solidFill>
                  <a:schemeClr val="folHlink"/>
                </a:solidFill>
              </a:rPr>
              <a:t>But God gave us the city!</a:t>
            </a:r>
          </a:p>
        </p:txBody>
      </p:sp>
      <p:sp>
        <p:nvSpPr>
          <p:cNvPr id="111710" name="AutoShape 94"/>
          <p:cNvSpPr>
            <a:spLocks noChangeArrowheads="1"/>
          </p:cNvSpPr>
          <p:nvPr/>
        </p:nvSpPr>
        <p:spPr bwMode="auto">
          <a:xfrm>
            <a:off x="2438400" y="2857500"/>
            <a:ext cx="4267200" cy="1543050"/>
          </a:xfrm>
          <a:prstGeom prst="wedgeEllipseCallout">
            <a:avLst>
              <a:gd name="adj1" fmla="val 37875"/>
              <a:gd name="adj2" fmla="val -7282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2800" dirty="0">
                <a:solidFill>
                  <a:schemeClr val="bg1"/>
                </a:solidFill>
              </a:rPr>
              <a:t>What  will the people of Jericho think?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nodePh="1">
                                  <p:stCondLst>
                                    <p:cond delay="0"/>
                                  </p:stCondLst>
                                  <p:endCondLst>
                                    <p:cond evt="begin" delay="0">
                                      <p:tn val="5"/>
                                    </p:cond>
                                  </p:end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strips(downRight)">
                                      <p:cBhvr>
                                        <p:cTn id="7" dur="500"/>
                                        <p:tgtEl>
                                          <p:spTgt spid="111619">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111705"/>
                                        </p:tgtEl>
                                        <p:attrNameLst>
                                          <p:attrName>style.visibility</p:attrName>
                                        </p:attrNameLst>
                                      </p:cBhvr>
                                      <p:to>
                                        <p:strVal val="visible"/>
                                      </p:to>
                                    </p:set>
                                    <p:animEffect transition="in" filter="strips(downRight)">
                                      <p:cBhvr>
                                        <p:cTn id="10" dur="500"/>
                                        <p:tgtEl>
                                          <p:spTgt spid="11170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1170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1707"/>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1170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11708"/>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1170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11709"/>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117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P spid="111707" grpId="0" animBg="1"/>
      <p:bldP spid="111707" grpId="1" animBg="1"/>
      <p:bldP spid="111708" grpId="0" animBg="1"/>
      <p:bldP spid="111708" grpId="1" animBg="1"/>
      <p:bldP spid="111709" grpId="0" animBg="1"/>
      <p:bldP spid="111709" grpId="1" animBg="1"/>
      <p:bldP spid="11171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body" sz="half" idx="1"/>
          </p:nvPr>
        </p:nvSpPr>
        <p:spPr>
          <a:xfrm>
            <a:off x="-533400" y="4857750"/>
            <a:ext cx="2779713" cy="2658666"/>
          </a:xfrm>
        </p:spPr>
        <p:txBody>
          <a:bodyPr/>
          <a:lstStyle/>
          <a:p>
            <a:endParaRPr lang="en-US" sz="2800"/>
          </a:p>
        </p:txBody>
      </p:sp>
      <p:graphicFrame>
        <p:nvGraphicFramePr>
          <p:cNvPr id="115715" name="Group 3"/>
          <p:cNvGraphicFramePr>
            <a:graphicFrameLocks noGrp="1"/>
          </p:cNvGraphicFramePr>
          <p:nvPr>
            <p:ph sz="half" idx="2"/>
            <p:extLst>
              <p:ext uri="{D42A27DB-BD31-4B8C-83A1-F6EECF244321}">
                <p14:modId xmlns:p14="http://schemas.microsoft.com/office/powerpoint/2010/main" xmlns="" val="2325146767"/>
              </p:ext>
            </p:extLst>
          </p:nvPr>
        </p:nvGraphicFramePr>
        <p:xfrm>
          <a:off x="381001" y="400050"/>
          <a:ext cx="8574087" cy="4457701"/>
        </p:xfrm>
        <a:graphic>
          <a:graphicData uri="http://schemas.openxmlformats.org/drawingml/2006/table">
            <a:tbl>
              <a:tblPr/>
              <a:tblGrid>
                <a:gridCol w="2857495"/>
                <a:gridCol w="2859097"/>
                <a:gridCol w="2857495"/>
              </a:tblGrid>
              <a:tr h="8435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accent3">
                              <a:lumMod val="50000"/>
                            </a:schemeClr>
                          </a:solidFill>
                          <a:effectLst/>
                          <a:latin typeface="Tahoma" charset="0"/>
                        </a:rPr>
                        <a:t>Subject</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accent3">
                              <a:lumMod val="50000"/>
                            </a:schemeClr>
                          </a:solidFill>
                          <a:effectLst/>
                          <a:latin typeface="Tahoma" charset="0"/>
                        </a:rPr>
                        <a:t>Condition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accent3">
                              <a:lumMod val="50000"/>
                            </a:schemeClr>
                          </a:solidFill>
                          <a:effectLst/>
                          <a:latin typeface="Tahoma" charset="0"/>
                        </a:rPr>
                        <a:t>Remedy</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572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dirty="0" smtClean="0">
                          <a:ln>
                            <a:noFill/>
                          </a:ln>
                          <a:solidFill>
                            <a:schemeClr val="tx1"/>
                          </a:solidFill>
                          <a:effectLst/>
                          <a:latin typeface="Tahoma" charset="0"/>
                        </a:rPr>
                        <a:t>Israel. Num. 21</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Fiery Serpents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Look on bronze serpent</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572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dirty="0" smtClean="0">
                          <a:ln>
                            <a:noFill/>
                          </a:ln>
                          <a:solidFill>
                            <a:schemeClr val="tx1"/>
                          </a:solidFill>
                          <a:effectLst/>
                          <a:latin typeface="Tahoma" charset="0"/>
                        </a:rPr>
                        <a:t>Israel. Josh. 6</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Jericho walled up</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March, blow horns, shout</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572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dirty="0" err="1" smtClean="0">
                          <a:ln>
                            <a:noFill/>
                          </a:ln>
                          <a:solidFill>
                            <a:schemeClr val="tx1"/>
                          </a:solidFill>
                          <a:effectLst/>
                          <a:latin typeface="Tahoma" charset="0"/>
                        </a:rPr>
                        <a:t>Naaman</a:t>
                      </a:r>
                      <a:r>
                        <a:rPr kumimoji="0" lang="en-US" sz="2100" b="0" i="0" u="none" strike="noStrike" cap="none" normalizeH="0" baseline="0" dirty="0" smtClean="0">
                          <a:ln>
                            <a:noFill/>
                          </a:ln>
                          <a:solidFill>
                            <a:schemeClr val="tx1"/>
                          </a:solidFill>
                          <a:effectLst/>
                          <a:latin typeface="Tahoma" charset="0"/>
                        </a:rPr>
                        <a:t>. 2 Kings 5</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Leper</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Wash 7 times in Jordan</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695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dirty="0" smtClean="0">
                          <a:ln>
                            <a:noFill/>
                          </a:ln>
                          <a:solidFill>
                            <a:schemeClr val="tx1"/>
                          </a:solidFill>
                          <a:effectLst/>
                          <a:latin typeface="Tahoma" charset="0"/>
                        </a:rPr>
                        <a:t>Jewish man. John 9</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Blind</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dirty="0" smtClean="0">
                          <a:ln>
                            <a:noFill/>
                          </a:ln>
                          <a:solidFill>
                            <a:schemeClr val="tx1"/>
                          </a:solidFill>
                          <a:effectLst/>
                          <a:latin typeface="Tahoma" charset="0"/>
                        </a:rPr>
                        <a:t>Clay, washing in Siloam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100" b="0" i="0" u="none" strike="noStrike" cap="none" normalizeH="0" baseline="0" dirty="0" smtClean="0">
                        <a:ln>
                          <a:noFill/>
                        </a:ln>
                        <a:solidFill>
                          <a:schemeClr val="tx1"/>
                        </a:solidFill>
                        <a:effectLst/>
                        <a:latin typeface="Tahoma"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5741" name="AutoShape 29"/>
          <p:cNvSpPr>
            <a:spLocks noChangeArrowheads="1"/>
          </p:cNvSpPr>
          <p:nvPr/>
        </p:nvSpPr>
        <p:spPr bwMode="auto">
          <a:xfrm>
            <a:off x="685800" y="1314450"/>
            <a:ext cx="3810000" cy="1790700"/>
          </a:xfrm>
          <a:prstGeom prst="wedgeEllipseCallout">
            <a:avLst>
              <a:gd name="adj1" fmla="val 90685"/>
              <a:gd name="adj2" fmla="val 5251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sz="2800" dirty="0">
                <a:solidFill>
                  <a:schemeClr val="bg1"/>
                </a:solidFill>
              </a:rPr>
              <a:t>A real prophet wouldn’t need a river.</a:t>
            </a:r>
          </a:p>
          <a:p>
            <a:pPr algn="ctr"/>
            <a:endParaRPr lang="en-US" sz="2800" dirty="0">
              <a:solidFill>
                <a:schemeClr val="bg1"/>
              </a:solidFill>
            </a:endParaRPr>
          </a:p>
        </p:txBody>
      </p:sp>
      <p:sp>
        <p:nvSpPr>
          <p:cNvPr id="115742" name="AutoShape 30"/>
          <p:cNvSpPr>
            <a:spLocks noChangeArrowheads="1"/>
          </p:cNvSpPr>
          <p:nvPr/>
        </p:nvSpPr>
        <p:spPr bwMode="auto">
          <a:xfrm>
            <a:off x="3733800" y="1132114"/>
            <a:ext cx="4343400" cy="1314450"/>
          </a:xfrm>
          <a:prstGeom prst="wedgeEllipseCallout">
            <a:avLst>
              <a:gd name="adj1" fmla="val 28311"/>
              <a:gd name="adj2" fmla="val 1453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2800" dirty="0">
                <a:solidFill>
                  <a:schemeClr val="bg1"/>
                </a:solidFill>
              </a:rPr>
              <a:t>I don’t want nasty mud on my face.</a:t>
            </a:r>
          </a:p>
        </p:txBody>
      </p:sp>
      <p:sp>
        <p:nvSpPr>
          <p:cNvPr id="115743" name="AutoShape 31"/>
          <p:cNvSpPr>
            <a:spLocks noChangeArrowheads="1"/>
          </p:cNvSpPr>
          <p:nvPr/>
        </p:nvSpPr>
        <p:spPr bwMode="auto">
          <a:xfrm>
            <a:off x="1143000" y="1123950"/>
            <a:ext cx="5181600" cy="2054679"/>
          </a:xfrm>
          <a:prstGeom prst="wedgeEllipseCallout">
            <a:avLst>
              <a:gd name="adj1" fmla="val 46416"/>
              <a:gd name="adj2" fmla="val 838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2800" dirty="0">
                <a:solidFill>
                  <a:schemeClr val="bg1"/>
                </a:solidFill>
              </a:rPr>
              <a:t>I thought you had the power to heal. </a:t>
            </a:r>
            <a:r>
              <a:rPr lang="en-US" sz="2800" dirty="0" smtClean="0">
                <a:solidFill>
                  <a:schemeClr val="bg1"/>
                </a:solidFill>
              </a:rPr>
              <a:t>Is </a:t>
            </a:r>
            <a:r>
              <a:rPr lang="en-US" sz="2800" dirty="0">
                <a:solidFill>
                  <a:schemeClr val="bg1"/>
                </a:solidFill>
              </a:rPr>
              <a:t>the power in the pool instead?</a:t>
            </a:r>
          </a:p>
        </p:txBody>
      </p:sp>
      <p:sp>
        <p:nvSpPr>
          <p:cNvPr id="115744" name="AutoShape 32"/>
          <p:cNvSpPr>
            <a:spLocks noChangeArrowheads="1"/>
          </p:cNvSpPr>
          <p:nvPr/>
        </p:nvSpPr>
        <p:spPr bwMode="auto">
          <a:xfrm>
            <a:off x="4876800" y="6172200"/>
            <a:ext cx="3810000" cy="1257300"/>
          </a:xfrm>
          <a:prstGeom prst="wedgeEllipseCallout">
            <a:avLst>
              <a:gd name="adj1" fmla="val 5500"/>
              <a:gd name="adj2" fmla="val 3456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endParaRPr lang="en-US" sz="280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nodePh="1">
                                  <p:stCondLst>
                                    <p:cond delay="0"/>
                                  </p:stCondLst>
                                  <p:endCondLst>
                                    <p:cond evt="begin" delay="0">
                                      <p:tn val="5"/>
                                    </p:cond>
                                  </p:endCondLst>
                                  <p:childTnLst>
                                    <p:set>
                                      <p:cBhvr>
                                        <p:cTn id="6" dur="1" fill="hold">
                                          <p:stCondLst>
                                            <p:cond delay="0"/>
                                          </p:stCondLst>
                                        </p:cTn>
                                        <p:tgtEl>
                                          <p:spTgt spid="115714">
                                            <p:txEl>
                                              <p:pRg st="0" end="0"/>
                                            </p:txEl>
                                          </p:spTgt>
                                        </p:tgtEl>
                                        <p:attrNameLst>
                                          <p:attrName>style.visibility</p:attrName>
                                        </p:attrNameLst>
                                      </p:cBhvr>
                                      <p:to>
                                        <p:strVal val="visible"/>
                                      </p:to>
                                    </p:set>
                                    <p:animEffect transition="in" filter="strips(downRight)">
                                      <p:cBhvr>
                                        <p:cTn id="7" dur="500"/>
                                        <p:tgtEl>
                                          <p:spTgt spid="115714">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115715"/>
                                        </p:tgtEl>
                                        <p:attrNameLst>
                                          <p:attrName>style.visibility</p:attrName>
                                        </p:attrNameLst>
                                      </p:cBhvr>
                                      <p:to>
                                        <p:strVal val="visible"/>
                                      </p:to>
                                    </p:set>
                                  </p:childTnLst>
                                </p:cTn>
                              </p:par>
                              <p:par>
                                <p:cTn id="10" presetID="1" presetClass="entr" presetSubtype="0" fill="hold" grpId="1" nodeType="withEffect">
                                  <p:stCondLst>
                                    <p:cond delay="0"/>
                                  </p:stCondLst>
                                  <p:childTnLst>
                                    <p:set>
                                      <p:cBhvr>
                                        <p:cTn id="11" dur="1" fill="hold">
                                          <p:stCondLst>
                                            <p:cond delay="0"/>
                                          </p:stCondLst>
                                        </p:cTn>
                                        <p:tgtEl>
                                          <p:spTgt spid="11574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115741"/>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11574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5742"/>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1157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build="p"/>
      <p:bldP spid="115741" grpId="0" animBg="1"/>
      <p:bldP spid="115741" grpId="1" animBg="1"/>
      <p:bldP spid="115742" grpId="0" animBg="1"/>
      <p:bldP spid="115742" grpId="1" animBg="1"/>
      <p:bldP spid="11574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dirty="0" smtClean="0"/>
              <a:t>Baptism Is God’s Plan</a:t>
            </a:r>
            <a:endParaRPr lang="en-US" dirty="0"/>
          </a:p>
        </p:txBody>
      </p:sp>
      <p:sp>
        <p:nvSpPr>
          <p:cNvPr id="116739" name="Rectangle 3"/>
          <p:cNvSpPr>
            <a:spLocks noGrp="1" noChangeArrowheads="1"/>
          </p:cNvSpPr>
          <p:nvPr>
            <p:ph idx="1"/>
          </p:nvPr>
        </p:nvSpPr>
        <p:spPr>
          <a:xfrm>
            <a:off x="457200" y="1451610"/>
            <a:ext cx="7848600" cy="3291840"/>
          </a:xfrm>
        </p:spPr>
        <p:txBody>
          <a:bodyPr/>
          <a:lstStyle/>
          <a:p>
            <a:r>
              <a:rPr lang="en-US" sz="3200" dirty="0"/>
              <a:t>All mankind has a problem</a:t>
            </a:r>
            <a:r>
              <a:rPr lang="en-US" sz="3200" dirty="0" smtClean="0"/>
              <a:t>. </a:t>
            </a:r>
            <a:r>
              <a:rPr lang="en-US" sz="3200" dirty="0"/>
              <a:t>Rom. 3:23</a:t>
            </a:r>
          </a:p>
          <a:p>
            <a:pPr lvl="1"/>
            <a:r>
              <a:rPr lang="en-US" sz="2800" dirty="0"/>
              <a:t>A serious problem. </a:t>
            </a:r>
            <a:r>
              <a:rPr lang="en-US" sz="2800" dirty="0" smtClean="0"/>
              <a:t>Rom</a:t>
            </a:r>
            <a:r>
              <a:rPr lang="en-US" sz="2800" dirty="0"/>
              <a:t>. 1:18; 2:5-9</a:t>
            </a:r>
          </a:p>
          <a:p>
            <a:r>
              <a:rPr lang="en-US" sz="3200" dirty="0"/>
              <a:t>God has proposed a remedy.</a:t>
            </a:r>
          </a:p>
          <a:p>
            <a:pPr lvl="1"/>
            <a:r>
              <a:rPr lang="en-US" sz="2800" dirty="0"/>
              <a:t>Mark 16:16; Acts 2:38; 22:16; Romans 10:9, 10; </a:t>
            </a:r>
            <a:r>
              <a:rPr lang="en-US" sz="2800" dirty="0" smtClean="0"/>
              <a:t>  1 </a:t>
            </a:r>
            <a:r>
              <a:rPr lang="en-US" sz="2800" dirty="0"/>
              <a:t>Peter 3:20, 21</a:t>
            </a:r>
          </a:p>
          <a:p>
            <a:pPr lvl="1"/>
            <a:r>
              <a:rPr lang="en-US" sz="2800" dirty="0"/>
              <a:t>Jesus was first lifted up. </a:t>
            </a:r>
            <a:r>
              <a:rPr lang="en-US" sz="2800" dirty="0" smtClean="0"/>
              <a:t>John </a:t>
            </a:r>
            <a:r>
              <a:rPr lang="en-US" sz="2800" dirty="0"/>
              <a:t>3:14-16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strips(downRight)">
                                      <p:cBhvr>
                                        <p:cTn id="7" dur="500"/>
                                        <p:tgtEl>
                                          <p:spTgt spid="11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strips(downRight)">
                                      <p:cBhvr>
                                        <p:cTn id="12" dur="500"/>
                                        <p:tgtEl>
                                          <p:spTgt spid="1167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strips(downRight)">
                                      <p:cBhvr>
                                        <p:cTn id="17" dur="500"/>
                                        <p:tgtEl>
                                          <p:spTgt spid="116739">
                                            <p:txEl>
                                              <p:pRg st="2" end="2"/>
                                            </p:txEl>
                                          </p:spTgt>
                                        </p:tgtEl>
                                      </p:cBhvr>
                                    </p:animEffect>
                                  </p:childTnLst>
                                </p:cTn>
                              </p:par>
                              <p:par>
                                <p:cTn id="18" presetID="18" presetClass="entr" presetSubtype="6" fill="hold" grpId="0" nodeType="withEffect">
                                  <p:stCondLst>
                                    <p:cond delay="500"/>
                                  </p:stCondLst>
                                  <p:childTnLst>
                                    <p:set>
                                      <p:cBhvr>
                                        <p:cTn id="19" dur="1" fill="hold">
                                          <p:stCondLst>
                                            <p:cond delay="0"/>
                                          </p:stCondLst>
                                        </p:cTn>
                                        <p:tgtEl>
                                          <p:spTgt spid="116739">
                                            <p:txEl>
                                              <p:pRg st="3" end="3"/>
                                            </p:txEl>
                                          </p:spTgt>
                                        </p:tgtEl>
                                        <p:attrNameLst>
                                          <p:attrName>style.visibility</p:attrName>
                                        </p:attrNameLst>
                                      </p:cBhvr>
                                      <p:to>
                                        <p:strVal val="visible"/>
                                      </p:to>
                                    </p:set>
                                    <p:animEffect transition="in" filter="strips(downRight)">
                                      <p:cBhvr>
                                        <p:cTn id="20" dur="500"/>
                                        <p:tgtEl>
                                          <p:spTgt spid="11673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16739">
                                            <p:txEl>
                                              <p:pRg st="4" end="4"/>
                                            </p:txEl>
                                          </p:spTgt>
                                        </p:tgtEl>
                                        <p:attrNameLst>
                                          <p:attrName>style.visibility</p:attrName>
                                        </p:attrNameLst>
                                      </p:cBhvr>
                                      <p:to>
                                        <p:strVal val="visible"/>
                                      </p:to>
                                    </p:set>
                                    <p:animEffect transition="in" filter="strips(downRight)">
                                      <p:cBhvr>
                                        <p:cTn id="25" dur="500"/>
                                        <p:tgtEl>
                                          <p:spTgt spid="1167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7790" name="Rectangle 30"/>
          <p:cNvSpPr>
            <a:spLocks noGrp="1" noChangeArrowheads="1"/>
          </p:cNvSpPr>
          <p:nvPr>
            <p:ph type="title"/>
          </p:nvPr>
        </p:nvSpPr>
        <p:spPr>
          <a:xfrm>
            <a:off x="2819400" y="-1096566"/>
            <a:ext cx="7793038" cy="1096566"/>
          </a:xfrm>
        </p:spPr>
        <p:txBody>
          <a:bodyPr/>
          <a:lstStyle/>
          <a:p>
            <a:endParaRPr lang="en-US"/>
          </a:p>
        </p:txBody>
      </p:sp>
      <p:graphicFrame>
        <p:nvGraphicFramePr>
          <p:cNvPr id="117808" name="Group 48"/>
          <p:cNvGraphicFramePr>
            <a:graphicFrameLocks noGrp="1"/>
          </p:cNvGraphicFramePr>
          <p:nvPr>
            <p:ph type="tbl" idx="1"/>
            <p:extLst>
              <p:ext uri="{D42A27DB-BD31-4B8C-83A1-F6EECF244321}">
                <p14:modId xmlns:p14="http://schemas.microsoft.com/office/powerpoint/2010/main" xmlns="" val="744033675"/>
              </p:ext>
            </p:extLst>
          </p:nvPr>
        </p:nvGraphicFramePr>
        <p:xfrm>
          <a:off x="762000" y="285750"/>
          <a:ext cx="7772400" cy="4410789"/>
        </p:xfrm>
        <a:graphic>
          <a:graphicData uri="http://schemas.openxmlformats.org/drawingml/2006/table">
            <a:tbl>
              <a:tblPr/>
              <a:tblGrid>
                <a:gridCol w="2590800"/>
                <a:gridCol w="2590800"/>
                <a:gridCol w="2590800"/>
              </a:tblGrid>
              <a:tr h="58459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accent3">
                              <a:lumMod val="50000"/>
                            </a:schemeClr>
                          </a:solidFill>
                          <a:effectLst/>
                          <a:latin typeface="Tahoma" charset="0"/>
                        </a:rPr>
                        <a:t>Subject</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accent3">
                              <a:lumMod val="50000"/>
                            </a:schemeClr>
                          </a:solidFill>
                          <a:effectLst/>
                          <a:latin typeface="Tahoma" charset="0"/>
                        </a:rPr>
                        <a:t>Condition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accent3">
                              <a:lumMod val="50000"/>
                            </a:schemeClr>
                          </a:solidFill>
                          <a:effectLst/>
                          <a:latin typeface="Tahoma" charset="0"/>
                        </a:rPr>
                        <a:t>Remedy</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6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Israel.  Num. 21</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Fiery Serpents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Look on bronze serpent</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6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Israel.  Josh. 6</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Jericho walled up</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March, blow horns, shout</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6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Naaman.  2 Kings 5</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Leper</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Wash 7 times in Jordan</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1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Jewish man.  John 9</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Blind</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Clay, washing in Siloam</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1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Mankind</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Tahoma" charset="0"/>
                        </a:rPr>
                        <a:t>Sin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dirty="0" smtClean="0">
                          <a:ln>
                            <a:noFill/>
                          </a:ln>
                          <a:solidFill>
                            <a:schemeClr val="tx1"/>
                          </a:solidFill>
                          <a:effectLst/>
                          <a:latin typeface="Tahoma" charset="0"/>
                        </a:rPr>
                        <a:t>Faith, repentance, baptism</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7809" name="AutoShape 49"/>
          <p:cNvSpPr>
            <a:spLocks noChangeArrowheads="1"/>
          </p:cNvSpPr>
          <p:nvPr/>
        </p:nvSpPr>
        <p:spPr bwMode="auto">
          <a:xfrm>
            <a:off x="2514600" y="2400300"/>
            <a:ext cx="2743200" cy="1162050"/>
          </a:xfrm>
          <a:prstGeom prst="wedgeEllipseCallout">
            <a:avLst>
              <a:gd name="adj1" fmla="val 74958"/>
              <a:gd name="adj2" fmla="val 10736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2800" dirty="0">
                <a:solidFill>
                  <a:schemeClr val="bg1"/>
                </a:solidFill>
              </a:rPr>
              <a:t>Water salvation.</a:t>
            </a:r>
          </a:p>
        </p:txBody>
      </p:sp>
      <p:sp>
        <p:nvSpPr>
          <p:cNvPr id="117810" name="AutoShape 50"/>
          <p:cNvSpPr>
            <a:spLocks noChangeArrowheads="1"/>
          </p:cNvSpPr>
          <p:nvPr/>
        </p:nvSpPr>
        <p:spPr bwMode="auto">
          <a:xfrm>
            <a:off x="152400" y="1609725"/>
            <a:ext cx="5181600" cy="1600200"/>
          </a:xfrm>
          <a:prstGeom prst="wedgeEllipseCallout">
            <a:avLst>
              <a:gd name="adj1" fmla="val 61651"/>
              <a:gd name="adj2" fmla="val 10631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2800" dirty="0">
                <a:solidFill>
                  <a:schemeClr val="bg1"/>
                </a:solidFill>
              </a:rPr>
              <a:t>The power is in the blood, not the </a:t>
            </a:r>
            <a:r>
              <a:rPr lang="en-US" sz="2800" smtClean="0">
                <a:solidFill>
                  <a:schemeClr val="bg1"/>
                </a:solidFill>
              </a:rPr>
              <a:t>baptistry</a:t>
            </a:r>
            <a:r>
              <a:rPr lang="en-US" sz="2800" dirty="0">
                <a:solidFill>
                  <a:schemeClr val="bg1"/>
                </a:solidFill>
              </a:rPr>
              <a:t>.</a:t>
            </a:r>
          </a:p>
        </p:txBody>
      </p:sp>
      <p:sp>
        <p:nvSpPr>
          <p:cNvPr id="117811" name="AutoShape 51"/>
          <p:cNvSpPr>
            <a:spLocks noChangeArrowheads="1"/>
          </p:cNvSpPr>
          <p:nvPr/>
        </p:nvSpPr>
        <p:spPr bwMode="auto">
          <a:xfrm>
            <a:off x="533400" y="678744"/>
            <a:ext cx="5943600" cy="2057400"/>
          </a:xfrm>
          <a:prstGeom prst="wedgeEllipseCallout">
            <a:avLst>
              <a:gd name="adj1" fmla="val 40854"/>
              <a:gd name="adj2" fmla="val 12151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3400" dirty="0">
                <a:solidFill>
                  <a:schemeClr val="bg1"/>
                </a:solidFill>
              </a:rPr>
              <a:t>He who believes and is baptized will be saved.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117808"/>
                                        </p:tgtEl>
                                        <p:attrNameLst>
                                          <p:attrName>style.visibility</p:attrName>
                                        </p:attrNameLst>
                                      </p:cBhvr>
                                      <p:to>
                                        <p:strVal val="visible"/>
                                      </p:to>
                                    </p:set>
                                    <p:animEffect transition="in" filter="strips(downRight)">
                                      <p:cBhvr>
                                        <p:cTn id="7" dur="500"/>
                                        <p:tgtEl>
                                          <p:spTgt spid="117808"/>
                                        </p:tgtEl>
                                      </p:cBhvr>
                                    </p:animEffect>
                                  </p:childTnLst>
                                </p:cTn>
                              </p:par>
                              <p:par>
                                <p:cTn id="8" presetID="1" presetClass="entr" presetSubtype="0" fill="hold" nodeType="withEffect">
                                  <p:stCondLst>
                                    <p:cond delay="0"/>
                                  </p:stCondLst>
                                  <p:childTnLst>
                                    <p:set>
                                      <p:cBhvr>
                                        <p:cTn id="9" dur="1" fill="hold">
                                          <p:stCondLst>
                                            <p:cond delay="0"/>
                                          </p:stCondLst>
                                        </p:cTn>
                                        <p:tgtEl>
                                          <p:spTgt spid="117808"/>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7809"/>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17809"/>
                                        </p:tgtEl>
                                        <p:attrNameLst>
                                          <p:attrName>style.visibility</p:attrName>
                                        </p:attrNameLst>
                                      </p:cBhvr>
                                      <p:to>
                                        <p:strVal val="hidden"/>
                                      </p:to>
                                    </p:set>
                                  </p:childTnLst>
                                </p:cTn>
                              </p:par>
                              <p:par>
                                <p:cTn id="18" presetID="1" presetClass="entr" presetSubtype="0" fill="hold" grpId="0" nodeType="withEffect">
                                  <p:stCondLst>
                                    <p:cond delay="0"/>
                                  </p:stCondLst>
                                  <p:childTnLst>
                                    <p:set>
                                      <p:cBhvr>
                                        <p:cTn id="19" dur="1" fill="hold">
                                          <p:stCondLst>
                                            <p:cond delay="0"/>
                                          </p:stCondLst>
                                        </p:cTn>
                                        <p:tgtEl>
                                          <p:spTgt spid="117810"/>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117810"/>
                                        </p:tgtEl>
                                        <p:attrNameLst>
                                          <p:attrName>style.visibility</p:attrName>
                                        </p:attrNameLst>
                                      </p:cBhvr>
                                      <p:to>
                                        <p:strVal val="hidden"/>
                                      </p:to>
                                    </p:set>
                                  </p:childTnLst>
                                </p:cTn>
                              </p:par>
                              <p:par>
                                <p:cTn id="24" presetID="17" presetClass="entr" presetSubtype="10" fill="hold" grpId="0" nodeType="withEffect">
                                  <p:stCondLst>
                                    <p:cond delay="0"/>
                                  </p:stCondLst>
                                  <p:childTnLst>
                                    <p:set>
                                      <p:cBhvr>
                                        <p:cTn id="25" dur="1" fill="hold">
                                          <p:stCondLst>
                                            <p:cond delay="0"/>
                                          </p:stCondLst>
                                        </p:cTn>
                                        <p:tgtEl>
                                          <p:spTgt spid="117811"/>
                                        </p:tgtEl>
                                        <p:attrNameLst>
                                          <p:attrName>style.visibility</p:attrName>
                                        </p:attrNameLst>
                                      </p:cBhvr>
                                      <p:to>
                                        <p:strVal val="visible"/>
                                      </p:to>
                                    </p:set>
                                    <p:anim calcmode="lin" valueType="num">
                                      <p:cBhvr>
                                        <p:cTn id="26" dur="500" fill="hold"/>
                                        <p:tgtEl>
                                          <p:spTgt spid="117811"/>
                                        </p:tgtEl>
                                        <p:attrNameLst>
                                          <p:attrName>ppt_w</p:attrName>
                                        </p:attrNameLst>
                                      </p:cBhvr>
                                      <p:tavLst>
                                        <p:tav tm="0">
                                          <p:val>
                                            <p:fltVal val="0"/>
                                          </p:val>
                                        </p:tav>
                                        <p:tav tm="100000">
                                          <p:val>
                                            <p:strVal val="#ppt_w"/>
                                          </p:val>
                                        </p:tav>
                                      </p:tavLst>
                                    </p:anim>
                                    <p:anim calcmode="lin" valueType="num">
                                      <p:cBhvr>
                                        <p:cTn id="27" dur="500" fill="hold"/>
                                        <p:tgtEl>
                                          <p:spTgt spid="1178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09" grpId="0" animBg="1"/>
      <p:bldP spid="117809" grpId="1" animBg="1"/>
      <p:bldP spid="117810" grpId="0" animBg="1"/>
      <p:bldP spid="117810" grpId="1" animBg="1"/>
      <p:bldP spid="1178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427</TotalTime>
  <Words>645</Words>
  <Application>Microsoft Office PowerPoint</Application>
  <PresentationFormat>On-screen Show (16:9)</PresentationFormat>
  <Paragraphs>97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Don’t Reject God’s Plan</vt:lpstr>
      <vt:lpstr>What Do You Think of These Plans?</vt:lpstr>
      <vt:lpstr>What Do You Think of These Plans?</vt:lpstr>
      <vt:lpstr>What Do You Think of These Plans?</vt:lpstr>
      <vt:lpstr>What Do You Think of These Plans?</vt:lpstr>
      <vt:lpstr>Slide 6</vt:lpstr>
      <vt:lpstr>Slide 7</vt:lpstr>
      <vt:lpstr>Baptism Is God’s Plan</vt:lpstr>
      <vt:lpstr>Slide 9</vt:lpstr>
      <vt:lpstr>Baptism Is God’s Plan</vt:lpstr>
      <vt:lpstr>Baptism Is God’s Plan</vt:lpstr>
      <vt:lpstr>Baptism Is God’s Plan</vt:lpstr>
    </vt:vector>
  </TitlesOfParts>
  <Company>Pepper Road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will I do at the end of the lesson?</dc:title>
  <dc:creator>John R. Gibson</dc:creator>
  <cp:lastModifiedBy>pepperrd</cp:lastModifiedBy>
  <cp:revision>22</cp:revision>
  <cp:lastPrinted>1601-01-01T00:00:00Z</cp:lastPrinted>
  <dcterms:created xsi:type="dcterms:W3CDTF">2004-09-10T19:23:03Z</dcterms:created>
  <dcterms:modified xsi:type="dcterms:W3CDTF">2013-04-14T13:35:53Z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