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4477801F-4F3D-4E5A-9460-24D107E79F38}">
          <p14:sldIdLst>
            <p14:sldId id="256"/>
            <p14:sldId id="257"/>
            <p14:sldId id="259"/>
            <p14:sldId id="258"/>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7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EB38A8E-CA02-4234-A2EB-80D7B4774919}"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19343507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38A8E-CA02-4234-A2EB-80D7B4774919}"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3931664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38A8E-CA02-4234-A2EB-80D7B4774919}"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32834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0"/>
            <a:r>
              <a:rPr lang="en-US" dirty="0" smtClean="0"/>
              <a:t>Fifth level</a:t>
            </a:r>
            <a:endParaRPr lang="en-US" dirty="0"/>
          </a:p>
        </p:txBody>
      </p:sp>
      <p:sp>
        <p:nvSpPr>
          <p:cNvPr id="4" name="Date Placeholder 3"/>
          <p:cNvSpPr>
            <a:spLocks noGrp="1"/>
          </p:cNvSpPr>
          <p:nvPr>
            <p:ph type="dt" sz="half" idx="10"/>
          </p:nvPr>
        </p:nvSpPr>
        <p:spPr/>
        <p:txBody>
          <a:bodyPr/>
          <a:lstStyle/>
          <a:p>
            <a:fld id="{CEB38A8E-CA02-4234-A2EB-80D7B4774919}"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343841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B38A8E-CA02-4234-A2EB-80D7B4774919}"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3207575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B38A8E-CA02-4234-A2EB-80D7B4774919}" type="datetimeFigureOut">
              <a:rPr lang="en-US" smtClean="0"/>
              <a:pPr/>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1040559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B38A8E-CA02-4234-A2EB-80D7B4774919}" type="datetimeFigureOut">
              <a:rPr lang="en-US" smtClean="0"/>
              <a:pPr/>
              <a:t>8/25/2013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397581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B38A8E-CA02-4234-A2EB-80D7B4774919}" type="datetimeFigureOut">
              <a:rPr lang="en-US" smtClean="0"/>
              <a:pPr/>
              <a:t>8/25/2013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193846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38A8E-CA02-4234-A2EB-80D7B4774919}" type="datetimeFigureOut">
              <a:rPr lang="en-US" smtClean="0"/>
              <a:pPr/>
              <a:t>8/25/2013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1584007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B38A8E-CA02-4234-A2EB-80D7B4774919}" type="datetimeFigureOut">
              <a:rPr lang="en-US" smtClean="0"/>
              <a:pPr/>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290194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B38A8E-CA02-4234-A2EB-80D7B4774919}" type="datetimeFigureOut">
              <a:rPr lang="en-US" smtClean="0"/>
              <a:pPr/>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3571929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0"/>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EB38A8E-CA02-4234-A2EB-80D7B4774919}" type="datetimeFigureOut">
              <a:rPr lang="en-US" smtClean="0"/>
              <a:pPr/>
              <a:t>8/25/2013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E8716C8-7066-46C1-9D41-E217614C46CA}" type="slidenum">
              <a:rPr lang="en-US" smtClean="0"/>
              <a:pPr/>
              <a:t>‹#›</a:t>
            </a:fld>
            <a:endParaRPr lang="en-US"/>
          </a:p>
        </p:txBody>
      </p:sp>
    </p:spTree>
    <p:extLst>
      <p:ext uri="{BB962C8B-B14F-4D97-AF65-F5344CB8AC3E}">
        <p14:creationId xmlns:p14="http://schemas.microsoft.com/office/powerpoint/2010/main" xmlns="" val="1437506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1.bp.blogspot.com/-U9Hcot9g3xQ/Tdq3T-jqfaI/AAAAAAAABcI/dWQfFY-cfsg/s400/pentecost_3-apostles-with-tongues-of-fire+%25281%2529.jpg"/>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sharpenSoften amount="-29000"/>
                    </a14:imgEffect>
                  </a14:imgLayer>
                </a14:imgProps>
              </a:ext>
              <a:ext uri="{28A0092B-C50C-407E-A947-70E740481C1C}">
                <a14:useLocalDpi xmlns:a14="http://schemas.microsoft.com/office/drawing/2010/main" xmlns="" val="0"/>
              </a:ext>
            </a:extLst>
          </a:blip>
          <a:srcRect/>
          <a:stretch>
            <a:fillRect/>
          </a:stretch>
        </p:blipFill>
        <p:spPr bwMode="auto">
          <a:xfrm>
            <a:off x="2151323" y="0"/>
            <a:ext cx="5316277" cy="51435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685800" y="2952750"/>
            <a:ext cx="7772400" cy="1102519"/>
          </a:xfrm>
        </p:spPr>
        <p:txBody>
          <a:bodyPr>
            <a:normAutofit fontScale="90000"/>
          </a:bodyPr>
          <a:lstStyle/>
          <a:p>
            <a:r>
              <a:rPr lang="en-US" dirty="0" smtClean="0"/>
              <a:t>Are You Guided by the Holy </a:t>
            </a:r>
            <a:r>
              <a:rPr lang="en-US" dirty="0" smtClean="0"/>
              <a:t>Spirit?</a:t>
            </a:r>
            <a:endParaRPr lang="en-US" dirty="0"/>
          </a:p>
        </p:txBody>
      </p:sp>
    </p:spTree>
    <p:extLst>
      <p:ext uri="{BB962C8B-B14F-4D97-AF65-F5344CB8AC3E}">
        <p14:creationId xmlns:p14="http://schemas.microsoft.com/office/powerpoint/2010/main" xmlns="" val="1468084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32171"/>
          </a:xfrm>
        </p:spPr>
        <p:txBody>
          <a:bodyPr>
            <a:normAutofit fontScale="90000"/>
          </a:bodyPr>
          <a:lstStyle/>
          <a:p>
            <a:endParaRPr lang="en-US" dirty="0"/>
          </a:p>
        </p:txBody>
      </p:sp>
      <p:sp>
        <p:nvSpPr>
          <p:cNvPr id="3" name="Content Placeholder 2"/>
          <p:cNvSpPr>
            <a:spLocks noGrp="1"/>
          </p:cNvSpPr>
          <p:nvPr>
            <p:ph idx="1"/>
          </p:nvPr>
        </p:nvSpPr>
        <p:spPr>
          <a:xfrm>
            <a:off x="457200" y="590550"/>
            <a:ext cx="8229600" cy="4004073"/>
          </a:xfrm>
        </p:spPr>
        <p:txBody>
          <a:bodyPr>
            <a:normAutofit fontScale="92500" lnSpcReduction="20000"/>
          </a:bodyPr>
          <a:lstStyle/>
          <a:p>
            <a:r>
              <a:rPr lang="en-US" dirty="0"/>
              <a:t>“A little over a year ago God placed an invitation on my heart. My oldest son was going to be traveling to D.C. I was looking for a place to stay and the message was placed in me, ‘Come. Alone.’ I spent the week hidden in the hills of the Shenandoah mountains of Virginia, in a monastery, watching </a:t>
            </a:r>
            <a:r>
              <a:rPr lang="en-US" dirty="0" err="1"/>
              <a:t>Trappist</a:t>
            </a:r>
            <a:r>
              <a:rPr lang="en-US" dirty="0"/>
              <a:t> Monks gracefully execute a life of quiet solitude with their God. Even the guests of the house are discouraged from uttering a word. I spent a week in silence.” </a:t>
            </a:r>
          </a:p>
        </p:txBody>
      </p:sp>
    </p:spTree>
    <p:extLst>
      <p:ext uri="{BB962C8B-B14F-4D97-AF65-F5344CB8AC3E}">
        <p14:creationId xmlns:p14="http://schemas.microsoft.com/office/powerpoint/2010/main" xmlns="" val="164372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90550"/>
            <a:ext cx="8229600" cy="4343400"/>
          </a:xfrm>
        </p:spPr>
        <p:txBody>
          <a:bodyPr>
            <a:normAutofit fontScale="85000" lnSpcReduction="10000"/>
          </a:bodyPr>
          <a:lstStyle/>
          <a:p>
            <a:r>
              <a:rPr lang="en-US" dirty="0"/>
              <a:t>“The early church did it. Their worship was coupled with their fasting and directly connected to the leading of the Holy Spirit.</a:t>
            </a:r>
          </a:p>
          <a:p>
            <a:r>
              <a:rPr lang="en-US" i="1" dirty="0"/>
              <a:t>“While they were worshiping the Lord and fasting, the Holy Spirit said, ‘Set apart for me Barnabas and Saul for the work to which I have called them.’ Then after fasting and praying they laid their hands on them and sent them off.</a:t>
            </a:r>
            <a:r>
              <a:rPr lang="en-US" dirty="0"/>
              <a:t>”  Acts 13:2-3</a:t>
            </a:r>
          </a:p>
          <a:p>
            <a:r>
              <a:rPr lang="en-US" dirty="0"/>
              <a:t>“The Holy Spirit spoke, directing their ministry, while they were worshiping and fasting. That’s pretty huge.”</a:t>
            </a:r>
          </a:p>
        </p:txBody>
      </p:sp>
    </p:spTree>
    <p:extLst>
      <p:ext uri="{BB962C8B-B14F-4D97-AF65-F5344CB8AC3E}">
        <p14:creationId xmlns:p14="http://schemas.microsoft.com/office/powerpoint/2010/main" xmlns="" val="62251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09550"/>
            <a:ext cx="8686800" cy="4724400"/>
          </a:xfrm>
        </p:spPr>
        <p:txBody>
          <a:bodyPr>
            <a:normAutofit fontScale="77500" lnSpcReduction="20000"/>
          </a:bodyPr>
          <a:lstStyle/>
          <a:p>
            <a:pPr marL="228600" indent="-228600"/>
            <a:r>
              <a:rPr lang="en-US" dirty="0"/>
              <a:t>“Several days into the trip three of my dearest friends texted me in a matter of an hour or two. One who was thinking of me. One who was praying for me. And one who said God simply put me and </a:t>
            </a:r>
            <a:r>
              <a:rPr lang="en-US" dirty="0" err="1"/>
              <a:t>Azaiah</a:t>
            </a:r>
            <a:r>
              <a:rPr lang="en-US" dirty="0"/>
              <a:t> on her heart a lot the past few days.</a:t>
            </a:r>
          </a:p>
          <a:p>
            <a:pPr marL="228600" indent="-228600"/>
            <a:r>
              <a:rPr lang="en-US" dirty="0"/>
              <a:t>“These women dropped what they were doing the moment my son died. They left their homes, their lives, their own children and came to me. They carried me in those first days and seven months later they haven’t put me down.</a:t>
            </a:r>
          </a:p>
          <a:p>
            <a:pPr marL="228600" indent="-228600"/>
            <a:r>
              <a:rPr lang="en-US" dirty="0"/>
              <a:t>“They are truly the best friends I have ever known. But in the big picture it’s not even about them. It is about God using their willing hands and hearts to speak to me. It took me a minute to get the message God was sending the other day. But he spoke it clearly</a:t>
            </a:r>
            <a:r>
              <a:rPr lang="en-US" dirty="0" smtClean="0"/>
              <a:t>.</a:t>
            </a:r>
            <a:endParaRPr lang="en-US" dirty="0"/>
          </a:p>
        </p:txBody>
      </p:sp>
    </p:spTree>
    <p:extLst>
      <p:ext uri="{BB962C8B-B14F-4D97-AF65-F5344CB8AC3E}">
        <p14:creationId xmlns:p14="http://schemas.microsoft.com/office/powerpoint/2010/main" xmlns="" val="180113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10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09550"/>
            <a:ext cx="8686800" cy="4724400"/>
          </a:xfrm>
        </p:spPr>
        <p:txBody>
          <a:bodyPr>
            <a:normAutofit fontScale="92500" lnSpcReduction="10000"/>
          </a:bodyPr>
          <a:lstStyle/>
          <a:p>
            <a:pPr marL="228600" indent="-228600"/>
            <a:r>
              <a:rPr lang="en-US" dirty="0" smtClean="0"/>
              <a:t>But </a:t>
            </a:r>
            <a:r>
              <a:rPr lang="en-US" dirty="0"/>
              <a:t>he spoke it clearly.</a:t>
            </a:r>
          </a:p>
          <a:p>
            <a:pPr marL="228600" indent="-228600"/>
            <a:r>
              <a:rPr lang="en-US" dirty="0"/>
              <a:t>“‘I see you. I know. You don’t have to carry this alone.’ He said it again and again. ‘I see you. I know. You don’t have to carry this alone.’” He said it louder.</a:t>
            </a:r>
          </a:p>
          <a:p>
            <a:pPr marL="228600" indent="-228600"/>
            <a:r>
              <a:rPr lang="en-US" b="1" dirty="0"/>
              <a:t>“‘I SEE YOU! I KNOW! YOU DON’T HAVE TO CARRY THIS ALONE.’”</a:t>
            </a:r>
            <a:endParaRPr lang="en-US" dirty="0"/>
          </a:p>
          <a:p>
            <a:pPr marL="228600" indent="-228600"/>
            <a:r>
              <a:rPr lang="en-US" dirty="0"/>
              <a:t>“As I struggled in my anxiety and my fear and my loneliness, God was packing little bags with my burdens and passing them out to the women who told him they’d carry it for me.” </a:t>
            </a:r>
          </a:p>
        </p:txBody>
      </p:sp>
    </p:spTree>
    <p:extLst>
      <p:ext uri="{BB962C8B-B14F-4D97-AF65-F5344CB8AC3E}">
        <p14:creationId xmlns:p14="http://schemas.microsoft.com/office/powerpoint/2010/main" xmlns="" val="308781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10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10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Has Spoken Directly (to Some)</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smtClean="0"/>
              <a:t>The apostles.</a:t>
            </a:r>
          </a:p>
          <a:p>
            <a:pPr lvl="1"/>
            <a:r>
              <a:rPr lang="en-US" dirty="0" smtClean="0"/>
              <a:t>Ephesians 3:3-5</a:t>
            </a:r>
          </a:p>
          <a:p>
            <a:pPr lvl="1"/>
            <a:r>
              <a:rPr lang="en-US" dirty="0" smtClean="0"/>
              <a:t>Promises made to them were not made to all. John 14:25-26; 15:26-27; 16:12-13</a:t>
            </a:r>
          </a:p>
          <a:p>
            <a:pPr lvl="1"/>
            <a:r>
              <a:rPr lang="en-US" dirty="0" smtClean="0"/>
              <a:t>Witnesses received the power. Acts 1:8, 21-22</a:t>
            </a:r>
          </a:p>
          <a:p>
            <a:pPr lvl="1"/>
            <a:r>
              <a:rPr lang="en-US" dirty="0" smtClean="0"/>
              <a:t>Not all were apostles. 1 Corinthians 12:28-31</a:t>
            </a:r>
          </a:p>
          <a:p>
            <a:r>
              <a:rPr lang="en-US" dirty="0" smtClean="0"/>
              <a:t>The prophets.</a:t>
            </a:r>
            <a:endParaRPr lang="en-US" dirty="0"/>
          </a:p>
        </p:txBody>
      </p:sp>
    </p:spTree>
    <p:extLst>
      <p:ext uri="{BB962C8B-B14F-4D97-AF65-F5344CB8AC3E}">
        <p14:creationId xmlns:p14="http://schemas.microsoft.com/office/powerpoint/2010/main" xmlns="" val="329424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Has Spoken Directly (to Some)</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smtClean="0">
                <a:solidFill>
                  <a:schemeClr val="bg1">
                    <a:lumMod val="85000"/>
                  </a:schemeClr>
                </a:solidFill>
              </a:rPr>
              <a:t>The apostles.</a:t>
            </a:r>
          </a:p>
          <a:p>
            <a:r>
              <a:rPr lang="en-US" dirty="0" smtClean="0"/>
              <a:t>The prophets. Eph. 3:3-5</a:t>
            </a:r>
          </a:p>
          <a:p>
            <a:pPr lvl="1"/>
            <a:r>
              <a:rPr lang="en-US" dirty="0" smtClean="0"/>
              <a:t>Not all were prophets. 1 Cor. 12:28-29</a:t>
            </a:r>
          </a:p>
          <a:p>
            <a:pPr lvl="1"/>
            <a:r>
              <a:rPr lang="en-US" dirty="0" smtClean="0"/>
              <a:t>Receiving and revealing God’s truth by divine revelation was not for everyone.</a:t>
            </a:r>
          </a:p>
          <a:p>
            <a:pPr lvl="1"/>
            <a:r>
              <a:rPr lang="en-US" dirty="0" smtClean="0"/>
              <a:t>And that revelation to a few was to end. 1 Cor. 13:8-10</a:t>
            </a:r>
            <a:endParaRPr lang="en-US" dirty="0"/>
          </a:p>
        </p:txBody>
      </p:sp>
    </p:spTree>
    <p:extLst>
      <p:ext uri="{BB962C8B-B14F-4D97-AF65-F5344CB8AC3E}">
        <p14:creationId xmlns:p14="http://schemas.microsoft.com/office/powerpoint/2010/main" xmlns="" val="223229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Perfect/Complete Has Come</a:t>
            </a:r>
            <a:endParaRPr lang="en-US" dirty="0"/>
          </a:p>
        </p:txBody>
      </p:sp>
      <p:sp>
        <p:nvSpPr>
          <p:cNvPr id="3" name="Content Placeholder 2"/>
          <p:cNvSpPr>
            <a:spLocks noGrp="1"/>
          </p:cNvSpPr>
          <p:nvPr>
            <p:ph idx="1"/>
          </p:nvPr>
        </p:nvSpPr>
        <p:spPr/>
        <p:txBody>
          <a:bodyPr/>
          <a:lstStyle/>
          <a:p>
            <a:r>
              <a:rPr lang="en-US" dirty="0" smtClean="0"/>
              <a:t>The days of prophecy and inspired knowledge would end with the coming of the perfect.</a:t>
            </a:r>
          </a:p>
          <a:p>
            <a:r>
              <a:rPr lang="en-US" dirty="0" smtClean="0"/>
              <a:t>This has occurred.</a:t>
            </a:r>
          </a:p>
          <a:p>
            <a:pPr lvl="1"/>
            <a:r>
              <a:rPr lang="en-US" dirty="0" smtClean="0"/>
              <a:t>All truth was promised in the 1</a:t>
            </a:r>
            <a:r>
              <a:rPr lang="en-US" baseline="30000" dirty="0" smtClean="0"/>
              <a:t>st</a:t>
            </a:r>
            <a:r>
              <a:rPr lang="en-US" dirty="0" smtClean="0"/>
              <a:t> century. John 16:12-13</a:t>
            </a:r>
          </a:p>
          <a:p>
            <a:pPr lvl="1"/>
            <a:r>
              <a:rPr lang="en-US" dirty="0" smtClean="0"/>
              <a:t>The faith was once for all delivered. Jude 3</a:t>
            </a:r>
            <a:endParaRPr lang="en-US" dirty="0"/>
          </a:p>
        </p:txBody>
      </p:sp>
    </p:spTree>
    <p:extLst>
      <p:ext uri="{BB962C8B-B14F-4D97-AF65-F5344CB8AC3E}">
        <p14:creationId xmlns:p14="http://schemas.microsoft.com/office/powerpoint/2010/main" xmlns="" val="4239595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Honoring the Holy Spirit and His Work</a:t>
            </a:r>
            <a:endParaRPr lang="en-US" dirty="0"/>
          </a:p>
        </p:txBody>
      </p:sp>
      <p:sp>
        <p:nvSpPr>
          <p:cNvPr id="3" name="Content Placeholder 2"/>
          <p:cNvSpPr>
            <a:spLocks noGrp="1"/>
          </p:cNvSpPr>
          <p:nvPr>
            <p:ph idx="1"/>
          </p:nvPr>
        </p:nvSpPr>
        <p:spPr>
          <a:xfrm>
            <a:off x="457200" y="1200150"/>
            <a:ext cx="8229600" cy="3657599"/>
          </a:xfrm>
        </p:spPr>
        <p:txBody>
          <a:bodyPr>
            <a:normAutofit/>
          </a:bodyPr>
          <a:lstStyle/>
          <a:p>
            <a:r>
              <a:rPr lang="en-US" dirty="0" smtClean="0"/>
              <a:t>Common errors.</a:t>
            </a:r>
          </a:p>
          <a:p>
            <a:pPr lvl="1"/>
            <a:r>
              <a:rPr lang="en-US" dirty="0" smtClean="0"/>
              <a:t>Can’t see and understand the Scriptures to become a Christian unless the Spirit intervenes.</a:t>
            </a:r>
          </a:p>
          <a:p>
            <a:pPr lvl="1"/>
            <a:r>
              <a:rPr lang="en-US" dirty="0" smtClean="0"/>
              <a:t>Holy Spirit continually illuminates, nudges, and even speaks to Christians</a:t>
            </a:r>
          </a:p>
          <a:p>
            <a:pPr lvl="1"/>
            <a:r>
              <a:rPr lang="en-US" dirty="0" smtClean="0"/>
              <a:t>Must help us understand the Bible and give us daily guidance.</a:t>
            </a:r>
            <a:endParaRPr lang="en-US" dirty="0"/>
          </a:p>
        </p:txBody>
      </p:sp>
    </p:spTree>
    <p:extLst>
      <p:ext uri="{BB962C8B-B14F-4D97-AF65-F5344CB8AC3E}">
        <p14:creationId xmlns:p14="http://schemas.microsoft.com/office/powerpoint/2010/main" xmlns="" val="180302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5979"/>
            <a:ext cx="8991600" cy="857250"/>
          </a:xfrm>
        </p:spPr>
        <p:txBody>
          <a:bodyPr>
            <a:normAutofit fontScale="90000"/>
          </a:bodyPr>
          <a:lstStyle/>
          <a:p>
            <a:r>
              <a:rPr lang="en-US" sz="3400" dirty="0" smtClean="0"/>
              <a:t>Honoring the Holy Spirit and His Work in Conversion</a:t>
            </a:r>
            <a:endParaRPr lang="en-US" sz="3400" dirty="0"/>
          </a:p>
        </p:txBody>
      </p:sp>
      <p:sp>
        <p:nvSpPr>
          <p:cNvPr id="3" name="Content Placeholder 2"/>
          <p:cNvSpPr>
            <a:spLocks noGrp="1"/>
          </p:cNvSpPr>
          <p:nvPr>
            <p:ph idx="1"/>
          </p:nvPr>
        </p:nvSpPr>
        <p:spPr>
          <a:xfrm>
            <a:off x="304800" y="1047750"/>
            <a:ext cx="8610600" cy="4038600"/>
          </a:xfrm>
        </p:spPr>
        <p:txBody>
          <a:bodyPr>
            <a:normAutofit lnSpcReduction="10000"/>
          </a:bodyPr>
          <a:lstStyle/>
          <a:p>
            <a:r>
              <a:rPr lang="en-US" sz="2800" dirty="0" smtClean="0"/>
              <a:t>The gospel preached by people saved souls. Romans 1:16</a:t>
            </a:r>
          </a:p>
          <a:p>
            <a:r>
              <a:rPr lang="en-US" sz="2800" dirty="0" smtClean="0"/>
              <a:t>Holy Spirit baptism at the house of Cornelius “opened the eyes” of the Jewish brethren. Acts 10:44-48; 11:13-18</a:t>
            </a:r>
          </a:p>
          <a:p>
            <a:r>
              <a:rPr lang="en-US" sz="2800" dirty="0" smtClean="0"/>
              <a:t>Paul’s preaching was to open eyes and lead to repentance. Acts 26:15-20; cf. 16:13-15.</a:t>
            </a:r>
          </a:p>
          <a:p>
            <a:r>
              <a:rPr lang="en-US" sz="2800" dirty="0" smtClean="0"/>
              <a:t>The Spirit-revealed word saves. James 1:18, 21; 1 Peter 1:22-23</a:t>
            </a:r>
            <a:endParaRPr lang="en-US" sz="2800" dirty="0"/>
          </a:p>
        </p:txBody>
      </p:sp>
    </p:spTree>
    <p:extLst>
      <p:ext uri="{BB962C8B-B14F-4D97-AF65-F5344CB8AC3E}">
        <p14:creationId xmlns:p14="http://schemas.microsoft.com/office/powerpoint/2010/main" xmlns="" val="1062345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5979"/>
            <a:ext cx="8915400" cy="857250"/>
          </a:xfrm>
        </p:spPr>
        <p:txBody>
          <a:bodyPr>
            <a:noAutofit/>
          </a:bodyPr>
          <a:lstStyle/>
          <a:p>
            <a:r>
              <a:rPr lang="en-US" sz="3400" dirty="0" smtClean="0"/>
              <a:t>Honoring the Holy Spirit by Respecting the Word</a:t>
            </a:r>
            <a:endParaRPr lang="en-US" sz="3400" dirty="0"/>
          </a:p>
        </p:txBody>
      </p:sp>
      <p:sp>
        <p:nvSpPr>
          <p:cNvPr id="3" name="Content Placeholder 2"/>
          <p:cNvSpPr>
            <a:spLocks noGrp="1"/>
          </p:cNvSpPr>
          <p:nvPr>
            <p:ph idx="1"/>
          </p:nvPr>
        </p:nvSpPr>
        <p:spPr>
          <a:xfrm>
            <a:off x="228600" y="1200150"/>
            <a:ext cx="8763000" cy="3733799"/>
          </a:xfrm>
        </p:spPr>
        <p:txBody>
          <a:bodyPr>
            <a:normAutofit/>
          </a:bodyPr>
          <a:lstStyle/>
          <a:p>
            <a:r>
              <a:rPr lang="en-US" dirty="0" smtClean="0"/>
              <a:t>The word is His sword. Eph. 6:17</a:t>
            </a:r>
          </a:p>
          <a:p>
            <a:r>
              <a:rPr lang="en-US" dirty="0" smtClean="0"/>
              <a:t>To be led by the Spirit is to be led by the word. Cf. Eph. 5:18-19 and Col. 3:16.</a:t>
            </a:r>
          </a:p>
          <a:p>
            <a:r>
              <a:rPr lang="en-US" dirty="0" smtClean="0"/>
              <a:t>How did some resist the Holy Spirit? Acts 7:51-53</a:t>
            </a:r>
          </a:p>
          <a:p>
            <a:r>
              <a:rPr lang="en-US" dirty="0" smtClean="0"/>
              <a:t>Heb. 10:15-16; Acts 1:16</a:t>
            </a:r>
          </a:p>
          <a:p>
            <a:r>
              <a:rPr lang="en-US" dirty="0" smtClean="0"/>
              <a:t>Cf. 1 Cor. 12:13 and Eph. 5:25-26.</a:t>
            </a:r>
          </a:p>
        </p:txBody>
      </p:sp>
    </p:spTree>
    <p:extLst>
      <p:ext uri="{BB962C8B-B14F-4D97-AF65-F5344CB8AC3E}">
        <p14:creationId xmlns:p14="http://schemas.microsoft.com/office/powerpoint/2010/main" xmlns="" val="1308865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9771"/>
          </a:xfrm>
        </p:spPr>
        <p:txBody>
          <a:bodyPr>
            <a:normAutofit fontScale="90000"/>
          </a:bodyPr>
          <a:lstStyle/>
          <a:p>
            <a:endParaRPr lang="en-US" dirty="0"/>
          </a:p>
        </p:txBody>
      </p:sp>
      <p:sp>
        <p:nvSpPr>
          <p:cNvPr id="3" name="Content Placeholder 2"/>
          <p:cNvSpPr>
            <a:spLocks noGrp="1"/>
          </p:cNvSpPr>
          <p:nvPr>
            <p:ph idx="1"/>
          </p:nvPr>
        </p:nvSpPr>
        <p:spPr>
          <a:xfrm>
            <a:off x="457200" y="742950"/>
            <a:ext cx="8229600" cy="3851673"/>
          </a:xfrm>
        </p:spPr>
        <p:txBody>
          <a:bodyPr>
            <a:normAutofit/>
          </a:bodyPr>
          <a:lstStyle/>
          <a:p>
            <a:r>
              <a:rPr lang="en-US" dirty="0" smtClean="0"/>
              <a:t>Calvinism: Direct operation of the Holy Spirit required for conversion.</a:t>
            </a:r>
          </a:p>
          <a:p>
            <a:r>
              <a:rPr lang="en-US" dirty="0" smtClean="0"/>
              <a:t>Also known as irresistible grace.</a:t>
            </a:r>
          </a:p>
        </p:txBody>
      </p:sp>
    </p:spTree>
    <p:extLst>
      <p:ext uri="{BB962C8B-B14F-4D97-AF65-F5344CB8AC3E}">
        <p14:creationId xmlns:p14="http://schemas.microsoft.com/office/powerpoint/2010/main" xmlns="" val="3039848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5979"/>
            <a:ext cx="8915400" cy="857250"/>
          </a:xfrm>
        </p:spPr>
        <p:txBody>
          <a:bodyPr>
            <a:noAutofit/>
          </a:bodyPr>
          <a:lstStyle/>
          <a:p>
            <a:r>
              <a:rPr lang="en-US" sz="3400" dirty="0" smtClean="0"/>
              <a:t>Honoring the Holy Spirit by Respecting the Word</a:t>
            </a:r>
            <a:endParaRPr lang="en-US" sz="3400" dirty="0"/>
          </a:p>
        </p:txBody>
      </p:sp>
      <p:sp>
        <p:nvSpPr>
          <p:cNvPr id="3" name="Content Placeholder 2"/>
          <p:cNvSpPr>
            <a:spLocks noGrp="1"/>
          </p:cNvSpPr>
          <p:nvPr>
            <p:ph idx="1"/>
          </p:nvPr>
        </p:nvSpPr>
        <p:spPr>
          <a:xfrm>
            <a:off x="228600" y="1200150"/>
            <a:ext cx="8763000" cy="3733799"/>
          </a:xfrm>
        </p:spPr>
        <p:txBody>
          <a:bodyPr>
            <a:normAutofit/>
          </a:bodyPr>
          <a:lstStyle/>
          <a:p>
            <a:r>
              <a:rPr lang="en-US" dirty="0" smtClean="0"/>
              <a:t>To be led by the Spirit is to be led by the word. Cf. Eph. 5:18-19 and Col. 3:16.</a:t>
            </a:r>
          </a:p>
          <a:p>
            <a:r>
              <a:rPr lang="en-US" dirty="0" smtClean="0"/>
              <a:t>Instead of revelation or illumination, study!</a:t>
            </a:r>
          </a:p>
          <a:p>
            <a:pPr lvl="1"/>
            <a:r>
              <a:rPr lang="en-US" dirty="0" smtClean="0"/>
              <a:t>Eph. 3:3-5; 2 Tim. 2:14-15; 1 Pet. 2:1-3</a:t>
            </a:r>
          </a:p>
          <a:p>
            <a:pPr lvl="1"/>
            <a:r>
              <a:rPr lang="en-US" dirty="0" smtClean="0"/>
              <a:t>Didn’t lack illumination—lacked spiritual exercise. Heb. 5:12-14</a:t>
            </a:r>
          </a:p>
          <a:p>
            <a:r>
              <a:rPr lang="en-US" dirty="0" smtClean="0"/>
              <a:t>What is missing from the word? 2 Peter 1:3</a:t>
            </a:r>
          </a:p>
        </p:txBody>
      </p:sp>
    </p:spTree>
    <p:extLst>
      <p:ext uri="{BB962C8B-B14F-4D97-AF65-F5344CB8AC3E}">
        <p14:creationId xmlns:p14="http://schemas.microsoft.com/office/powerpoint/2010/main" xmlns="" val="101908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wipe(left)">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left)">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Dangers</a:t>
            </a:r>
            <a:endParaRPr lang="en-US" dirty="0"/>
          </a:p>
        </p:txBody>
      </p:sp>
      <p:sp>
        <p:nvSpPr>
          <p:cNvPr id="3" name="Content Placeholder 2"/>
          <p:cNvSpPr>
            <a:spLocks noGrp="1"/>
          </p:cNvSpPr>
          <p:nvPr>
            <p:ph idx="1"/>
          </p:nvPr>
        </p:nvSpPr>
        <p:spPr/>
        <p:txBody>
          <a:bodyPr>
            <a:normAutofit lnSpcReduction="10000"/>
          </a:bodyPr>
          <a:lstStyle/>
          <a:p>
            <a:r>
              <a:rPr lang="en-US" dirty="0" smtClean="0"/>
              <a:t>Truth becomes very subjective. </a:t>
            </a:r>
          </a:p>
          <a:p>
            <a:pPr lvl="1"/>
            <a:r>
              <a:rPr lang="en-US" dirty="0" smtClean="0"/>
              <a:t>John 8:31-32; Jer. 17:9; 2 </a:t>
            </a:r>
            <a:r>
              <a:rPr lang="en-US" dirty="0" err="1" smtClean="0"/>
              <a:t>Thes</a:t>
            </a:r>
            <a:r>
              <a:rPr lang="en-US" dirty="0" smtClean="0"/>
              <a:t>. 2:9-12; 1 Kings 22:19-23</a:t>
            </a:r>
          </a:p>
          <a:p>
            <a:pPr lvl="1"/>
            <a:r>
              <a:rPr lang="en-US" dirty="0" smtClean="0"/>
              <a:t>See many contradictory practices.</a:t>
            </a:r>
          </a:p>
          <a:p>
            <a:r>
              <a:rPr lang="en-US" dirty="0" smtClean="0"/>
              <a:t>Can never be certain about things.</a:t>
            </a:r>
          </a:p>
          <a:p>
            <a:r>
              <a:rPr lang="en-US" dirty="0" smtClean="0"/>
              <a:t>May lead to arrogance and resistance toward correction.</a:t>
            </a:r>
            <a:endParaRPr lang="en-US" dirty="0"/>
          </a:p>
        </p:txBody>
      </p:sp>
    </p:spTree>
    <p:extLst>
      <p:ext uri="{BB962C8B-B14F-4D97-AF65-F5344CB8AC3E}">
        <p14:creationId xmlns:p14="http://schemas.microsoft.com/office/powerpoint/2010/main" xmlns="" val="640236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Guided by the Holy Spirit?</a:t>
            </a:r>
            <a:endParaRPr lang="en-US" dirty="0"/>
          </a:p>
        </p:txBody>
      </p:sp>
      <p:sp>
        <p:nvSpPr>
          <p:cNvPr id="3" name="Content Placeholder 2"/>
          <p:cNvSpPr>
            <a:spLocks noGrp="1"/>
          </p:cNvSpPr>
          <p:nvPr>
            <p:ph idx="1"/>
          </p:nvPr>
        </p:nvSpPr>
        <p:spPr/>
        <p:txBody>
          <a:bodyPr/>
          <a:lstStyle/>
          <a:p>
            <a:r>
              <a:rPr lang="en-US" dirty="0" smtClean="0"/>
              <a:t>Those who heed the word revealed and confirmed in the 1</a:t>
            </a:r>
            <a:r>
              <a:rPr lang="en-US" baseline="30000" dirty="0" smtClean="0"/>
              <a:t>st</a:t>
            </a:r>
            <a:r>
              <a:rPr lang="en-US" dirty="0" smtClean="0"/>
              <a:t> century. Heb. 2:1-4</a:t>
            </a:r>
          </a:p>
          <a:p>
            <a:r>
              <a:rPr lang="en-US" dirty="0" smtClean="0"/>
              <a:t>These have not forgotten God or neglected the Holy Spirit.</a:t>
            </a:r>
          </a:p>
          <a:p>
            <a:r>
              <a:rPr lang="en-US" dirty="0" smtClean="0"/>
              <a:t>Instead, those claiming direct guidance are neglecting the work He came to do.</a:t>
            </a:r>
            <a:endParaRPr lang="en-US" dirty="0"/>
          </a:p>
        </p:txBody>
      </p:sp>
    </p:spTree>
    <p:extLst>
      <p:ext uri="{BB962C8B-B14F-4D97-AF65-F5344CB8AC3E}">
        <p14:creationId xmlns:p14="http://schemas.microsoft.com/office/powerpoint/2010/main" xmlns="" val="28476139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Let’s be committed to the one source we need. 2 Tim. 3:16-17</a:t>
            </a:r>
          </a:p>
          <a:p>
            <a:r>
              <a:rPr lang="en-US" dirty="0" smtClean="0"/>
              <a:t>Have you obeyed those teachings? If not, why not? Why not now?</a:t>
            </a:r>
            <a:endParaRPr lang="en-US" dirty="0"/>
          </a:p>
        </p:txBody>
      </p:sp>
    </p:spTree>
    <p:extLst>
      <p:ext uri="{BB962C8B-B14F-4D97-AF65-F5344CB8AC3E}">
        <p14:creationId xmlns:p14="http://schemas.microsoft.com/office/powerpoint/2010/main" xmlns="" val="3247794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9771"/>
          </a:xfrm>
        </p:spPr>
        <p:txBody>
          <a:bodyPr>
            <a:normAutofit fontScale="90000"/>
          </a:bodyPr>
          <a:lstStyle/>
          <a:p>
            <a:endParaRPr lang="en-US" dirty="0"/>
          </a:p>
        </p:txBody>
      </p:sp>
      <p:sp>
        <p:nvSpPr>
          <p:cNvPr id="3" name="Content Placeholder 2"/>
          <p:cNvSpPr>
            <a:spLocks noGrp="1"/>
          </p:cNvSpPr>
          <p:nvPr>
            <p:ph idx="1"/>
          </p:nvPr>
        </p:nvSpPr>
        <p:spPr>
          <a:xfrm>
            <a:off x="457200" y="361950"/>
            <a:ext cx="8229600" cy="4572000"/>
          </a:xfrm>
        </p:spPr>
        <p:txBody>
          <a:bodyPr>
            <a:normAutofit fontScale="92500" lnSpcReduction="20000"/>
          </a:bodyPr>
          <a:lstStyle/>
          <a:p>
            <a:r>
              <a:rPr lang="en-US" dirty="0" smtClean="0"/>
              <a:t>“</a:t>
            </a:r>
            <a:r>
              <a:rPr lang="en-US" dirty="0"/>
              <a:t>It is not a giving of new revelation, but a work within us that enables us to grasp and to love the revelation that is there before us in the Biblical text as heard and read, and as explained by teachers and writers…As by inspiration he provided Scripture truth for us, so now by illumination he interprets it to us. Illumination is thus the applying of God’s revealed truth to our hearts, so that we grasp as reality for ourselves what the sacred text sets forth” J. I. Packer, </a:t>
            </a:r>
            <a:r>
              <a:rPr lang="en-US" i="1" dirty="0"/>
              <a:t>Concise Theology: A Guide to Historic Christian </a:t>
            </a:r>
            <a:r>
              <a:rPr lang="en-US" i="1" dirty="0" smtClean="0"/>
              <a:t>Beliefs</a:t>
            </a:r>
            <a:endParaRPr lang="en-US" dirty="0"/>
          </a:p>
        </p:txBody>
      </p:sp>
    </p:spTree>
    <p:extLst>
      <p:ext uri="{BB962C8B-B14F-4D97-AF65-F5344CB8AC3E}">
        <p14:creationId xmlns:p14="http://schemas.microsoft.com/office/powerpoint/2010/main" xmlns="" val="331574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9771"/>
          </a:xfrm>
        </p:spPr>
        <p:txBody>
          <a:bodyPr>
            <a:normAutofit fontScale="90000"/>
          </a:bodyPr>
          <a:lstStyle/>
          <a:p>
            <a:endParaRPr lang="en-US" dirty="0"/>
          </a:p>
        </p:txBody>
      </p:sp>
      <p:sp>
        <p:nvSpPr>
          <p:cNvPr id="3" name="Content Placeholder 2"/>
          <p:cNvSpPr>
            <a:spLocks noGrp="1"/>
          </p:cNvSpPr>
          <p:nvPr>
            <p:ph idx="1"/>
          </p:nvPr>
        </p:nvSpPr>
        <p:spPr>
          <a:xfrm>
            <a:off x="457200" y="514350"/>
            <a:ext cx="8229600" cy="4080273"/>
          </a:xfrm>
        </p:spPr>
        <p:txBody>
          <a:bodyPr>
            <a:normAutofit/>
          </a:bodyPr>
          <a:lstStyle/>
          <a:p>
            <a:r>
              <a:rPr lang="en-US" dirty="0" smtClean="0"/>
              <a:t>“Scripture </a:t>
            </a:r>
            <a:r>
              <a:rPr lang="en-US" dirty="0"/>
              <a:t>tells us that that the Spirit not only inspired the Bible, but also illumines it for us today (1 Cor. 2:12-16 and 2 Tim. 3:16).” Francis Chan, </a:t>
            </a:r>
            <a:r>
              <a:rPr lang="en-US" i="1" dirty="0"/>
              <a:t>Forgotten God, Reversing Our Tragic Neglect of the Holy Spirit</a:t>
            </a:r>
            <a:endParaRPr lang="en-US" dirty="0"/>
          </a:p>
          <a:p>
            <a:endParaRPr lang="en-US" dirty="0"/>
          </a:p>
        </p:txBody>
      </p:sp>
    </p:spTree>
    <p:extLst>
      <p:ext uri="{BB962C8B-B14F-4D97-AF65-F5344CB8AC3E}">
        <p14:creationId xmlns:p14="http://schemas.microsoft.com/office/powerpoint/2010/main" xmlns="" val="163742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66750"/>
            <a:ext cx="8229600" cy="4267200"/>
          </a:xfrm>
        </p:spPr>
        <p:txBody>
          <a:bodyPr>
            <a:normAutofit fontScale="92500" lnSpcReduction="20000"/>
          </a:bodyPr>
          <a:lstStyle/>
          <a:p>
            <a:r>
              <a:rPr lang="en-US" dirty="0"/>
              <a:t>“God wants us to listen to His Spirit on a daily basis, and even throughout the day, as difficult and stretching moments arise, and in the midst of the mundane. My hope is that instead of searching for ‘God’s will for my life,’ each of us would learn to seek hard after ‘the Spirit’s leading in my life today.’ May we learn to pray for an open and willing heart, to surrender to the Spirit’s leading with that friend, child, spouse, circumstance, or decision in our lives right now.” Francis </a:t>
            </a:r>
            <a:r>
              <a:rPr lang="en-US" dirty="0" smtClean="0"/>
              <a:t>Chan, </a:t>
            </a:r>
            <a:r>
              <a:rPr lang="en-US" i="1" dirty="0"/>
              <a:t>Forgotten </a:t>
            </a:r>
            <a:r>
              <a:rPr lang="en-US" i="1" dirty="0" smtClean="0"/>
              <a:t>God</a:t>
            </a:r>
            <a:endParaRPr lang="en-US" dirty="0"/>
          </a:p>
        </p:txBody>
      </p:sp>
    </p:spTree>
    <p:extLst>
      <p:ext uri="{BB962C8B-B14F-4D97-AF65-F5344CB8AC3E}">
        <p14:creationId xmlns:p14="http://schemas.microsoft.com/office/powerpoint/2010/main" xmlns="" val="239248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32171"/>
          </a:xfrm>
        </p:spPr>
        <p:txBody>
          <a:bodyPr>
            <a:normAutofit fontScale="90000"/>
          </a:bodyPr>
          <a:lstStyle/>
          <a:p>
            <a:endParaRPr lang="en-US" dirty="0"/>
          </a:p>
        </p:txBody>
      </p:sp>
      <p:sp>
        <p:nvSpPr>
          <p:cNvPr id="3" name="Content Placeholder 2"/>
          <p:cNvSpPr>
            <a:spLocks noGrp="1"/>
          </p:cNvSpPr>
          <p:nvPr>
            <p:ph idx="1"/>
          </p:nvPr>
        </p:nvSpPr>
        <p:spPr>
          <a:xfrm>
            <a:off x="76200" y="514350"/>
            <a:ext cx="8915400" cy="4629150"/>
          </a:xfrm>
        </p:spPr>
        <p:txBody>
          <a:bodyPr>
            <a:normAutofit fontScale="85000" lnSpcReduction="20000"/>
          </a:bodyPr>
          <a:lstStyle/>
          <a:p>
            <a:r>
              <a:rPr lang="en-US" dirty="0"/>
              <a:t>“The Holy Spirit is present throughout the New Testament as well as the Old Testament. I believe in Him because I believe the Scriptures. But even if you took away what I ‘know’ about the Holy Spirit from reading the Scriptures, my ‘right answers’ about the Holy Spirit, I would still believe. I would still believe in the Spirit because I have experienced God the Holy Spirit working in and through and around my life in ways I cannot deny or ignore. I certainly do not advocate ignoring the Scriptures or basing everything on experience, but to completely ignore experience—including your personal experience and the experience of the wider body of Christ, both now and historically—is unbiblical.” Chan. </a:t>
            </a:r>
            <a:r>
              <a:rPr lang="en-US" i="1" dirty="0"/>
              <a:t>Forgotten God</a:t>
            </a:r>
            <a:r>
              <a:rPr lang="en-US" dirty="0"/>
              <a:t> </a:t>
            </a:r>
          </a:p>
        </p:txBody>
      </p:sp>
    </p:spTree>
    <p:extLst>
      <p:ext uri="{BB962C8B-B14F-4D97-AF65-F5344CB8AC3E}">
        <p14:creationId xmlns:p14="http://schemas.microsoft.com/office/powerpoint/2010/main" xmlns="" val="325978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38150"/>
            <a:ext cx="8686800" cy="4495800"/>
          </a:xfrm>
        </p:spPr>
        <p:txBody>
          <a:bodyPr>
            <a:normAutofit fontScale="85000" lnSpcReduction="10000"/>
          </a:bodyPr>
          <a:lstStyle/>
          <a:p>
            <a:r>
              <a:rPr lang="en-US" dirty="0"/>
              <a:t>“Then something happened. I am not one of those people who often hears God’s distinct, clear voice (though I know some people do), but on this night, the Spirit of God said to me: I want you to love them as your own children. This was overwhelming to me.” Chan. </a:t>
            </a:r>
            <a:r>
              <a:rPr lang="en-US" i="1" dirty="0"/>
              <a:t>Forgotten God</a:t>
            </a:r>
            <a:endParaRPr lang="en-US" dirty="0"/>
          </a:p>
          <a:p>
            <a:r>
              <a:rPr lang="en-US" dirty="0" smtClean="0"/>
              <a:t>“And </a:t>
            </a:r>
            <a:r>
              <a:rPr lang="en-US" dirty="0"/>
              <a:t>this came as a direct revelation of the Spirit, because this would never have come to me. I know God spoke this over me as he began turning through a concordance in my mind and I started thinking about one Scripture after another” (Beth Moore, from the video, </a:t>
            </a:r>
            <a:r>
              <a:rPr lang="en-US" i="1" dirty="0"/>
              <a:t>Believing God</a:t>
            </a:r>
            <a:r>
              <a:rPr lang="en-US" dirty="0" smtClean="0"/>
              <a:t>).</a:t>
            </a:r>
            <a:endParaRPr lang="en-US" dirty="0"/>
          </a:p>
        </p:txBody>
      </p:sp>
    </p:spTree>
    <p:extLst>
      <p:ext uri="{BB962C8B-B14F-4D97-AF65-F5344CB8AC3E}">
        <p14:creationId xmlns:p14="http://schemas.microsoft.com/office/powerpoint/2010/main" xmlns="" val="268573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“If you’re not a Christian, one of the ways described to you, what you need this morning, is you need to be baptized in the Holy Spirit. You need to be immersed in the Holy Spirit so that your eyes can be opened, so that you can see the glory of Christ, so that you can turn from darkness, which is repentance, so that you can confess Him with your mouth, so that you will submit to water baptism.”</a:t>
            </a:r>
          </a:p>
        </p:txBody>
      </p:sp>
    </p:spTree>
    <p:extLst>
      <p:ext uri="{BB962C8B-B14F-4D97-AF65-F5344CB8AC3E}">
        <p14:creationId xmlns:p14="http://schemas.microsoft.com/office/powerpoint/2010/main" xmlns="" val="240459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42950"/>
            <a:ext cx="8229600" cy="4114799"/>
          </a:xfrm>
        </p:spPr>
        <p:txBody>
          <a:bodyPr>
            <a:normAutofit fontScale="85000" lnSpcReduction="20000"/>
          </a:bodyPr>
          <a:lstStyle/>
          <a:p>
            <a:r>
              <a:rPr lang="en-US" dirty="0"/>
              <a:t>“The Scriptures teach that we are taught to love by the indwelling of the Holy Spirit in…this verse from Romans 5:5 (‘the love of God has been poured out in our hearts through the Holy Spirit’),…. I believe that most of the verses you listed defend this as well. OF COURSE the Spirit teaches us to love through His written instruction. But the power to carry out these instructions, the power to interpret and apply them in our specific </a:t>
            </a:r>
            <a:r>
              <a:rPr lang="en-US" dirty="0" smtClean="0"/>
              <a:t>situations-that </a:t>
            </a:r>
            <a:r>
              <a:rPr lang="en-US" dirty="0"/>
              <a:t>power is not from us. It never has been in us. We submit our will to God and His Spirit and he gives us the power to carry out His will.”</a:t>
            </a:r>
          </a:p>
        </p:txBody>
      </p:sp>
    </p:spTree>
    <p:extLst>
      <p:ext uri="{BB962C8B-B14F-4D97-AF65-F5344CB8AC3E}">
        <p14:creationId xmlns:p14="http://schemas.microsoft.com/office/powerpoint/2010/main" xmlns="" val="300897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1688</Words>
  <Application>Microsoft Office PowerPoint</Application>
  <PresentationFormat>On-screen Show (16:9)</PresentationFormat>
  <Paragraphs>75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Are You Guided by the Holy Spirit?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God Has Spoken Directly (to Some)</vt:lpstr>
      <vt:lpstr>God Has Spoken Directly (to Some)</vt:lpstr>
      <vt:lpstr>The Perfect/Complete Has Come</vt:lpstr>
      <vt:lpstr>Honoring the Holy Spirit and His Work</vt:lpstr>
      <vt:lpstr>Honoring the Holy Spirit and His Work in Conversion</vt:lpstr>
      <vt:lpstr>Honoring the Holy Spirit by Respecting the Word</vt:lpstr>
      <vt:lpstr>Honoring the Holy Spirit by Respecting the Word</vt:lpstr>
      <vt:lpstr>Dangers</vt:lpstr>
      <vt:lpstr>Who Is Guided by the Holy Spirit?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Guided by the Holy Spirit</dc:title>
  <dc:creator>John</dc:creator>
  <cp:lastModifiedBy>pepperrd</cp:lastModifiedBy>
  <cp:revision>10</cp:revision>
  <dcterms:created xsi:type="dcterms:W3CDTF">2013-08-23T19:53:01Z</dcterms:created>
  <dcterms:modified xsi:type="dcterms:W3CDTF">2013-08-25T13:43:31Z</dcterms:modified>
</cp:coreProperties>
</file>