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78" r:id="rId4"/>
    <p:sldId id="260" r:id="rId5"/>
    <p:sldId id="274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1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33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5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44577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26357"/>
            <a:ext cx="7772400" cy="1302544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7CF7-DADF-42BD-AB8B-A7D908507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07F1-814E-4B16-B822-406302D7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8"/>
            <a:ext cx="2057400" cy="43660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019800" cy="43660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F3364-B46D-4817-8FEA-6E59AB548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655B9-0874-42C5-9F48-055079B7A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88916-1CC2-4714-88F9-A21565673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1E3F-FEDD-4192-ADDA-301801387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8B445-7B47-457E-B7BB-FFCD1D7F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CDFD-7F78-442A-AB4D-042EDFA14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AA16-2ABD-4DD9-A688-4289FFE0A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95FC5-0AEC-477C-90B2-F917E3BA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8E01-D9D3-422E-B248-48FC20A72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4859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8CF2335-F42E-4F6D-B51D-19063507C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8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8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8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2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26357"/>
            <a:ext cx="7772400" cy="130254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Are We Moved By the Cross?</a:t>
            </a:r>
            <a:endParaRPr lang="en-US" dirty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8229600" cy="155972"/>
          </a:xfrm>
        </p:spPr>
        <p:txBody>
          <a:bodyPr/>
          <a:lstStyle/>
          <a:p>
            <a:pPr eaLnBrk="1" hangingPunct="1">
              <a:defRPr/>
            </a:pPr>
            <a:endParaRPr lang="en-US" sz="4000" dirty="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00100"/>
            <a:ext cx="8686800" cy="413385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/>
              <a:t>“A Roman implement for severe bodily </a:t>
            </a:r>
            <a:r>
              <a:rPr lang="en-US" sz="2800" dirty="0" smtClean="0"/>
              <a:t>punish-</a:t>
            </a:r>
            <a:r>
              <a:rPr lang="en-US" sz="2800" dirty="0" err="1" smtClean="0"/>
              <a:t>ment</a:t>
            </a:r>
            <a:r>
              <a:rPr lang="en-US" sz="2800" dirty="0"/>
              <a:t>….It consisted of a handle, to which several cords or leather thongs were affixed, which were weighted with jagged pieces of bone or metal, to make the blow more painful or effective….The victim was tied to a post [or suspended in air]….In the tense position of the body, the effect can easily be imagined.”  ISBE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8229600" cy="6131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Sufferings of Jesus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8229600" cy="3981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Betrayed by a friend</a:t>
            </a:r>
            <a:r>
              <a:rPr lang="en-US" sz="2800" dirty="0" smtClean="0">
                <a:solidFill>
                  <a:srgbClr val="C0C0C0"/>
                </a:solidFill>
              </a:rPr>
              <a:t>.</a:t>
            </a:r>
            <a:endParaRPr lang="en-US" sz="28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Other friends deserted Him</a:t>
            </a:r>
            <a:r>
              <a:rPr lang="en-US" sz="2800" dirty="0" smtClean="0">
                <a:solidFill>
                  <a:srgbClr val="C0C0C0"/>
                </a:solidFill>
              </a:rPr>
              <a:t>.</a:t>
            </a:r>
            <a:endParaRPr lang="en-US" sz="28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Scourged. </a:t>
            </a:r>
            <a:r>
              <a:rPr lang="en-US" sz="2800" dirty="0" smtClean="0">
                <a:solidFill>
                  <a:srgbClr val="C0C0C0"/>
                </a:solidFill>
              </a:rPr>
              <a:t>Matt</a:t>
            </a:r>
            <a:r>
              <a:rPr lang="en-US" sz="2800" dirty="0">
                <a:solidFill>
                  <a:srgbClr val="C0C0C0"/>
                </a:solidFill>
              </a:rPr>
              <a:t>. 27:26</a:t>
            </a:r>
          </a:p>
          <a:p>
            <a:pPr eaLnBrk="1" hangingPunct="1">
              <a:defRPr/>
            </a:pPr>
            <a:r>
              <a:rPr lang="en-US" sz="2800" dirty="0"/>
              <a:t>The crown of thorns. </a:t>
            </a:r>
            <a:r>
              <a:rPr lang="en-US" sz="2800" dirty="0" smtClean="0"/>
              <a:t>Matt</a:t>
            </a:r>
            <a:r>
              <a:rPr lang="en-US" sz="2800" dirty="0"/>
              <a:t>. 27:27-31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8229600" cy="82272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Sufferings of Jesus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C0C0C0"/>
                </a:solidFill>
              </a:rPr>
              <a:t>Betrayed by a friend</a:t>
            </a:r>
            <a:r>
              <a:rPr lang="en-US" sz="2800" dirty="0" smtClean="0">
                <a:solidFill>
                  <a:srgbClr val="C0C0C0"/>
                </a:solidFill>
              </a:rPr>
              <a:t>. </a:t>
            </a:r>
            <a:r>
              <a:rPr lang="en-US" sz="2800" dirty="0">
                <a:solidFill>
                  <a:srgbClr val="C0C0C0"/>
                </a:solidFill>
              </a:rPr>
              <a:t>Matt. 26:47-50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C0C0C0"/>
                </a:solidFill>
              </a:rPr>
              <a:t>Other friends deserted Him. </a:t>
            </a:r>
            <a:r>
              <a:rPr lang="en-US" sz="2800" dirty="0" smtClean="0">
                <a:solidFill>
                  <a:srgbClr val="C0C0C0"/>
                </a:solidFill>
              </a:rPr>
              <a:t>Matt</a:t>
            </a:r>
            <a:r>
              <a:rPr lang="en-US" sz="2800" dirty="0">
                <a:solidFill>
                  <a:srgbClr val="C0C0C0"/>
                </a:solidFill>
              </a:rPr>
              <a:t>. 26:56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C0C0C0"/>
                </a:solidFill>
              </a:rPr>
              <a:t>Scourged. </a:t>
            </a:r>
            <a:r>
              <a:rPr lang="en-US" sz="2800" dirty="0" smtClean="0">
                <a:solidFill>
                  <a:srgbClr val="C0C0C0"/>
                </a:solidFill>
              </a:rPr>
              <a:t>Matt</a:t>
            </a:r>
            <a:r>
              <a:rPr lang="en-US" sz="2800" dirty="0">
                <a:solidFill>
                  <a:srgbClr val="C0C0C0"/>
                </a:solidFill>
              </a:rPr>
              <a:t>. 27:26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C0C0C0"/>
                </a:solidFill>
              </a:rPr>
              <a:t>The crown of thorns. </a:t>
            </a:r>
            <a:r>
              <a:rPr lang="en-US" sz="2800" dirty="0" smtClean="0">
                <a:solidFill>
                  <a:srgbClr val="C0C0C0"/>
                </a:solidFill>
              </a:rPr>
              <a:t>Matt</a:t>
            </a:r>
            <a:r>
              <a:rPr lang="en-US" sz="2800" dirty="0">
                <a:solidFill>
                  <a:srgbClr val="C0C0C0"/>
                </a:solidFill>
              </a:rPr>
              <a:t>. 27:27-31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Carrying His cross.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The Crucifixion Itself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3143250"/>
          </a:xfrm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8C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33350"/>
            <a:ext cx="8229600" cy="7429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What Does the Cross Mean?</a:t>
            </a:r>
          </a:p>
        </p:txBody>
      </p:sp>
      <p:sp>
        <p:nvSpPr>
          <p:cNvPr id="438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04950"/>
            <a:ext cx="8686800" cy="3524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God so loved. John 3:16</a:t>
            </a:r>
          </a:p>
          <a:p>
            <a:pPr eaLnBrk="1" hangingPunct="1">
              <a:defRPr/>
            </a:pPr>
            <a:r>
              <a:rPr lang="en-US" dirty="0" smtClean="0"/>
              <a:t>The God who hated sin chose to offer the propitiation. Rom. 3:23-26</a:t>
            </a:r>
          </a:p>
          <a:p>
            <a:pPr eaLnBrk="1" hangingPunct="1">
              <a:defRPr/>
            </a:pPr>
            <a:r>
              <a:rPr lang="en-US" dirty="0" smtClean="0"/>
              <a:t>Love for a rebellious world. Rom. 5:8-10</a:t>
            </a:r>
          </a:p>
          <a:p>
            <a:pPr eaLnBrk="1" hangingPunct="1">
              <a:defRPr/>
            </a:pPr>
            <a:r>
              <a:rPr lang="en-US" dirty="0" smtClean="0"/>
              <a:t>The greatest of all loves. John 15:12, 13</a:t>
            </a:r>
          </a:p>
          <a:p>
            <a:pPr eaLnBrk="1" hangingPunct="1">
              <a:defRPr/>
            </a:pPr>
            <a:r>
              <a:rPr lang="en-US" dirty="0" smtClean="0"/>
              <a:t>Don’t forget Gethsemane.</a:t>
            </a:r>
          </a:p>
          <a:p>
            <a:pPr eaLnBrk="1" hangingPunct="1">
              <a:defRPr/>
            </a:pPr>
            <a:r>
              <a:rPr lang="en-US" dirty="0" smtClean="0"/>
              <a:t>Sin demanded this sacrifice. Matt. 26:28; Rev. 1:5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058400" y="5257800"/>
            <a:ext cx="4038600" cy="3371850"/>
          </a:xfrm>
        </p:spPr>
        <p:txBody>
          <a:bodyPr/>
          <a:lstStyle/>
          <a:p>
            <a:pPr lvl="1" eaLnBrk="1" hangingPunct="1">
              <a:defRPr/>
            </a:pPr>
            <a:endParaRPr lang="en-US" sz="2000"/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457200" y="74295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Love!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51435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0"/>
            <a:ext cx="228600" cy="51435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38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38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3350"/>
            <a:ext cx="822960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What Does the Cross Mean?</a:t>
            </a:r>
            <a:br>
              <a:rPr lang="en-US" sz="4000" dirty="0"/>
            </a:br>
            <a:r>
              <a:rPr lang="en-US" sz="3600" dirty="0"/>
              <a:t>Love!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76350"/>
            <a:ext cx="8686800" cy="3752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God loved a rebellious world. John 3:16</a:t>
            </a:r>
          </a:p>
          <a:p>
            <a:pPr eaLnBrk="1" hangingPunct="1">
              <a:defRPr/>
            </a:pPr>
            <a:r>
              <a:rPr lang="en-US" dirty="0" smtClean="0"/>
              <a:t>Sin demanded this sacrifice. Matt. 26:28</a:t>
            </a:r>
          </a:p>
          <a:p>
            <a:pPr eaLnBrk="1" hangingPunct="1">
              <a:defRPr/>
            </a:pPr>
            <a:r>
              <a:rPr lang="en-US" dirty="0" smtClean="0"/>
              <a:t>How does this affect us?</a:t>
            </a:r>
          </a:p>
          <a:p>
            <a:pPr eaLnBrk="1" hangingPunct="1">
              <a:defRPr/>
            </a:pPr>
            <a:r>
              <a:rPr lang="en-US" dirty="0" smtClean="0"/>
              <a:t>Does it inspire you to love Him? 1 John 5:3</a:t>
            </a:r>
          </a:p>
          <a:p>
            <a:pPr eaLnBrk="1" hangingPunct="1">
              <a:defRPr/>
            </a:pPr>
            <a:r>
              <a:rPr lang="en-US" dirty="0" smtClean="0"/>
              <a:t>Will you become a Christian?</a:t>
            </a:r>
          </a:p>
          <a:p>
            <a:pPr eaLnBrk="1" hangingPunct="1">
              <a:defRPr/>
            </a:pPr>
            <a:r>
              <a:rPr lang="en-US" dirty="0" smtClean="0"/>
              <a:t>If </a:t>
            </a:r>
            <a:r>
              <a:rPr lang="en-US" dirty="0" smtClean="0"/>
              <a:t>a </a:t>
            </a:r>
            <a:r>
              <a:rPr lang="en-US" dirty="0" smtClean="0"/>
              <a:t>Christian, will you become more faithful?</a:t>
            </a:r>
          </a:p>
          <a:p>
            <a:pPr eaLnBrk="1" hangingPunct="1">
              <a:defRPr/>
            </a:pPr>
            <a:r>
              <a:rPr lang="en-US" dirty="0" smtClean="0"/>
              <a:t>Will you be obedient? Phil. 2:8</a:t>
            </a:r>
          </a:p>
        </p:txBody>
      </p:sp>
      <p:sp>
        <p:nvSpPr>
          <p:cNvPr id="447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058400" y="5257800"/>
            <a:ext cx="4038600" cy="3371850"/>
          </a:xfrm>
        </p:spPr>
        <p:txBody>
          <a:bodyPr/>
          <a:lstStyle/>
          <a:p>
            <a:pPr lvl="1" eaLnBrk="1" hangingPunct="1">
              <a:defRPr/>
            </a:pPr>
            <a:endParaRPr lang="en-US" sz="200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51435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0"/>
            <a:ext cx="228600" cy="51435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97155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Conclusion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1534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Please don’t live so as to make His death meaningless.  Heb. 10:26-31</a:t>
            </a:r>
          </a:p>
          <a:p>
            <a:pPr eaLnBrk="1" hangingPunct="1">
              <a:defRPr/>
            </a:pPr>
            <a:r>
              <a:rPr lang="en-US" dirty="0"/>
              <a:t>Will you come to that sacrificial death now?</a:t>
            </a:r>
          </a:p>
          <a:p>
            <a:pPr lvl="1" eaLnBrk="1" hangingPunct="1">
              <a:defRPr/>
            </a:pPr>
            <a:r>
              <a:rPr lang="en-US" sz="2600" dirty="0"/>
              <a:t>1 John 1:7-9</a:t>
            </a:r>
          </a:p>
          <a:p>
            <a:pPr lvl="1" eaLnBrk="1" hangingPunct="1">
              <a:defRPr/>
            </a:pPr>
            <a:r>
              <a:rPr lang="en-US" sz="2600" dirty="0"/>
              <a:t>Romans 6:3, 4; Mark 16:15, 16</a:t>
            </a:r>
          </a:p>
        </p:txBody>
      </p:sp>
      <p:sp>
        <p:nvSpPr>
          <p:cNvPr id="445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058400" y="5257800"/>
            <a:ext cx="4038600" cy="3371850"/>
          </a:xfrm>
        </p:spPr>
        <p:txBody>
          <a:bodyPr/>
          <a:lstStyle/>
          <a:p>
            <a:pPr lvl="1" eaLnBrk="1" hangingPunct="1">
              <a:defRPr/>
            </a:pPr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51435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0"/>
            <a:ext cx="228600" cy="51435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Who Was Crucified?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 perfectly innocent man who had done no wrong.</a:t>
            </a:r>
          </a:p>
          <a:p>
            <a:pPr eaLnBrk="1" hangingPunct="1">
              <a:defRPr/>
            </a:pPr>
            <a:r>
              <a:rPr lang="en-US" sz="2800" dirty="0" smtClean="0"/>
              <a:t>Admitted by the one who ordered His death.  Matt. 27:23, 24</a:t>
            </a:r>
          </a:p>
          <a:p>
            <a:pPr lvl="1" eaLnBrk="1" hangingPunct="1">
              <a:defRPr/>
            </a:pPr>
            <a:r>
              <a:rPr lang="en-US" sz="2600" dirty="0" smtClean="0"/>
              <a:t>Not only legally innocent, but morally and spiritually pure. Heb. 4:14, 15; 1 Pet. 2:22</a:t>
            </a:r>
          </a:p>
          <a:p>
            <a:pPr eaLnBrk="1" hangingPunct="1">
              <a:defRPr/>
            </a:pPr>
            <a:r>
              <a:rPr lang="en-US" sz="2800" dirty="0" smtClean="0"/>
              <a:t>Went about doing good. Acts </a:t>
            </a:r>
            <a:r>
              <a:rPr lang="en-US" sz="2800" dirty="0" smtClean="0"/>
              <a:t>10:38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Who Was Crucified?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 perfectly innocent man who had done no wrong.</a:t>
            </a:r>
          </a:p>
          <a:p>
            <a:pPr eaLnBrk="1" hangingPunct="1">
              <a:defRPr/>
            </a:pPr>
            <a:r>
              <a:rPr lang="en-US" sz="2800" dirty="0" smtClean="0"/>
              <a:t>Admitted by the one who ordered His death.  Matt. 27:23, 24</a:t>
            </a:r>
          </a:p>
          <a:p>
            <a:pPr eaLnBrk="1" hangingPunct="1">
              <a:defRPr/>
            </a:pPr>
            <a:r>
              <a:rPr lang="en-US" sz="2800" dirty="0" smtClean="0"/>
              <a:t>Went </a:t>
            </a:r>
            <a:r>
              <a:rPr lang="en-US" sz="2800" dirty="0" smtClean="0"/>
              <a:t>about doing good. Acts 10:38</a:t>
            </a:r>
          </a:p>
          <a:p>
            <a:pPr eaLnBrk="1" hangingPunct="1">
              <a:defRPr/>
            </a:pPr>
            <a:r>
              <a:rPr lang="en-US" sz="2800" dirty="0" smtClean="0"/>
              <a:t>The Son of God. John 1:1-3, 14; Col. 2:9</a:t>
            </a:r>
          </a:p>
          <a:p>
            <a:pPr lvl="1" eaLnBrk="1" hangingPunct="1">
              <a:defRPr/>
            </a:pPr>
            <a:r>
              <a:rPr lang="en-US" sz="2600" dirty="0" smtClean="0"/>
              <a:t>At the cross, the creature killed his Creator.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Betrayed by a friend. </a:t>
            </a:r>
            <a:r>
              <a:rPr lang="en-US" sz="2800" dirty="0" smtClean="0"/>
              <a:t>Matt</a:t>
            </a:r>
            <a:r>
              <a:rPr lang="en-US" sz="2800" dirty="0"/>
              <a:t>. 26:47-50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Betrayed by a friend. </a:t>
            </a:r>
            <a:r>
              <a:rPr lang="en-US" sz="2800" dirty="0" smtClean="0">
                <a:solidFill>
                  <a:srgbClr val="C0C0C0"/>
                </a:solidFill>
              </a:rPr>
              <a:t>Matt</a:t>
            </a:r>
            <a:r>
              <a:rPr lang="en-US" sz="2800" dirty="0">
                <a:solidFill>
                  <a:srgbClr val="C0C0C0"/>
                </a:solidFill>
              </a:rPr>
              <a:t>. 26:47-50</a:t>
            </a:r>
          </a:p>
          <a:p>
            <a:pPr eaLnBrk="1" hangingPunct="1">
              <a:defRPr/>
            </a:pPr>
            <a:r>
              <a:rPr lang="en-US" sz="2800" dirty="0"/>
              <a:t>Other friends deserted Him. </a:t>
            </a:r>
            <a:r>
              <a:rPr lang="en-US" sz="2800" dirty="0" smtClean="0"/>
              <a:t>Matt</a:t>
            </a:r>
            <a:r>
              <a:rPr lang="en-US" sz="2800" dirty="0"/>
              <a:t>. 26:56</a:t>
            </a:r>
          </a:p>
          <a:p>
            <a:pPr lvl="1" eaLnBrk="1" hangingPunct="1">
              <a:defRPr/>
            </a:pPr>
            <a:r>
              <a:rPr lang="en-US" sz="2600" dirty="0"/>
              <a:t>Peter and John followed Him to the high priest’s house, but neither stood up for Him.</a:t>
            </a:r>
          </a:p>
          <a:p>
            <a:pPr lvl="1" eaLnBrk="1" hangingPunct="1">
              <a:defRPr/>
            </a:pPr>
            <a:r>
              <a:rPr lang="en-US" sz="2600" dirty="0"/>
              <a:t>Peter denied Him. </a:t>
            </a:r>
            <a:r>
              <a:rPr lang="en-US" sz="2600" dirty="0" smtClean="0"/>
              <a:t>Matt</a:t>
            </a:r>
            <a:r>
              <a:rPr lang="en-US" sz="2600" dirty="0"/>
              <a:t>. 26:69-75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00150"/>
            <a:ext cx="8610600" cy="33718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Betrayed by a friend</a:t>
            </a:r>
            <a:r>
              <a:rPr lang="en-US" sz="2800" dirty="0" smtClean="0">
                <a:solidFill>
                  <a:srgbClr val="C0C0C0"/>
                </a:solidFill>
              </a:rPr>
              <a:t>.</a:t>
            </a:r>
            <a:endParaRPr lang="en-US" sz="28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Other friends deserted Him. </a:t>
            </a:r>
            <a:r>
              <a:rPr lang="en-US" sz="2800" dirty="0" smtClean="0">
                <a:solidFill>
                  <a:srgbClr val="C0C0C0"/>
                </a:solidFill>
              </a:rPr>
              <a:t>Matt</a:t>
            </a:r>
            <a:r>
              <a:rPr lang="en-US" sz="2800" dirty="0">
                <a:solidFill>
                  <a:srgbClr val="C0C0C0"/>
                </a:solidFill>
              </a:rPr>
              <a:t>. 26:56</a:t>
            </a:r>
          </a:p>
          <a:p>
            <a:pPr eaLnBrk="1" hangingPunct="1">
              <a:defRPr/>
            </a:pPr>
            <a:r>
              <a:rPr lang="en-US" sz="2800" dirty="0"/>
              <a:t>Arrested as a common </a:t>
            </a:r>
            <a:r>
              <a:rPr lang="en-US" sz="2800" dirty="0" smtClean="0"/>
              <a:t>criminal. Matt</a:t>
            </a:r>
            <a:r>
              <a:rPr lang="en-US" sz="2800" dirty="0"/>
              <a:t>. 26:55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00150"/>
            <a:ext cx="8534400" cy="337185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>
                <a:solidFill>
                  <a:srgbClr val="C0C0C0"/>
                </a:solidFill>
              </a:rPr>
              <a:t>Betrayed by a friend</a:t>
            </a:r>
            <a:r>
              <a:rPr lang="en-US" sz="2600" dirty="0" smtClean="0">
                <a:solidFill>
                  <a:srgbClr val="C0C0C0"/>
                </a:solidFill>
              </a:rPr>
              <a:t>.</a:t>
            </a:r>
            <a:endParaRPr lang="en-US" sz="26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600" dirty="0">
                <a:solidFill>
                  <a:srgbClr val="C0C0C0"/>
                </a:solidFill>
              </a:rPr>
              <a:t>Other friends deserted Him</a:t>
            </a:r>
            <a:r>
              <a:rPr lang="en-US" sz="2600" dirty="0" smtClean="0">
                <a:solidFill>
                  <a:srgbClr val="C0C0C0"/>
                </a:solidFill>
              </a:rPr>
              <a:t>.</a:t>
            </a:r>
            <a:endParaRPr lang="en-US" sz="26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600" dirty="0">
                <a:solidFill>
                  <a:srgbClr val="C0C0C0"/>
                </a:solidFill>
              </a:rPr>
              <a:t>Arrested as a common criminal. </a:t>
            </a:r>
            <a:r>
              <a:rPr lang="en-US" sz="2600" dirty="0" smtClean="0">
                <a:solidFill>
                  <a:srgbClr val="C0C0C0"/>
                </a:solidFill>
              </a:rPr>
              <a:t>Matt</a:t>
            </a:r>
            <a:r>
              <a:rPr lang="en-US" sz="2600" dirty="0">
                <a:solidFill>
                  <a:srgbClr val="C0C0C0"/>
                </a:solidFill>
              </a:rPr>
              <a:t>. 26:55</a:t>
            </a:r>
          </a:p>
          <a:p>
            <a:pPr eaLnBrk="1" hangingPunct="1">
              <a:defRPr/>
            </a:pPr>
            <a:r>
              <a:rPr lang="en-US" sz="2600" dirty="0"/>
              <a:t>Subjected to degrading treatment. </a:t>
            </a:r>
            <a:r>
              <a:rPr lang="en-US" sz="2600" dirty="0" smtClean="0"/>
              <a:t>Matt</a:t>
            </a:r>
            <a:r>
              <a:rPr lang="en-US" sz="2600" dirty="0"/>
              <a:t>. 26:67, 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Betrayed by a friend</a:t>
            </a:r>
            <a:r>
              <a:rPr lang="en-US" sz="2800" dirty="0" smtClean="0">
                <a:solidFill>
                  <a:srgbClr val="C0C0C0"/>
                </a:solidFill>
              </a:rPr>
              <a:t>.</a:t>
            </a:r>
            <a:endParaRPr lang="en-US" sz="28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Other friends deserted Him</a:t>
            </a:r>
            <a:r>
              <a:rPr lang="en-US" sz="2800" dirty="0" smtClean="0">
                <a:solidFill>
                  <a:srgbClr val="C0C0C0"/>
                </a:solidFill>
              </a:rPr>
              <a:t>.</a:t>
            </a:r>
            <a:endParaRPr lang="en-US" sz="28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sz="2800" dirty="0"/>
              <a:t>A murderer was preferred over Him.</a:t>
            </a:r>
          </a:p>
          <a:p>
            <a:pPr lvl="1" eaLnBrk="1" hangingPunct="1">
              <a:defRPr/>
            </a:pPr>
            <a:r>
              <a:rPr lang="en-US" sz="2600" dirty="0"/>
              <a:t>Matt. 27:20-23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Betrayed by a friend</a:t>
            </a:r>
            <a:r>
              <a:rPr lang="en-US" sz="2800" dirty="0" smtClean="0">
                <a:solidFill>
                  <a:srgbClr val="C0C0C0"/>
                </a:solidFill>
              </a:rPr>
              <a:t>.</a:t>
            </a:r>
            <a:endParaRPr lang="en-US" sz="28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Other friends deserted Him</a:t>
            </a:r>
            <a:r>
              <a:rPr lang="en-US" sz="2800" dirty="0" smtClean="0">
                <a:solidFill>
                  <a:srgbClr val="C0C0C0"/>
                </a:solidFill>
              </a:rPr>
              <a:t>.</a:t>
            </a:r>
            <a:endParaRPr lang="en-US" sz="2800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defRPr/>
            </a:pPr>
            <a:r>
              <a:rPr lang="en-US" sz="2800" dirty="0"/>
              <a:t>Scourged.  Matt. 27:26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280</TotalTime>
  <Words>648</Words>
  <Application>Microsoft Office PowerPoint</Application>
  <PresentationFormat>On-screen Show (16:9)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Slit</vt:lpstr>
      <vt:lpstr>Are We Moved By the Cross?</vt:lpstr>
      <vt:lpstr>Who Was Crucified?</vt:lpstr>
      <vt:lpstr>Who Was Crucified?</vt:lpstr>
      <vt:lpstr>The Sufferings of Jesus</vt:lpstr>
      <vt:lpstr>The Sufferings of Jesus</vt:lpstr>
      <vt:lpstr>The Sufferings of Jesus</vt:lpstr>
      <vt:lpstr>The Sufferings of Jesus</vt:lpstr>
      <vt:lpstr>The Sufferings of Jesus</vt:lpstr>
      <vt:lpstr>The Sufferings of Jesus</vt:lpstr>
      <vt:lpstr>Slide 10</vt:lpstr>
      <vt:lpstr>The Sufferings of Jesus</vt:lpstr>
      <vt:lpstr>The Sufferings of Jesus</vt:lpstr>
      <vt:lpstr>The Crucifixion Itself</vt:lpstr>
      <vt:lpstr>What Does the Cross Mean?</vt:lpstr>
      <vt:lpstr>What Does the Cross Mean? Love!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Cross—the Great Motivator</dc:title>
  <dc:creator>John R. Gibson</dc:creator>
  <cp:lastModifiedBy>pepperrd</cp:lastModifiedBy>
  <cp:revision>24</cp:revision>
  <cp:lastPrinted>1601-01-01T00:00:00Z</cp:lastPrinted>
  <dcterms:created xsi:type="dcterms:W3CDTF">2005-04-08T19:19:02Z</dcterms:created>
  <dcterms:modified xsi:type="dcterms:W3CDTF">2013-10-12T15:26:53Z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