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4B6234-DCB0-484F-87B8-EEBFBD80635E}"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26510190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B6234-DCB0-484F-87B8-EEBFBD80635E}"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224716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B6234-DCB0-484F-87B8-EEBFBD80635E}"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145834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B6234-DCB0-484F-87B8-EEBFBD80635E}"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380444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B6234-DCB0-484F-87B8-EEBFBD80635E}"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156214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B6234-DCB0-484F-87B8-EEBFBD80635E}" type="datetimeFigureOut">
              <a:rPr lang="en-US" smtClean="0"/>
              <a:pPr/>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124704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B6234-DCB0-484F-87B8-EEBFBD80635E}" type="datetimeFigureOut">
              <a:rPr lang="en-US" smtClean="0"/>
              <a:pPr/>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165199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4B6234-DCB0-484F-87B8-EEBFBD80635E}" type="datetimeFigureOut">
              <a:rPr lang="en-US" smtClean="0"/>
              <a:pPr/>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264488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B6234-DCB0-484F-87B8-EEBFBD80635E}" type="datetimeFigureOut">
              <a:rPr lang="en-US" smtClean="0"/>
              <a:pPr/>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184403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B6234-DCB0-484F-87B8-EEBFBD80635E}" type="datetimeFigureOut">
              <a:rPr lang="en-US" smtClean="0"/>
              <a:pPr/>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289593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B6234-DCB0-484F-87B8-EEBFBD80635E}" type="datetimeFigureOut">
              <a:rPr lang="en-US" smtClean="0"/>
              <a:pPr/>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E4366-E6B6-46E5-BA64-7AFADC385567}" type="slidenum">
              <a:rPr lang="en-US" smtClean="0"/>
              <a:pPr/>
              <a:t>‹#›</a:t>
            </a:fld>
            <a:endParaRPr lang="en-US"/>
          </a:p>
        </p:txBody>
      </p:sp>
    </p:spTree>
    <p:extLst>
      <p:ext uri="{BB962C8B-B14F-4D97-AF65-F5344CB8AC3E}">
        <p14:creationId xmlns="" xmlns:p14="http://schemas.microsoft.com/office/powerpoint/2010/main" val="195050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74B6234-DCB0-484F-87B8-EEBFBD80635E}" type="datetimeFigureOut">
              <a:rPr lang="en-US" smtClean="0"/>
              <a:pPr/>
              <a:t>10/6/2013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72E4366-E6B6-46E5-BA64-7AFADC385567}" type="slidenum">
              <a:rPr lang="en-US" smtClean="0"/>
              <a:pPr/>
              <a:t>‹#›</a:t>
            </a:fld>
            <a:endParaRPr lang="en-US"/>
          </a:p>
        </p:txBody>
      </p:sp>
      <p:pic>
        <p:nvPicPr>
          <p:cNvPr id="2050" name="Picture 2" descr="File:Scroll.jpg"/>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7107019" y="0"/>
            <a:ext cx="2054565" cy="16573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06763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81150"/>
            <a:ext cx="7010400" cy="1102519"/>
          </a:xfrm>
        </p:spPr>
        <p:txBody>
          <a:bodyPr>
            <a:normAutofit fontScale="90000"/>
          </a:bodyPr>
          <a:lstStyle/>
          <a:p>
            <a:r>
              <a:rPr lang="en-US" dirty="0" smtClean="0"/>
              <a:t>We Have God’s Word in a Reliable Form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1208260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979"/>
            <a:ext cx="6705600" cy="857250"/>
          </a:xfrm>
        </p:spPr>
        <p:txBody>
          <a:bodyPr>
            <a:normAutofit/>
          </a:bodyPr>
          <a:lstStyle/>
          <a:p>
            <a:r>
              <a:rPr lang="en-US" sz="3600" dirty="0" smtClean="0"/>
              <a:t>Textual Reliability: New Testament</a:t>
            </a:r>
            <a:endParaRPr lang="en-US" sz="3600" dirty="0"/>
          </a:p>
        </p:txBody>
      </p:sp>
      <p:sp>
        <p:nvSpPr>
          <p:cNvPr id="3" name="Content Placeholder 2"/>
          <p:cNvSpPr>
            <a:spLocks noGrp="1"/>
          </p:cNvSpPr>
          <p:nvPr>
            <p:ph idx="1"/>
          </p:nvPr>
        </p:nvSpPr>
        <p:spPr>
          <a:xfrm>
            <a:off x="457200" y="1200150"/>
            <a:ext cx="8229600" cy="3733799"/>
          </a:xfrm>
        </p:spPr>
        <p:txBody>
          <a:bodyPr>
            <a:normAutofit/>
          </a:bodyPr>
          <a:lstStyle/>
          <a:p>
            <a:r>
              <a:rPr lang="en-US" dirty="0" smtClean="0"/>
              <a:t>Translations into Latin, </a:t>
            </a:r>
            <a:r>
              <a:rPr lang="en-US" dirty="0" err="1" smtClean="0"/>
              <a:t>Syriac</a:t>
            </a:r>
            <a:r>
              <a:rPr lang="en-US" dirty="0" smtClean="0"/>
              <a:t>, and             other languages.</a:t>
            </a:r>
          </a:p>
          <a:p>
            <a:r>
              <a:rPr lang="en-US" dirty="0" smtClean="0"/>
              <a:t>Quotations are found in the writings of “church fathers.”</a:t>
            </a:r>
          </a:p>
          <a:p>
            <a:r>
              <a:rPr lang="en-US" dirty="0" smtClean="0"/>
              <a:t>Lectionaries go back as far as the 6</a:t>
            </a:r>
            <a:r>
              <a:rPr lang="en-US" baseline="30000" dirty="0" smtClean="0"/>
              <a:t>th</a:t>
            </a:r>
            <a:r>
              <a:rPr lang="en-US" dirty="0" smtClean="0"/>
              <a:t> century.</a:t>
            </a:r>
          </a:p>
          <a:p>
            <a:r>
              <a:rPr lang="en-US" dirty="0" smtClean="0"/>
              <a:t>Any “copy” proves existence of earlier version.</a:t>
            </a:r>
            <a:endParaRPr lang="en-US" dirty="0"/>
          </a:p>
        </p:txBody>
      </p:sp>
    </p:spTree>
    <p:extLst>
      <p:ext uri="{BB962C8B-B14F-4D97-AF65-F5344CB8AC3E}">
        <p14:creationId xmlns="" xmlns:p14="http://schemas.microsoft.com/office/powerpoint/2010/main" val="423106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705600" cy="857250"/>
          </a:xfrm>
        </p:spPr>
        <p:txBody>
          <a:bodyPr>
            <a:normAutofit/>
          </a:bodyPr>
          <a:lstStyle/>
          <a:p>
            <a:r>
              <a:rPr lang="en-US" sz="3600" dirty="0" smtClean="0"/>
              <a:t>Textual Reliability: New Testament</a:t>
            </a:r>
            <a:endParaRPr lang="en-US" sz="3600" dirty="0"/>
          </a:p>
        </p:txBody>
      </p:sp>
      <p:sp>
        <p:nvSpPr>
          <p:cNvPr id="3" name="Content Placeholder 2"/>
          <p:cNvSpPr>
            <a:spLocks noGrp="1"/>
          </p:cNvSpPr>
          <p:nvPr>
            <p:ph idx="1"/>
          </p:nvPr>
        </p:nvSpPr>
        <p:spPr>
          <a:xfrm>
            <a:off x="609600" y="1200150"/>
            <a:ext cx="8077200" cy="3733799"/>
          </a:xfrm>
        </p:spPr>
        <p:txBody>
          <a:bodyPr>
            <a:normAutofit lnSpcReduction="10000"/>
          </a:bodyPr>
          <a:lstStyle/>
          <a:p>
            <a:r>
              <a:rPr lang="en-US" dirty="0" smtClean="0"/>
              <a:t>Lectionaries go back as far as the 6</a:t>
            </a:r>
            <a:r>
              <a:rPr lang="en-US" baseline="30000" dirty="0" smtClean="0"/>
              <a:t>th</a:t>
            </a:r>
            <a:r>
              <a:rPr lang="en-US" dirty="0" smtClean="0"/>
              <a:t> century.</a:t>
            </a:r>
          </a:p>
          <a:p>
            <a:r>
              <a:rPr lang="en-US" dirty="0" smtClean="0"/>
              <a:t>Any “copy” proves existence of earlier version.</a:t>
            </a:r>
          </a:p>
          <a:p>
            <a:r>
              <a:rPr lang="en-US" dirty="0" smtClean="0"/>
              <a:t>Historical gaps.</a:t>
            </a:r>
          </a:p>
          <a:p>
            <a:pPr lvl="1"/>
            <a:r>
              <a:rPr lang="en-US" dirty="0" smtClean="0"/>
              <a:t>Homer’s </a:t>
            </a:r>
            <a:r>
              <a:rPr lang="en-US" i="1" dirty="0" smtClean="0"/>
              <a:t>Odyssey</a:t>
            </a:r>
            <a:r>
              <a:rPr lang="en-US" dirty="0" smtClean="0"/>
              <a:t> is approx. 2,200 years.</a:t>
            </a:r>
          </a:p>
          <a:p>
            <a:pPr lvl="1"/>
            <a:r>
              <a:rPr lang="en-US" dirty="0" smtClean="0"/>
              <a:t>Caesar’s </a:t>
            </a:r>
            <a:r>
              <a:rPr lang="en-US" i="1" dirty="0" smtClean="0"/>
              <a:t>Gallic Wars </a:t>
            </a:r>
            <a:r>
              <a:rPr lang="en-US" dirty="0" smtClean="0"/>
              <a:t>1,000 years.</a:t>
            </a:r>
          </a:p>
          <a:p>
            <a:pPr lvl="1"/>
            <a:r>
              <a:rPr lang="en-US" dirty="0" smtClean="0"/>
              <a:t>Tacitus’ </a:t>
            </a:r>
            <a:r>
              <a:rPr lang="en-US" i="1" dirty="0" smtClean="0"/>
              <a:t>Histories</a:t>
            </a:r>
            <a:r>
              <a:rPr lang="en-US" dirty="0" smtClean="0"/>
              <a:t> 800 years.</a:t>
            </a:r>
            <a:endParaRPr lang="en-US" dirty="0"/>
          </a:p>
        </p:txBody>
      </p:sp>
    </p:spTree>
    <p:extLst>
      <p:ext uri="{BB962C8B-B14F-4D97-AF65-F5344CB8AC3E}">
        <p14:creationId xmlns="" xmlns:p14="http://schemas.microsoft.com/office/powerpoint/2010/main" val="308004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Translations</a:t>
            </a:r>
            <a:endParaRPr lang="en-US" dirty="0"/>
          </a:p>
        </p:txBody>
      </p:sp>
      <p:sp>
        <p:nvSpPr>
          <p:cNvPr id="3" name="Content Placeholder 2"/>
          <p:cNvSpPr>
            <a:spLocks noGrp="1"/>
          </p:cNvSpPr>
          <p:nvPr>
            <p:ph idx="1"/>
          </p:nvPr>
        </p:nvSpPr>
        <p:spPr>
          <a:xfrm>
            <a:off x="457200" y="1200150"/>
            <a:ext cx="8229600" cy="3809999"/>
          </a:xfrm>
        </p:spPr>
        <p:txBody>
          <a:bodyPr>
            <a:normAutofit lnSpcReduction="10000"/>
          </a:bodyPr>
          <a:lstStyle/>
          <a:p>
            <a:r>
              <a:rPr lang="en-US" dirty="0" smtClean="0"/>
              <a:t>Has the sense of Scripture changed in the last </a:t>
            </a:r>
            <a:r>
              <a:rPr lang="en-US" dirty="0" smtClean="0"/>
              <a:t>400 </a:t>
            </a:r>
            <a:r>
              <a:rPr lang="en-US" dirty="0" smtClean="0"/>
              <a:t>years?</a:t>
            </a:r>
          </a:p>
          <a:p>
            <a:r>
              <a:rPr lang="en-US" dirty="0" smtClean="0"/>
              <a:t>No standard translation…</a:t>
            </a:r>
          </a:p>
          <a:p>
            <a:pPr lvl="1"/>
            <a:r>
              <a:rPr lang="en-US" dirty="0" smtClean="0"/>
              <a:t>Includes instrumental music in NT worship.</a:t>
            </a:r>
          </a:p>
          <a:p>
            <a:pPr lvl="1"/>
            <a:r>
              <a:rPr lang="en-US" dirty="0" smtClean="0"/>
              <a:t>Fails to make clear that the tongues of Acts 2 were actual languages.</a:t>
            </a:r>
          </a:p>
          <a:p>
            <a:r>
              <a:rPr lang="en-US" dirty="0" smtClean="0"/>
              <a:t>Even Roman Catholic Bibles teach one Mediator. 1 Tim. 2:5</a:t>
            </a:r>
            <a:endParaRPr lang="en-US" dirty="0"/>
          </a:p>
        </p:txBody>
      </p:sp>
    </p:spTree>
    <p:extLst>
      <p:ext uri="{BB962C8B-B14F-4D97-AF65-F5344CB8AC3E}">
        <p14:creationId xmlns="" xmlns:p14="http://schemas.microsoft.com/office/powerpoint/2010/main" val="982449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857250"/>
          </a:xfrm>
        </p:spPr>
        <p:txBody>
          <a:bodyPr/>
          <a:lstStyle/>
          <a:p>
            <a:r>
              <a:rPr lang="en-US" dirty="0" smtClean="0"/>
              <a:t>Translations</a:t>
            </a:r>
            <a:endParaRPr lang="en-US" dirty="0"/>
          </a:p>
        </p:txBody>
      </p:sp>
      <p:sp>
        <p:nvSpPr>
          <p:cNvPr id="3" name="Content Placeholder 2"/>
          <p:cNvSpPr>
            <a:spLocks noGrp="1"/>
          </p:cNvSpPr>
          <p:nvPr>
            <p:ph idx="1"/>
          </p:nvPr>
        </p:nvSpPr>
        <p:spPr>
          <a:xfrm>
            <a:off x="457200" y="1047750"/>
            <a:ext cx="8229600" cy="3962399"/>
          </a:xfrm>
        </p:spPr>
        <p:txBody>
          <a:bodyPr>
            <a:normAutofit lnSpcReduction="10000"/>
          </a:bodyPr>
          <a:lstStyle/>
          <a:p>
            <a:r>
              <a:rPr lang="en-US" dirty="0" smtClean="0"/>
              <a:t>Has the sense of Scripture changed in the last </a:t>
            </a:r>
            <a:r>
              <a:rPr lang="en-US" dirty="0" smtClean="0"/>
              <a:t>400 </a:t>
            </a:r>
            <a:r>
              <a:rPr lang="en-US" dirty="0" smtClean="0"/>
              <a:t>years?</a:t>
            </a:r>
          </a:p>
          <a:p>
            <a:r>
              <a:rPr lang="en-US" dirty="0" smtClean="0"/>
              <a:t>What about Mark 16:9-20?</a:t>
            </a:r>
          </a:p>
          <a:p>
            <a:pPr lvl="1"/>
            <a:r>
              <a:rPr lang="en-US" dirty="0"/>
              <a:t>RSV “Repent, and be baptized every one of you in the name of Jesus Christ for the forgiveness of your sins; and you shall receive the gift of the Holy Spirit.” “And now why do you wait? Rise and be baptized, and wash away your sins, calling on his name.” Acts 2:38; </a:t>
            </a:r>
            <a:r>
              <a:rPr lang="en-US" dirty="0" smtClean="0"/>
              <a:t>22:16</a:t>
            </a:r>
            <a:endParaRPr lang="en-US" dirty="0"/>
          </a:p>
        </p:txBody>
      </p:sp>
    </p:spTree>
    <p:extLst>
      <p:ext uri="{BB962C8B-B14F-4D97-AF65-F5344CB8AC3E}">
        <p14:creationId xmlns="" xmlns:p14="http://schemas.microsoft.com/office/powerpoint/2010/main" val="37953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wipe(left)">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ox(in)">
                                      <p:cBhvr>
                                        <p:cTn id="1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857250"/>
          </a:xfrm>
        </p:spPr>
        <p:txBody>
          <a:bodyPr/>
          <a:lstStyle/>
          <a:p>
            <a:r>
              <a:rPr lang="en-US" dirty="0" smtClean="0"/>
              <a:t>Translations</a:t>
            </a:r>
            <a:endParaRPr lang="en-US" dirty="0"/>
          </a:p>
        </p:txBody>
      </p:sp>
      <p:sp>
        <p:nvSpPr>
          <p:cNvPr id="3" name="Content Placeholder 2"/>
          <p:cNvSpPr>
            <a:spLocks noGrp="1"/>
          </p:cNvSpPr>
          <p:nvPr>
            <p:ph idx="1"/>
          </p:nvPr>
        </p:nvSpPr>
        <p:spPr>
          <a:xfrm>
            <a:off x="304800" y="1047750"/>
            <a:ext cx="8534400" cy="3962399"/>
          </a:xfrm>
        </p:spPr>
        <p:txBody>
          <a:bodyPr>
            <a:normAutofit fontScale="92500" lnSpcReduction="20000"/>
          </a:bodyPr>
          <a:lstStyle/>
          <a:p>
            <a:r>
              <a:rPr lang="en-US" dirty="0" smtClean="0"/>
              <a:t>Has the sense of Scripture changed in the last </a:t>
            </a:r>
            <a:r>
              <a:rPr lang="en-US" dirty="0" smtClean="0"/>
              <a:t>400 </a:t>
            </a:r>
            <a:r>
              <a:rPr lang="en-US" dirty="0" smtClean="0"/>
              <a:t>years?</a:t>
            </a:r>
          </a:p>
          <a:p>
            <a:r>
              <a:rPr lang="en-US" dirty="0" smtClean="0"/>
              <a:t>What about Mark 16:9-20?</a:t>
            </a:r>
          </a:p>
          <a:p>
            <a:r>
              <a:rPr lang="en-US" dirty="0"/>
              <a:t>NIV “Repent and be baptized, every one of you, in the name of Jesus Christ so that your sins may be forgiven. And you will receive the gift of the Holy Spirit.” “And now what are you waiting for? Get up, be baptized and wash your sins away, calling on his name.” Acts 2:38</a:t>
            </a:r>
            <a:r>
              <a:rPr lang="en-US"/>
              <a:t>; </a:t>
            </a:r>
            <a:r>
              <a:rPr lang="en-US" smtClean="0"/>
              <a:t>22:16</a:t>
            </a:r>
            <a:endParaRPr lang="en-US" dirty="0" smtClean="0"/>
          </a:p>
        </p:txBody>
      </p:sp>
    </p:spTree>
    <p:extLst>
      <p:ext uri="{BB962C8B-B14F-4D97-AF65-F5344CB8AC3E}">
        <p14:creationId xmlns="" xmlns:p14="http://schemas.microsoft.com/office/powerpoint/2010/main" val="60900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4" presetClass="entr" presetSubtype="16"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857250"/>
          </a:xfrm>
        </p:spPr>
        <p:txBody>
          <a:bodyPr/>
          <a:lstStyle/>
          <a:p>
            <a:r>
              <a:rPr lang="en-US" dirty="0" smtClean="0"/>
              <a:t>Translations</a:t>
            </a:r>
            <a:endParaRPr lang="en-US" dirty="0"/>
          </a:p>
        </p:txBody>
      </p:sp>
      <p:sp>
        <p:nvSpPr>
          <p:cNvPr id="3" name="Content Placeholder 2"/>
          <p:cNvSpPr>
            <a:spLocks noGrp="1"/>
          </p:cNvSpPr>
          <p:nvPr>
            <p:ph idx="1"/>
          </p:nvPr>
        </p:nvSpPr>
        <p:spPr>
          <a:xfrm>
            <a:off x="381000" y="1047750"/>
            <a:ext cx="8305800" cy="3962399"/>
          </a:xfrm>
        </p:spPr>
        <p:txBody>
          <a:bodyPr>
            <a:normAutofit/>
          </a:bodyPr>
          <a:lstStyle/>
          <a:p>
            <a:r>
              <a:rPr lang="en-US" dirty="0" smtClean="0"/>
              <a:t>Has the sense of Scripture changed in </a:t>
            </a:r>
            <a:r>
              <a:rPr lang="en-US" dirty="0" smtClean="0">
                <a:solidFill>
                  <a:schemeClr val="tx1"/>
                </a:solidFill>
              </a:rPr>
              <a:t>the last </a:t>
            </a:r>
            <a:r>
              <a:rPr lang="en-US" dirty="0" smtClean="0"/>
              <a:t>500 years?</a:t>
            </a:r>
          </a:p>
          <a:p>
            <a:r>
              <a:rPr lang="en-US" dirty="0" smtClean="0"/>
              <a:t>What about Mark 16:9-20?</a:t>
            </a:r>
          </a:p>
          <a:p>
            <a:r>
              <a:rPr lang="en-US" dirty="0" smtClean="0"/>
              <a:t>With or without Mark 16:16, God’s will is clear.</a:t>
            </a:r>
          </a:p>
        </p:txBody>
      </p:sp>
    </p:spTree>
    <p:extLst>
      <p:ext uri="{BB962C8B-B14F-4D97-AF65-F5344CB8AC3E}">
        <p14:creationId xmlns="" xmlns:p14="http://schemas.microsoft.com/office/powerpoint/2010/main" val="422494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09600" y="1200151"/>
            <a:ext cx="8077200" cy="3394472"/>
          </a:xfrm>
        </p:spPr>
        <p:txBody>
          <a:bodyPr>
            <a:normAutofit lnSpcReduction="10000"/>
          </a:bodyPr>
          <a:lstStyle/>
          <a:p>
            <a:r>
              <a:rPr lang="en-US" dirty="0" smtClean="0"/>
              <a:t>Can we be confident the words </a:t>
            </a:r>
            <a:r>
              <a:rPr lang="en-US" smtClean="0"/>
              <a:t>we             read </a:t>
            </a:r>
            <a:r>
              <a:rPr lang="en-US" dirty="0" smtClean="0"/>
              <a:t>today are the words God intends us to follow?</a:t>
            </a:r>
          </a:p>
          <a:p>
            <a:r>
              <a:rPr lang="en-US" dirty="0" smtClean="0"/>
              <a:t>Textual criticism has confirmed what we should expect from the Almighty who will judge us by His words.</a:t>
            </a:r>
          </a:p>
          <a:p>
            <a:r>
              <a:rPr lang="en-US" dirty="0" smtClean="0"/>
              <a:t>You have His word. Will you obey it?</a:t>
            </a:r>
            <a:endParaRPr lang="en-US" dirty="0"/>
          </a:p>
        </p:txBody>
      </p:sp>
    </p:spTree>
    <p:extLst>
      <p:ext uri="{BB962C8B-B14F-4D97-AF65-F5344CB8AC3E}">
        <p14:creationId xmlns="" xmlns:p14="http://schemas.microsoft.com/office/powerpoint/2010/main" val="1025503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the Door</a:t>
            </a:r>
            <a:endParaRPr lang="en-US" dirty="0"/>
          </a:p>
        </p:txBody>
      </p:sp>
      <p:sp>
        <p:nvSpPr>
          <p:cNvPr id="3" name="Content Placeholder 2"/>
          <p:cNvSpPr>
            <a:spLocks noGrp="1"/>
          </p:cNvSpPr>
          <p:nvPr>
            <p:ph idx="1"/>
          </p:nvPr>
        </p:nvSpPr>
        <p:spPr>
          <a:xfrm>
            <a:off x="457200" y="1200151"/>
            <a:ext cx="8458200" cy="3394472"/>
          </a:xfrm>
        </p:spPr>
        <p:txBody>
          <a:bodyPr/>
          <a:lstStyle/>
          <a:p>
            <a:r>
              <a:rPr lang="en-US" dirty="0" smtClean="0"/>
              <a:t>God’s Spirit works through the word.  Eph. 6:17</a:t>
            </a:r>
          </a:p>
          <a:p>
            <a:r>
              <a:rPr lang="en-US" dirty="0" smtClean="0"/>
              <a:t>I want people to give the word a fair hearing. Rom. 10:17; Heb. 4:12</a:t>
            </a:r>
          </a:p>
          <a:p>
            <a:r>
              <a:rPr lang="en-US" dirty="0" smtClean="0"/>
              <a:t>Can provide enough evidence to lead to open-minded reading.</a:t>
            </a:r>
          </a:p>
        </p:txBody>
      </p:sp>
    </p:spTree>
    <p:extLst>
      <p:ext uri="{BB962C8B-B14F-4D97-AF65-F5344CB8AC3E}">
        <p14:creationId xmlns="" xmlns:p14="http://schemas.microsoft.com/office/powerpoint/2010/main" val="4003835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858000" cy="857250"/>
          </a:xfrm>
        </p:spPr>
        <p:txBody>
          <a:bodyPr>
            <a:normAutofit fontScale="90000"/>
          </a:bodyPr>
          <a:lstStyle/>
          <a:p>
            <a:r>
              <a:rPr lang="en-US" dirty="0" smtClean="0"/>
              <a:t>Why Some Reject the Evidence</a:t>
            </a:r>
            <a:endParaRPr lang="en-US" dirty="0"/>
          </a:p>
        </p:txBody>
      </p:sp>
      <p:sp>
        <p:nvSpPr>
          <p:cNvPr id="3" name="Content Placeholder 2"/>
          <p:cNvSpPr>
            <a:spLocks noGrp="1"/>
          </p:cNvSpPr>
          <p:nvPr>
            <p:ph idx="1"/>
          </p:nvPr>
        </p:nvSpPr>
        <p:spPr/>
        <p:txBody>
          <a:bodyPr/>
          <a:lstStyle/>
          <a:p>
            <a:r>
              <a:rPr lang="en-US" dirty="0" smtClean="0"/>
              <a:t>Ignorance. Rom. 1:18-23</a:t>
            </a:r>
          </a:p>
          <a:p>
            <a:r>
              <a:rPr lang="en-US" dirty="0" smtClean="0"/>
              <a:t>Pride. Rom. 1:22</a:t>
            </a:r>
          </a:p>
          <a:p>
            <a:r>
              <a:rPr lang="en-US" dirty="0" smtClean="0"/>
              <a:t>Too much concern for the opinion of others. John 5:44</a:t>
            </a:r>
          </a:p>
          <a:p>
            <a:r>
              <a:rPr lang="en-US" dirty="0" smtClean="0"/>
              <a:t>Ungodliness. John 3:19-20</a:t>
            </a:r>
            <a:endParaRPr lang="en-US" dirty="0"/>
          </a:p>
        </p:txBody>
      </p:sp>
    </p:spTree>
    <p:extLst>
      <p:ext uri="{BB962C8B-B14F-4D97-AF65-F5344CB8AC3E}">
        <p14:creationId xmlns="" xmlns:p14="http://schemas.microsoft.com/office/powerpoint/2010/main" val="1244698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Providence of God</a:t>
            </a:r>
            <a:endParaRPr lang="en-US" dirty="0"/>
          </a:p>
        </p:txBody>
      </p:sp>
      <p:sp>
        <p:nvSpPr>
          <p:cNvPr id="3" name="Content Placeholder 2"/>
          <p:cNvSpPr>
            <a:spLocks noGrp="1"/>
          </p:cNvSpPr>
          <p:nvPr>
            <p:ph idx="1"/>
          </p:nvPr>
        </p:nvSpPr>
        <p:spPr>
          <a:xfrm>
            <a:off x="457200" y="1200150"/>
            <a:ext cx="8229600" cy="3733799"/>
          </a:xfrm>
        </p:spPr>
        <p:txBody>
          <a:bodyPr>
            <a:normAutofit lnSpcReduction="10000"/>
          </a:bodyPr>
          <a:lstStyle/>
          <a:p>
            <a:r>
              <a:rPr lang="en-US" dirty="0" smtClean="0"/>
              <a:t>God is able. Jeremiah 32:17, 26-27</a:t>
            </a:r>
          </a:p>
          <a:p>
            <a:r>
              <a:rPr lang="en-US" dirty="0" smtClean="0"/>
              <a:t>Did He intend for it to be preserved? 2 Tim. 3:16-17; 1 Peter 1:22-25</a:t>
            </a:r>
          </a:p>
          <a:p>
            <a:r>
              <a:rPr lang="en-US" dirty="0" smtClean="0"/>
              <a:t>God’s word is vital to salvation. Rom. 1:16; 10:17; 2 </a:t>
            </a:r>
            <a:r>
              <a:rPr lang="en-US" dirty="0" err="1" smtClean="0"/>
              <a:t>Thes</a:t>
            </a:r>
            <a:r>
              <a:rPr lang="en-US" dirty="0" smtClean="0"/>
              <a:t>. 1:8; James 1:21</a:t>
            </a:r>
          </a:p>
          <a:p>
            <a:r>
              <a:rPr lang="en-US" dirty="0" smtClean="0"/>
              <a:t>Would God allow His saving word to be lost?</a:t>
            </a:r>
          </a:p>
          <a:p>
            <a:r>
              <a:rPr lang="en-US" dirty="0" smtClean="0"/>
              <a:t>Have faith in the Almighty.</a:t>
            </a:r>
            <a:endParaRPr lang="en-US" dirty="0"/>
          </a:p>
        </p:txBody>
      </p:sp>
    </p:spTree>
    <p:extLst>
      <p:ext uri="{BB962C8B-B14F-4D97-AF65-F5344CB8AC3E}">
        <p14:creationId xmlns="" xmlns:p14="http://schemas.microsoft.com/office/powerpoint/2010/main" val="2816007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Century Attitudes</a:t>
            </a:r>
            <a:endParaRPr lang="en-US" dirty="0"/>
          </a:p>
        </p:txBody>
      </p:sp>
      <p:sp>
        <p:nvSpPr>
          <p:cNvPr id="3" name="Content Placeholder 2"/>
          <p:cNvSpPr>
            <a:spLocks noGrp="1"/>
          </p:cNvSpPr>
          <p:nvPr>
            <p:ph idx="1"/>
          </p:nvPr>
        </p:nvSpPr>
        <p:spPr>
          <a:xfrm>
            <a:off x="457200" y="1047750"/>
            <a:ext cx="8229600" cy="3962399"/>
          </a:xfrm>
        </p:spPr>
        <p:txBody>
          <a:bodyPr>
            <a:normAutofit lnSpcReduction="10000"/>
          </a:bodyPr>
          <a:lstStyle/>
          <a:p>
            <a:r>
              <a:rPr lang="en-US" dirty="0" smtClean="0"/>
              <a:t>Peter put Paul’s writings on par with “the rest of the Scriptures.” 2 Peter 3:15-16</a:t>
            </a:r>
          </a:p>
          <a:p>
            <a:r>
              <a:rPr lang="en-US" dirty="0" smtClean="0"/>
              <a:t>Paul placed Luke on par with OT Scriptures. Cf. 1 Tim. 5:18 and Luke 10:7.</a:t>
            </a:r>
          </a:p>
          <a:p>
            <a:r>
              <a:rPr lang="en-US" dirty="0" smtClean="0"/>
              <a:t>Commandments to be kept. 1 Cor. 14:37; 2 Th. 2:15</a:t>
            </a:r>
          </a:p>
          <a:p>
            <a:r>
              <a:rPr lang="en-US" dirty="0" smtClean="0"/>
              <a:t>Important from the beginning. Rev. 1:3; 22:18-19</a:t>
            </a:r>
            <a:endParaRPr lang="en-US" dirty="0"/>
          </a:p>
        </p:txBody>
      </p:sp>
    </p:spTree>
    <p:extLst>
      <p:ext uri="{BB962C8B-B14F-4D97-AF65-F5344CB8AC3E}">
        <p14:creationId xmlns="" xmlns:p14="http://schemas.microsoft.com/office/powerpoint/2010/main" val="2068363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705600" cy="857250"/>
          </a:xfrm>
        </p:spPr>
        <p:txBody>
          <a:bodyPr>
            <a:normAutofit/>
          </a:bodyPr>
          <a:lstStyle/>
          <a:p>
            <a:r>
              <a:rPr lang="en-US" sz="3600" dirty="0" smtClean="0"/>
              <a:t>Textual Reliability: Old Testament</a:t>
            </a:r>
            <a:endParaRPr lang="en-US" sz="3600" dirty="0"/>
          </a:p>
        </p:txBody>
      </p:sp>
      <p:sp>
        <p:nvSpPr>
          <p:cNvPr id="3" name="Content Placeholder 2"/>
          <p:cNvSpPr>
            <a:spLocks noGrp="1"/>
          </p:cNvSpPr>
          <p:nvPr>
            <p:ph idx="1"/>
          </p:nvPr>
        </p:nvSpPr>
        <p:spPr>
          <a:xfrm>
            <a:off x="457200" y="1200150"/>
            <a:ext cx="8229600" cy="3733799"/>
          </a:xfrm>
        </p:spPr>
        <p:txBody>
          <a:bodyPr/>
          <a:lstStyle/>
          <a:p>
            <a:r>
              <a:rPr lang="en-US" dirty="0" smtClean="0"/>
              <a:t>Until 1940s earliest available manuscripts were dated ca. A.D. 900.</a:t>
            </a:r>
          </a:p>
          <a:p>
            <a:r>
              <a:rPr lang="en-US" dirty="0" smtClean="0"/>
              <a:t>Dead Sea scrolls found in 1947.</a:t>
            </a:r>
          </a:p>
          <a:p>
            <a:r>
              <a:rPr lang="en-US" dirty="0" err="1" smtClean="0"/>
              <a:t>Massoretic</a:t>
            </a:r>
            <a:r>
              <a:rPr lang="en-US" dirty="0"/>
              <a:t> </a:t>
            </a:r>
            <a:r>
              <a:rPr lang="en-US" dirty="0" smtClean="0"/>
              <a:t>text, Dead Sea scrolls, and LXX provide a powerful witness.</a:t>
            </a:r>
          </a:p>
          <a:p>
            <a:r>
              <a:rPr lang="en-US" dirty="0" smtClean="0"/>
              <a:t>Jesus and His apostles:</a:t>
            </a:r>
            <a:endParaRPr lang="en-US" dirty="0"/>
          </a:p>
        </p:txBody>
      </p:sp>
    </p:spTree>
    <p:extLst>
      <p:ext uri="{BB962C8B-B14F-4D97-AF65-F5344CB8AC3E}">
        <p14:creationId xmlns="" xmlns:p14="http://schemas.microsoft.com/office/powerpoint/2010/main" val="103981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979"/>
            <a:ext cx="6858000" cy="857250"/>
          </a:xfrm>
        </p:spPr>
        <p:txBody>
          <a:bodyPr>
            <a:normAutofit/>
          </a:bodyPr>
          <a:lstStyle/>
          <a:p>
            <a:r>
              <a:rPr lang="en-US" sz="3600" dirty="0" smtClean="0"/>
              <a:t>Textual Reliability: Old Testament</a:t>
            </a:r>
            <a:endParaRPr lang="en-US" sz="3600" dirty="0"/>
          </a:p>
        </p:txBody>
      </p:sp>
      <p:sp>
        <p:nvSpPr>
          <p:cNvPr id="3" name="Content Placeholder 2"/>
          <p:cNvSpPr>
            <a:spLocks noGrp="1"/>
          </p:cNvSpPr>
          <p:nvPr>
            <p:ph idx="1"/>
          </p:nvPr>
        </p:nvSpPr>
        <p:spPr>
          <a:xfrm>
            <a:off x="457200" y="1200150"/>
            <a:ext cx="8229600" cy="3733799"/>
          </a:xfrm>
        </p:spPr>
        <p:txBody>
          <a:bodyPr/>
          <a:lstStyle/>
          <a:p>
            <a:r>
              <a:rPr lang="en-US" dirty="0" smtClean="0"/>
              <a:t>Jesus and His apostles:</a:t>
            </a:r>
          </a:p>
          <a:p>
            <a:pPr lvl="1"/>
            <a:r>
              <a:rPr lang="en-US" dirty="0" smtClean="0"/>
              <a:t>Often read and quoted from the OT.</a:t>
            </a:r>
          </a:p>
          <a:p>
            <a:pPr lvl="1"/>
            <a:r>
              <a:rPr lang="en-US" dirty="0" smtClean="0"/>
              <a:t>Did so with confidence. Mark 12:26-27; Gal. 3:16</a:t>
            </a:r>
          </a:p>
          <a:p>
            <a:pPr lvl="1"/>
            <a:r>
              <a:rPr lang="en-US" dirty="0" smtClean="0"/>
              <a:t>Confident of the details. Matt. 5:17-18</a:t>
            </a:r>
            <a:endParaRPr lang="en-US" dirty="0"/>
          </a:p>
        </p:txBody>
      </p:sp>
    </p:spTree>
    <p:extLst>
      <p:ext uri="{BB962C8B-B14F-4D97-AF65-F5344CB8AC3E}">
        <p14:creationId xmlns="" xmlns:p14="http://schemas.microsoft.com/office/powerpoint/2010/main" val="252241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wipe(left)">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705600" cy="857250"/>
          </a:xfrm>
        </p:spPr>
        <p:txBody>
          <a:bodyPr>
            <a:normAutofit/>
          </a:bodyPr>
          <a:lstStyle/>
          <a:p>
            <a:r>
              <a:rPr lang="en-US" sz="3600" dirty="0" smtClean="0"/>
              <a:t>Textual Reliability: New Testament</a:t>
            </a:r>
            <a:endParaRPr lang="en-US" sz="3600" dirty="0"/>
          </a:p>
        </p:txBody>
      </p:sp>
      <p:sp>
        <p:nvSpPr>
          <p:cNvPr id="3" name="Content Placeholder 2"/>
          <p:cNvSpPr>
            <a:spLocks noGrp="1"/>
          </p:cNvSpPr>
          <p:nvPr>
            <p:ph idx="1"/>
          </p:nvPr>
        </p:nvSpPr>
        <p:spPr>
          <a:xfrm>
            <a:off x="457200" y="1200150"/>
            <a:ext cx="8229600" cy="3733799"/>
          </a:xfrm>
        </p:spPr>
        <p:txBody>
          <a:bodyPr>
            <a:normAutofit fontScale="92500" lnSpcReduction="20000"/>
          </a:bodyPr>
          <a:lstStyle/>
          <a:p>
            <a:r>
              <a:rPr lang="en-US" dirty="0"/>
              <a:t>“There is no body of ancient literature in the world which enjoys such a wealth of good textual attestation as the New Testament</a:t>
            </a:r>
            <a:r>
              <a:rPr lang="en-US" dirty="0" smtClean="0"/>
              <a:t>.” F. F. Bruce </a:t>
            </a:r>
            <a:r>
              <a:rPr lang="en-US" i="1" dirty="0"/>
              <a:t>Evidence That Demands a Verdict</a:t>
            </a:r>
            <a:r>
              <a:rPr lang="en-US" dirty="0"/>
              <a:t>, p. 50</a:t>
            </a:r>
          </a:p>
          <a:p>
            <a:r>
              <a:rPr lang="en-US" dirty="0" err="1" smtClean="0"/>
              <a:t>Wescott</a:t>
            </a:r>
            <a:r>
              <a:rPr lang="en-US" dirty="0" smtClean="0"/>
              <a:t> </a:t>
            </a:r>
            <a:r>
              <a:rPr lang="en-US" dirty="0"/>
              <a:t>and </a:t>
            </a:r>
            <a:r>
              <a:rPr lang="en-US" dirty="0" err="1"/>
              <a:t>Hort</a:t>
            </a:r>
            <a:r>
              <a:rPr lang="en-US" dirty="0"/>
              <a:t> (</a:t>
            </a:r>
            <a:r>
              <a:rPr lang="en-US" dirty="0" smtClean="0"/>
              <a:t>19</a:t>
            </a:r>
            <a:r>
              <a:rPr lang="en-US" baseline="30000" dirty="0" smtClean="0"/>
              <a:t>th</a:t>
            </a:r>
            <a:r>
              <a:rPr lang="en-US" dirty="0" smtClean="0"/>
              <a:t> century </a:t>
            </a:r>
            <a:r>
              <a:rPr lang="en-US" dirty="0"/>
              <a:t>textual critics) said substantial variations could “hardly form more than a thousandth part of the entire text.” </a:t>
            </a:r>
            <a:r>
              <a:rPr lang="en-US" i="1" dirty="0"/>
              <a:t>New Testament in Greek</a:t>
            </a:r>
            <a:r>
              <a:rPr lang="en-US" dirty="0"/>
              <a:t>, p. </a:t>
            </a:r>
            <a:r>
              <a:rPr lang="en-US" dirty="0" smtClean="0"/>
              <a:t>2</a:t>
            </a:r>
          </a:p>
          <a:p>
            <a:r>
              <a:rPr lang="en-US" dirty="0" smtClean="0"/>
              <a:t>Around 5,000 manuscripts available.</a:t>
            </a:r>
            <a:endParaRPr lang="en-US" dirty="0"/>
          </a:p>
        </p:txBody>
      </p:sp>
    </p:spTree>
    <p:extLst>
      <p:ext uri="{BB962C8B-B14F-4D97-AF65-F5344CB8AC3E}">
        <p14:creationId xmlns="" xmlns:p14="http://schemas.microsoft.com/office/powerpoint/2010/main" val="706989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705600" cy="857250"/>
          </a:xfrm>
        </p:spPr>
        <p:txBody>
          <a:bodyPr>
            <a:normAutofit/>
          </a:bodyPr>
          <a:lstStyle/>
          <a:p>
            <a:r>
              <a:rPr lang="en-US" sz="3600" dirty="0" smtClean="0"/>
              <a:t>Textual Reliability: New Testament</a:t>
            </a:r>
            <a:endParaRPr lang="en-US" sz="3600" dirty="0"/>
          </a:p>
        </p:txBody>
      </p:sp>
      <p:sp>
        <p:nvSpPr>
          <p:cNvPr id="3" name="Content Placeholder 2"/>
          <p:cNvSpPr>
            <a:spLocks noGrp="1"/>
          </p:cNvSpPr>
          <p:nvPr>
            <p:ph idx="1"/>
          </p:nvPr>
        </p:nvSpPr>
        <p:spPr>
          <a:xfrm>
            <a:off x="457200" y="1200150"/>
            <a:ext cx="8229600" cy="3733799"/>
          </a:xfrm>
        </p:spPr>
        <p:txBody>
          <a:bodyPr>
            <a:normAutofit/>
          </a:bodyPr>
          <a:lstStyle/>
          <a:p>
            <a:r>
              <a:rPr lang="en-US" dirty="0" smtClean="0"/>
              <a:t>Around 5,000 manuscripts available.</a:t>
            </a:r>
          </a:p>
          <a:p>
            <a:r>
              <a:rPr lang="en-US" dirty="0" smtClean="0"/>
              <a:t>Translations into Latin, </a:t>
            </a:r>
            <a:r>
              <a:rPr lang="en-US" dirty="0" err="1" smtClean="0"/>
              <a:t>Syriac</a:t>
            </a:r>
            <a:r>
              <a:rPr lang="en-US" dirty="0" smtClean="0"/>
              <a:t>, and other languages.</a:t>
            </a:r>
          </a:p>
          <a:p>
            <a:pPr lvl="1"/>
            <a:r>
              <a:rPr lang="en-US" dirty="0" smtClean="0"/>
              <a:t>Made as early as 2</a:t>
            </a:r>
            <a:r>
              <a:rPr lang="en-US" baseline="30000" dirty="0" smtClean="0"/>
              <a:t>nd</a:t>
            </a:r>
            <a:r>
              <a:rPr lang="en-US" dirty="0" smtClean="0"/>
              <a:t> century, with manuscripts from the 4</a:t>
            </a:r>
            <a:r>
              <a:rPr lang="en-US" baseline="30000" dirty="0" smtClean="0"/>
              <a:t>th</a:t>
            </a:r>
            <a:r>
              <a:rPr lang="en-US" dirty="0" smtClean="0"/>
              <a:t> and 5</a:t>
            </a:r>
            <a:r>
              <a:rPr lang="en-US" baseline="30000" dirty="0" smtClean="0"/>
              <a:t>th</a:t>
            </a:r>
            <a:r>
              <a:rPr lang="en-US" dirty="0" smtClean="0"/>
              <a:t> centuries.</a:t>
            </a:r>
          </a:p>
          <a:p>
            <a:r>
              <a:rPr lang="en-US" dirty="0" smtClean="0"/>
              <a:t>Quotations are found in the writings of “church fathers.”</a:t>
            </a:r>
            <a:endParaRPr lang="en-US" dirty="0"/>
          </a:p>
        </p:txBody>
      </p:sp>
    </p:spTree>
    <p:extLst>
      <p:ext uri="{BB962C8B-B14F-4D97-AF65-F5344CB8AC3E}">
        <p14:creationId xmlns="" xmlns:p14="http://schemas.microsoft.com/office/powerpoint/2010/main" val="318197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wipe(left)">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803</Words>
  <Application>Microsoft Office PowerPoint</Application>
  <PresentationFormat>On-screen Show (16:9)</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We Have God’s Word in a Reliable Form</vt:lpstr>
      <vt:lpstr>Opening the Door</vt:lpstr>
      <vt:lpstr>Why Some Reject the Evidence</vt:lpstr>
      <vt:lpstr>Providence of God</vt:lpstr>
      <vt:lpstr>First Century Attitudes</vt:lpstr>
      <vt:lpstr>Textual Reliability: Old Testament</vt:lpstr>
      <vt:lpstr>Textual Reliability: Old Testament</vt:lpstr>
      <vt:lpstr>Textual Reliability: New Testament</vt:lpstr>
      <vt:lpstr>Textual Reliability: New Testament</vt:lpstr>
      <vt:lpstr>Textual Reliability: New Testament</vt:lpstr>
      <vt:lpstr>Textual Reliability: New Testament</vt:lpstr>
      <vt:lpstr>Translations</vt:lpstr>
      <vt:lpstr>Translations</vt:lpstr>
      <vt:lpstr>Translations</vt:lpstr>
      <vt:lpstr>Translations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pepperrd</cp:lastModifiedBy>
  <cp:revision>12</cp:revision>
  <dcterms:created xsi:type="dcterms:W3CDTF">2013-10-06T00:52:59Z</dcterms:created>
  <dcterms:modified xsi:type="dcterms:W3CDTF">2013-10-06T20:06:25Z</dcterms:modified>
</cp:coreProperties>
</file>