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embeddedFontLst>
    <p:embeddedFont>
      <p:font typeface="Garamond" panose="02020404030301010803" pitchFamily="18" charset="0"/>
      <p:regular r:id="rId27"/>
      <p:bold r:id="rId28"/>
      <p: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1" d="100"/>
          <a:sy n="141" d="100"/>
        </p:scale>
        <p:origin x="-102" y="-23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394460"/>
            <a:ext cx="6400800" cy="971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100834"/>
            <a:ext cx="9144000" cy="69951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71750"/>
            <a:ext cx="6400800" cy="5715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6781"/>
            <a:ext cx="1295400" cy="323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14400"/>
            <a:ext cx="5181600" cy="32004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62583"/>
            <a:ext cx="7162800" cy="51435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04950"/>
            <a:ext cx="7162800" cy="2743200"/>
          </a:xfrm>
        </p:spPr>
        <p:txBody>
          <a:bodyPr>
            <a:noAutofit/>
          </a:bodyPr>
          <a:lstStyle>
            <a:lvl1pPr marL="273050" indent="-2730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Blip>
                <a:blip r:embed="rId2"/>
              </a:buBlip>
              <a:defRPr sz="20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8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6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6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034034"/>
            <a:ext cx="9144000" cy="699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013347"/>
            <a:ext cx="9144000" cy="6995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557701"/>
            <a:ext cx="6248400" cy="1092280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127760"/>
            <a:ext cx="6248400" cy="1175147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013347"/>
            <a:ext cx="9144000" cy="6995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1828800"/>
            <a:ext cx="3124200" cy="2343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1828800"/>
            <a:ext cx="3124200" cy="2343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114550"/>
            <a:ext cx="31242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114550"/>
            <a:ext cx="31242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771651"/>
            <a:ext cx="3125788" cy="338504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69364"/>
            <a:ext cx="3127375" cy="336042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257300"/>
            <a:ext cx="2819399" cy="44958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1706880"/>
            <a:ext cx="2819399" cy="217932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257300"/>
            <a:ext cx="32766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385316"/>
            <a:ext cx="3090672" cy="2318004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257300"/>
            <a:ext cx="2819400" cy="44958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428750"/>
            <a:ext cx="2971800" cy="222885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707642"/>
            <a:ext cx="2819400" cy="21564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600" y="876299"/>
            <a:ext cx="7162800" cy="5143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447799"/>
            <a:ext cx="7162800" cy="2800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4767263"/>
            <a:ext cx="2133600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4767263"/>
            <a:ext cx="3200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47731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Proverbs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Divine Wisdom for All Ages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6014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Inheriting Trouble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12"/>
            </a:pPr>
            <a:r>
              <a:rPr lang="en-US" dirty="0" smtClean="0"/>
              <a:t>How can a greedy man trouble his own house?</a:t>
            </a:r>
          </a:p>
          <a:p>
            <a:pPr marL="0" indent="0">
              <a:buNone/>
            </a:pPr>
            <a:r>
              <a:rPr lang="en-US" i="1" dirty="0"/>
              <a:t>He who is </a:t>
            </a:r>
            <a:r>
              <a:rPr lang="en-US" b="1" i="1" u="sng" dirty="0"/>
              <a:t>greedy for gain</a:t>
            </a:r>
            <a:r>
              <a:rPr lang="en-US" b="1" i="1" dirty="0"/>
              <a:t> troubles </a:t>
            </a:r>
            <a:r>
              <a:rPr lang="en-US" i="1" dirty="0"/>
              <a:t>his own house, But </a:t>
            </a:r>
            <a:r>
              <a:rPr lang="en-US" b="1" i="1" dirty="0"/>
              <a:t>he who </a:t>
            </a:r>
            <a:r>
              <a:rPr lang="en-US" b="1" i="1" u="sng" dirty="0"/>
              <a:t>hates bribes</a:t>
            </a:r>
            <a:r>
              <a:rPr lang="en-US" b="1" i="1" dirty="0"/>
              <a:t> will live</a:t>
            </a:r>
            <a:r>
              <a:rPr lang="en-US" i="1" dirty="0"/>
              <a:t>. </a:t>
            </a:r>
            <a:r>
              <a:rPr lang="en-US" dirty="0"/>
              <a:t>(</a:t>
            </a:r>
            <a:r>
              <a:rPr lang="en-US" b="1" dirty="0"/>
              <a:t>Proverbs </a:t>
            </a:r>
            <a:r>
              <a:rPr lang="en-US" b="1" dirty="0" smtClean="0"/>
              <a:t>15:27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i="1" dirty="0" smtClean="0"/>
              <a:t>But </a:t>
            </a:r>
            <a:r>
              <a:rPr lang="en-US" i="1" dirty="0"/>
              <a:t>those who desire to be rich </a:t>
            </a:r>
            <a:r>
              <a:rPr lang="en-US" b="1" i="1" dirty="0"/>
              <a:t>fall into temptation and a snare</a:t>
            </a:r>
            <a:r>
              <a:rPr lang="en-US" i="1" dirty="0"/>
              <a:t>, and into </a:t>
            </a:r>
            <a:r>
              <a:rPr lang="en-US" b="1" i="1" dirty="0"/>
              <a:t>many foolish and harmful lusts </a:t>
            </a:r>
            <a:r>
              <a:rPr lang="en-US" i="1" dirty="0"/>
              <a:t>which drown men in </a:t>
            </a:r>
            <a:r>
              <a:rPr lang="en-US" b="1" i="1" dirty="0"/>
              <a:t>destruction and </a:t>
            </a:r>
            <a:r>
              <a:rPr lang="en-US" b="1" i="1" dirty="0" smtClean="0"/>
              <a:t>perdition</a:t>
            </a:r>
            <a:r>
              <a:rPr lang="en-US" i="1" dirty="0" smtClean="0"/>
              <a:t>. </a:t>
            </a:r>
            <a:r>
              <a:rPr lang="en-US" i="1" dirty="0"/>
              <a:t>For the </a:t>
            </a:r>
            <a:r>
              <a:rPr lang="en-US" b="1" i="1" dirty="0"/>
              <a:t>love of money is a root of all kinds of evil</a:t>
            </a:r>
            <a:r>
              <a:rPr lang="en-US" i="1" dirty="0"/>
              <a:t>, for which some have </a:t>
            </a:r>
            <a:r>
              <a:rPr lang="en-US" b="1" i="1" dirty="0"/>
              <a:t>strayed from the faith in their greediness</a:t>
            </a:r>
            <a:r>
              <a:rPr lang="en-US" i="1" dirty="0"/>
              <a:t>, and </a:t>
            </a:r>
            <a:r>
              <a:rPr lang="en-US" b="1" i="1" dirty="0"/>
              <a:t>pierced themselves through with many sorrows</a:t>
            </a:r>
            <a:r>
              <a:rPr lang="en-US" i="1" dirty="0" smtClean="0"/>
              <a:t>.  </a:t>
            </a:r>
            <a:r>
              <a:rPr lang="en-US" dirty="0" smtClean="0"/>
              <a:t>(</a:t>
            </a:r>
            <a:r>
              <a:rPr lang="en-US" b="1" dirty="0" smtClean="0"/>
              <a:t>I Tim. 6:9-10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32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Inheriting Trouble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12"/>
            </a:pPr>
            <a:r>
              <a:rPr lang="en-US" dirty="0" smtClean="0"/>
              <a:t>How can a greedy man trouble his own house?</a:t>
            </a:r>
          </a:p>
          <a:p>
            <a:pPr marL="346075" indent="-346075"/>
            <a:r>
              <a:rPr lang="en-US" dirty="0" smtClean="0"/>
              <a:t>Too much time spent away from children?</a:t>
            </a:r>
          </a:p>
          <a:p>
            <a:pPr marL="346075" indent="-346075"/>
            <a:r>
              <a:rPr lang="en-US" dirty="0" smtClean="0"/>
              <a:t>Example of compromised integrity?</a:t>
            </a:r>
          </a:p>
          <a:p>
            <a:pPr marL="346075" indent="-346075"/>
            <a:r>
              <a:rPr lang="en-US" dirty="0" smtClean="0"/>
              <a:t>Fights over money?</a:t>
            </a:r>
          </a:p>
          <a:p>
            <a:pPr marL="346075" indent="-346075"/>
            <a:r>
              <a:rPr lang="en-US" i="1" dirty="0" smtClean="0"/>
              <a:t>“All kinds of evil”</a:t>
            </a:r>
            <a:r>
              <a:rPr lang="en-US" dirty="0" smtClean="0"/>
              <a:t> ushered into the home!</a:t>
            </a:r>
          </a:p>
          <a:p>
            <a:pPr marL="0" indent="0">
              <a:buNone/>
            </a:pPr>
            <a:r>
              <a:rPr lang="en-US" sz="1800" i="1" dirty="0" smtClean="0"/>
              <a:t>“But </a:t>
            </a:r>
            <a:r>
              <a:rPr lang="en-US" sz="1800" b="1" i="1" dirty="0"/>
              <a:t>seek </a:t>
            </a:r>
            <a:r>
              <a:rPr lang="en-US" sz="1800" b="1" i="1" u="sng" dirty="0"/>
              <a:t>first</a:t>
            </a:r>
            <a:r>
              <a:rPr lang="en-US" sz="1800" b="1" i="1" dirty="0"/>
              <a:t> the kingdom of God and His righteousness</a:t>
            </a:r>
            <a:r>
              <a:rPr lang="en-US" sz="1800" i="1" dirty="0"/>
              <a:t>, and all these things shall be added to </a:t>
            </a:r>
            <a:r>
              <a:rPr lang="en-US" sz="1800" i="1" dirty="0" smtClean="0"/>
              <a:t>you. Therefore </a:t>
            </a:r>
            <a:r>
              <a:rPr lang="en-US" sz="1800" i="1" dirty="0"/>
              <a:t>do not worry about tomorrow, for tomorrow will worry about its own things. Sufficient for the day is its own trouble</a:t>
            </a:r>
            <a:r>
              <a:rPr lang="en-US" sz="1800" dirty="0"/>
              <a:t>. (</a:t>
            </a:r>
            <a:r>
              <a:rPr lang="en-US" sz="1800" b="1" dirty="0" smtClean="0"/>
              <a:t>Mt. 6:19-34</a:t>
            </a:r>
            <a:r>
              <a:rPr lang="en-US" sz="1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4528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“Neither Shall He Eat”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13"/>
            </a:pPr>
            <a:r>
              <a:rPr lang="en-US" dirty="0" smtClean="0"/>
              <a:t>According to </a:t>
            </a:r>
            <a:r>
              <a:rPr lang="en-US" b="1" dirty="0" smtClean="0"/>
              <a:t>16:26</a:t>
            </a:r>
            <a:r>
              <a:rPr lang="en-US" dirty="0" smtClean="0"/>
              <a:t>, what motivates a man to work?</a:t>
            </a:r>
          </a:p>
          <a:p>
            <a:pPr marL="0" indent="0">
              <a:buNone/>
            </a:pPr>
            <a:r>
              <a:rPr lang="en-US" i="1" dirty="0"/>
              <a:t>The person who labors, labors for himself, For </a:t>
            </a:r>
            <a:r>
              <a:rPr lang="en-US" b="1" i="1" dirty="0"/>
              <a:t>his </a:t>
            </a:r>
            <a:r>
              <a:rPr lang="en-US" b="1" i="1" u="sng" dirty="0"/>
              <a:t>hungry mouth</a:t>
            </a:r>
            <a:r>
              <a:rPr lang="en-US" b="1" i="1" dirty="0"/>
              <a:t> drives him on</a:t>
            </a:r>
            <a:r>
              <a:rPr lang="en-US" i="1" dirty="0"/>
              <a:t>. </a:t>
            </a:r>
            <a:r>
              <a:rPr lang="en-US" dirty="0"/>
              <a:t>(</a:t>
            </a:r>
            <a:r>
              <a:rPr lang="en-US" b="1" dirty="0"/>
              <a:t>Proverbs </a:t>
            </a:r>
            <a:r>
              <a:rPr lang="en-US" b="1" dirty="0" smtClean="0"/>
              <a:t>16:26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i="1" dirty="0" smtClean="0"/>
              <a:t>For </a:t>
            </a:r>
            <a:r>
              <a:rPr lang="en-US" i="1" dirty="0"/>
              <a:t>even when we were with you, </a:t>
            </a:r>
            <a:r>
              <a:rPr lang="en-US" b="1" i="1" dirty="0"/>
              <a:t>we </a:t>
            </a:r>
            <a:r>
              <a:rPr lang="en-US" b="1" i="1" u="sng" dirty="0"/>
              <a:t>commanded</a:t>
            </a:r>
            <a:r>
              <a:rPr lang="en-US" b="1" i="1" dirty="0"/>
              <a:t> you this</a:t>
            </a:r>
            <a:r>
              <a:rPr lang="en-US" i="1" dirty="0"/>
              <a:t>: </a:t>
            </a:r>
            <a:r>
              <a:rPr lang="en-US" b="1" i="1" dirty="0"/>
              <a:t>If anyone will not work, </a:t>
            </a:r>
            <a:r>
              <a:rPr lang="en-US" b="1" i="1" u="sng" dirty="0"/>
              <a:t>neither shall he </a:t>
            </a:r>
            <a:r>
              <a:rPr lang="en-US" b="1" i="1" u="sng" dirty="0" smtClean="0"/>
              <a:t>eat</a:t>
            </a:r>
            <a:r>
              <a:rPr lang="en-US" b="1" i="1" dirty="0" smtClean="0"/>
              <a:t>.</a:t>
            </a:r>
            <a:r>
              <a:rPr lang="en-US" i="1" dirty="0" smtClean="0"/>
              <a:t> </a:t>
            </a:r>
            <a:r>
              <a:rPr lang="en-US" i="1" dirty="0"/>
              <a:t>For we hear that there are some who walk among you in a disorderly manner, </a:t>
            </a:r>
            <a:r>
              <a:rPr lang="en-US" b="1" i="1" dirty="0"/>
              <a:t>not working at all</a:t>
            </a:r>
            <a:r>
              <a:rPr lang="en-US" i="1" dirty="0"/>
              <a:t>, but are busybodies</a:t>
            </a:r>
            <a:r>
              <a:rPr lang="en-US" i="1" dirty="0" smtClean="0"/>
              <a:t>. </a:t>
            </a:r>
            <a:r>
              <a:rPr lang="en-US" dirty="0"/>
              <a:t>(</a:t>
            </a:r>
            <a:r>
              <a:rPr lang="en-US" b="1" dirty="0"/>
              <a:t>II Thessalonians </a:t>
            </a:r>
            <a:r>
              <a:rPr lang="en-US" b="1" dirty="0" smtClean="0"/>
              <a:t>3:10-11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Does this seem too harsh?  A little cruel?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29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Given to the Devil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… </a:t>
            </a:r>
            <a:r>
              <a:rPr lang="en-US" b="1" i="1" dirty="0" smtClean="0"/>
              <a:t>deliver </a:t>
            </a:r>
            <a:r>
              <a:rPr lang="en-US" b="1" i="1" dirty="0"/>
              <a:t>such a one to Satan</a:t>
            </a:r>
            <a:r>
              <a:rPr lang="en-US" i="1" dirty="0"/>
              <a:t> for the destruction of the flesh, that his </a:t>
            </a:r>
            <a:r>
              <a:rPr lang="en-US" b="1" i="1" dirty="0"/>
              <a:t>spirit may be saved </a:t>
            </a:r>
            <a:r>
              <a:rPr lang="en-US" i="1" dirty="0"/>
              <a:t>in the day of the Lord Jesus. </a:t>
            </a:r>
            <a:r>
              <a:rPr lang="en-US" dirty="0"/>
              <a:t>(</a:t>
            </a:r>
            <a:r>
              <a:rPr lang="en-US" b="1" dirty="0"/>
              <a:t>I Corinthians </a:t>
            </a:r>
            <a:r>
              <a:rPr lang="en-US" b="1" dirty="0" smtClean="0"/>
              <a:t>5:5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i="1" dirty="0" smtClean="0"/>
              <a:t>… of </a:t>
            </a:r>
            <a:r>
              <a:rPr lang="en-US" i="1" dirty="0"/>
              <a:t>whom are </a:t>
            </a:r>
            <a:r>
              <a:rPr lang="en-US" i="1" dirty="0" err="1"/>
              <a:t>Hymenaeus</a:t>
            </a:r>
            <a:r>
              <a:rPr lang="en-US" i="1" dirty="0"/>
              <a:t> and Alexander, whom </a:t>
            </a:r>
            <a:r>
              <a:rPr lang="en-US" b="1" i="1" dirty="0"/>
              <a:t>I delivered to Satan that they may learn </a:t>
            </a:r>
            <a:r>
              <a:rPr lang="en-US" i="1" dirty="0"/>
              <a:t>not to blaspheme. </a:t>
            </a:r>
            <a:r>
              <a:rPr lang="en-US" dirty="0"/>
              <a:t>(</a:t>
            </a:r>
            <a:r>
              <a:rPr lang="en-US" b="1" dirty="0"/>
              <a:t>I Timothy </a:t>
            </a:r>
            <a:r>
              <a:rPr lang="en-US" b="1" dirty="0" smtClean="0"/>
              <a:t>1:20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Some sins become so ingrained, that the sinner’s mind becomes so twisted that he will not accept the truth.  What to do?</a:t>
            </a:r>
            <a:endParaRPr lang="en-US" dirty="0"/>
          </a:p>
          <a:p>
            <a:r>
              <a:rPr lang="en-US" dirty="0" smtClean="0"/>
              <a:t>When they will not listen, get out of the way!</a:t>
            </a:r>
          </a:p>
          <a:p>
            <a:r>
              <a:rPr lang="en-US" dirty="0" smtClean="0"/>
              <a:t>Better to learn the Devil’s “care” now than in eternity.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46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Irrefutable Lazy 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19"/>
            </a:pPr>
            <a:r>
              <a:rPr lang="en-US" dirty="0" smtClean="0"/>
              <a:t>What dangerous animal keeps the lazy man from working? </a:t>
            </a:r>
            <a:r>
              <a:rPr lang="en-US" b="1" dirty="0" smtClean="0"/>
              <a:t>22:13</a:t>
            </a:r>
          </a:p>
          <a:p>
            <a:pPr marL="0" indent="0">
              <a:buNone/>
            </a:pPr>
            <a:r>
              <a:rPr lang="en-US" i="1" dirty="0"/>
              <a:t>The lazy man says, </a:t>
            </a:r>
            <a:r>
              <a:rPr lang="en-US" i="1" dirty="0" smtClean="0"/>
              <a:t>“There </a:t>
            </a:r>
            <a:r>
              <a:rPr lang="en-US" i="1" dirty="0"/>
              <a:t>is a lion outside! I shall be slain in the streets</a:t>
            </a:r>
            <a:r>
              <a:rPr lang="en-US" i="1" dirty="0" smtClean="0"/>
              <a:t>!” </a:t>
            </a:r>
            <a:endParaRPr lang="en-US" dirty="0" smtClean="0"/>
          </a:p>
          <a:p>
            <a:pPr marL="0" indent="0">
              <a:buNone/>
            </a:pPr>
            <a:r>
              <a:rPr lang="en-US" i="1" dirty="0"/>
              <a:t>Do you see a man </a:t>
            </a:r>
            <a:r>
              <a:rPr lang="en-US" b="1" i="1" dirty="0"/>
              <a:t>wise in his own eyes</a:t>
            </a:r>
            <a:r>
              <a:rPr lang="en-US" i="1" dirty="0"/>
              <a:t>? There is </a:t>
            </a:r>
            <a:r>
              <a:rPr lang="en-US" b="1" i="1" dirty="0"/>
              <a:t>more hope for a fool than for </a:t>
            </a:r>
            <a:r>
              <a:rPr lang="en-US" b="1" i="1" dirty="0" smtClean="0"/>
              <a:t>him</a:t>
            </a:r>
            <a:r>
              <a:rPr lang="en-US" i="1" dirty="0" smtClean="0"/>
              <a:t>. </a:t>
            </a:r>
            <a:r>
              <a:rPr lang="en-US" i="1" dirty="0"/>
              <a:t>The lazy man says, </a:t>
            </a:r>
            <a:r>
              <a:rPr lang="en-US" i="1" dirty="0" smtClean="0"/>
              <a:t>“There </a:t>
            </a:r>
            <a:r>
              <a:rPr lang="en-US" i="1" dirty="0"/>
              <a:t>is a lion in the road! A fierce lion is in the streets</a:t>
            </a:r>
            <a:r>
              <a:rPr lang="en-US" i="1" dirty="0" smtClean="0"/>
              <a:t>!" </a:t>
            </a:r>
            <a:r>
              <a:rPr lang="en-US" i="1" dirty="0"/>
              <a:t>As a door turns on its hinges, So does the lazy man on his </a:t>
            </a:r>
            <a:r>
              <a:rPr lang="en-US" i="1" dirty="0" smtClean="0"/>
              <a:t>bed. </a:t>
            </a:r>
            <a:r>
              <a:rPr lang="en-US" i="1" dirty="0"/>
              <a:t>The lazy man buries his hand in the bowl; It wearies him to bring it back to his </a:t>
            </a:r>
            <a:r>
              <a:rPr lang="en-US" i="1" dirty="0" smtClean="0"/>
              <a:t>mouth. </a:t>
            </a:r>
            <a:r>
              <a:rPr lang="en-US" b="1" i="1" dirty="0"/>
              <a:t>The lazy man is </a:t>
            </a:r>
            <a:r>
              <a:rPr lang="en-US" b="1" i="1" u="sng" dirty="0"/>
              <a:t>wiser in his own eyes</a:t>
            </a:r>
            <a:r>
              <a:rPr lang="en-US" b="1" i="1" dirty="0"/>
              <a:t> Than seven men who can answer sensibly</a:t>
            </a:r>
            <a:r>
              <a:rPr lang="en-US" i="1" dirty="0"/>
              <a:t>. </a:t>
            </a:r>
            <a:r>
              <a:rPr lang="en-US" dirty="0" smtClean="0"/>
              <a:t>(</a:t>
            </a:r>
            <a:r>
              <a:rPr lang="en-US" b="1" dirty="0" smtClean="0"/>
              <a:t>Proverbs 26:12-16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27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Laziness’ Entrance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15"/>
            </a:pPr>
            <a:r>
              <a:rPr lang="en-US" dirty="0" smtClean="0"/>
              <a:t>What happens to the man who fails to get his plowing done during the winter?</a:t>
            </a:r>
          </a:p>
          <a:p>
            <a:pPr marL="0" indent="0">
              <a:buNone/>
            </a:pPr>
            <a:r>
              <a:rPr lang="en-US" sz="1800" i="1" dirty="0"/>
              <a:t>The lazy man will not plow because of winter; </a:t>
            </a:r>
            <a:r>
              <a:rPr lang="en-US" sz="1800" b="1" i="1" dirty="0"/>
              <a:t>He will beg during harvest and </a:t>
            </a:r>
            <a:r>
              <a:rPr lang="en-US" sz="1800" b="1" i="1" u="sng" dirty="0"/>
              <a:t>have nothing</a:t>
            </a:r>
            <a:r>
              <a:rPr lang="en-US" sz="1800" i="1" dirty="0"/>
              <a:t>. </a:t>
            </a:r>
            <a:r>
              <a:rPr lang="en-US" sz="1800" dirty="0"/>
              <a:t>(</a:t>
            </a:r>
            <a:r>
              <a:rPr lang="en-US" sz="1800" b="1" dirty="0"/>
              <a:t>Proverbs </a:t>
            </a:r>
            <a:r>
              <a:rPr lang="en-US" sz="1800" b="1" dirty="0" smtClean="0"/>
              <a:t>20:4</a:t>
            </a:r>
            <a:r>
              <a:rPr lang="en-US" sz="1800" dirty="0" smtClean="0"/>
              <a:t>)</a:t>
            </a:r>
            <a:endParaRPr lang="en-US" sz="1800" dirty="0"/>
          </a:p>
          <a:p>
            <a:pPr marL="0" indent="0">
              <a:buNone/>
            </a:pPr>
            <a:r>
              <a:rPr lang="en-US" sz="1800" i="1" dirty="0" smtClean="0"/>
              <a:t>Laziness </a:t>
            </a:r>
            <a:r>
              <a:rPr lang="en-US" sz="1800" i="1" dirty="0"/>
              <a:t>casts one into a </a:t>
            </a:r>
            <a:r>
              <a:rPr lang="en-US" sz="1800" b="1" i="1" dirty="0"/>
              <a:t>deep sleep</a:t>
            </a:r>
            <a:r>
              <a:rPr lang="en-US" sz="1800" i="1" dirty="0"/>
              <a:t>, And an idle person will suffer hunger. </a:t>
            </a:r>
            <a:r>
              <a:rPr lang="en-US" sz="1800" dirty="0" smtClean="0"/>
              <a:t>(</a:t>
            </a:r>
            <a:r>
              <a:rPr lang="en-US" sz="1800" b="1" dirty="0" smtClean="0"/>
              <a:t>19:15</a:t>
            </a:r>
            <a:r>
              <a:rPr lang="en-US" sz="1800" dirty="0" smtClean="0"/>
              <a:t>)</a:t>
            </a:r>
            <a:endParaRPr lang="en-US" sz="1800" dirty="0"/>
          </a:p>
          <a:p>
            <a:pPr marL="0" indent="0">
              <a:buNone/>
            </a:pPr>
            <a:r>
              <a:rPr lang="en-US" sz="1800" i="1" dirty="0"/>
              <a:t>A lazy man buries his hand in the bowl, And </a:t>
            </a:r>
            <a:r>
              <a:rPr lang="en-US" sz="1800" b="1" i="1" dirty="0"/>
              <a:t>will not so much as bring it to his mouth </a:t>
            </a:r>
            <a:r>
              <a:rPr lang="en-US" sz="1800" i="1" dirty="0"/>
              <a:t>again. </a:t>
            </a:r>
            <a:r>
              <a:rPr lang="en-US" sz="1800" dirty="0"/>
              <a:t>(</a:t>
            </a:r>
            <a:r>
              <a:rPr lang="en-US" sz="1800" b="1" dirty="0"/>
              <a:t>Proverbs </a:t>
            </a:r>
            <a:r>
              <a:rPr lang="en-US" sz="1800" b="1" dirty="0" smtClean="0"/>
              <a:t>19:24</a:t>
            </a:r>
            <a:r>
              <a:rPr lang="en-US" sz="1800" dirty="0" smtClean="0"/>
              <a:t>)</a:t>
            </a:r>
          </a:p>
          <a:p>
            <a:pPr marL="0" indent="0">
              <a:buNone/>
            </a:pPr>
            <a:r>
              <a:rPr lang="en-US" sz="1800" b="1" i="1" dirty="0"/>
              <a:t>Do not love sleep</a:t>
            </a:r>
            <a:r>
              <a:rPr lang="en-US" sz="1800" i="1" dirty="0"/>
              <a:t>, lest you come to poverty; </a:t>
            </a:r>
            <a:r>
              <a:rPr lang="en-US" sz="1800" b="1" i="1" u="sng" dirty="0"/>
              <a:t>Open your eyes</a:t>
            </a:r>
            <a:r>
              <a:rPr lang="en-US" sz="1800" i="1" dirty="0"/>
              <a:t>, and you </a:t>
            </a:r>
            <a:r>
              <a:rPr lang="en-US" sz="1800" b="1" i="1" dirty="0"/>
              <a:t>will be satisfied with bread</a:t>
            </a:r>
            <a:r>
              <a:rPr lang="en-US" sz="1800" i="1" dirty="0"/>
              <a:t>. </a:t>
            </a:r>
            <a:r>
              <a:rPr lang="en-US" sz="1800" dirty="0"/>
              <a:t>(</a:t>
            </a:r>
            <a:r>
              <a:rPr lang="en-US" sz="1800" b="1" dirty="0"/>
              <a:t>Proverbs </a:t>
            </a:r>
            <a:r>
              <a:rPr lang="en-US" sz="1800" b="1" dirty="0" smtClean="0"/>
              <a:t>20:13</a:t>
            </a:r>
            <a:r>
              <a:rPr lang="en-US" sz="1800" dirty="0" smtClean="0"/>
              <a:t>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5211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Great Destroyer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14"/>
            </a:pPr>
            <a:r>
              <a:rPr lang="en-US" dirty="0" smtClean="0"/>
              <a:t>The slothful (slack) worker is a brother to what man? </a:t>
            </a:r>
            <a:r>
              <a:rPr lang="en-US" dirty="0"/>
              <a:t>(</a:t>
            </a:r>
            <a:r>
              <a:rPr lang="en-US" b="1" dirty="0" smtClean="0"/>
              <a:t>Pro. 18:9</a:t>
            </a:r>
            <a:r>
              <a:rPr lang="en-US" dirty="0"/>
              <a:t>)</a:t>
            </a: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He </a:t>
            </a:r>
            <a:r>
              <a:rPr lang="en-US" i="1" dirty="0"/>
              <a:t>who is slothful in his work Is a brother to him who is </a:t>
            </a:r>
            <a:r>
              <a:rPr lang="en-US" b="1" i="1" dirty="0"/>
              <a:t>a great destroyer</a:t>
            </a:r>
            <a:r>
              <a:rPr lang="en-US" i="1" dirty="0"/>
              <a:t>. </a:t>
            </a:r>
            <a:endParaRPr lang="en-US" dirty="0" smtClean="0"/>
          </a:p>
          <a:p>
            <a:r>
              <a:rPr lang="en-US" dirty="0" smtClean="0"/>
              <a:t>Why does someone allow this to happen to themselves? </a:t>
            </a:r>
          </a:p>
          <a:p>
            <a:pPr marL="0" indent="0">
              <a:buNone/>
            </a:pPr>
            <a:r>
              <a:rPr lang="en-US" sz="1800" dirty="0" smtClean="0"/>
              <a:t>I </a:t>
            </a:r>
            <a:r>
              <a:rPr lang="en-US" sz="1800" dirty="0"/>
              <a:t>went by the field of the lazy man , And by the vineyard of the man devoid of understanding</a:t>
            </a:r>
            <a:r>
              <a:rPr lang="en-US" sz="1800" dirty="0" smtClean="0"/>
              <a:t>;  And </a:t>
            </a:r>
            <a:r>
              <a:rPr lang="en-US" sz="1800" dirty="0"/>
              <a:t>there it was, </a:t>
            </a:r>
            <a:r>
              <a:rPr lang="en-US" sz="1800" b="1" dirty="0"/>
              <a:t>all overgrown with thorns</a:t>
            </a:r>
            <a:r>
              <a:rPr lang="en-US" sz="1800" dirty="0"/>
              <a:t>; Its surface was </a:t>
            </a:r>
            <a:r>
              <a:rPr lang="en-US" sz="1800" b="1" dirty="0"/>
              <a:t>covered with nettles</a:t>
            </a:r>
            <a:r>
              <a:rPr lang="en-US" sz="1800" dirty="0"/>
              <a:t>; Its stone </a:t>
            </a:r>
            <a:r>
              <a:rPr lang="en-US" sz="1800" b="1" dirty="0"/>
              <a:t>wall was broken down</a:t>
            </a:r>
            <a:r>
              <a:rPr lang="en-US" sz="1800" dirty="0" smtClean="0"/>
              <a:t>.  When </a:t>
            </a:r>
            <a:r>
              <a:rPr lang="en-US" sz="1800" dirty="0"/>
              <a:t>I saw it, I considered it well; I looked on it and received instruction</a:t>
            </a:r>
            <a:r>
              <a:rPr lang="en-US" sz="1800" dirty="0" smtClean="0"/>
              <a:t>:  </a:t>
            </a:r>
            <a:r>
              <a:rPr lang="en-US" sz="1800" b="1" dirty="0" smtClean="0"/>
              <a:t>A </a:t>
            </a:r>
            <a:r>
              <a:rPr lang="en-US" sz="1800" b="1" dirty="0"/>
              <a:t>little sleep, a little slumber, A little folding of the hands to rest</a:t>
            </a:r>
            <a:r>
              <a:rPr lang="en-US" sz="1800" dirty="0" smtClean="0"/>
              <a:t>;  So </a:t>
            </a:r>
            <a:r>
              <a:rPr lang="en-US" sz="1800" dirty="0"/>
              <a:t>shall your poverty come </a:t>
            </a:r>
            <a:r>
              <a:rPr lang="en-US" sz="1800" b="1" dirty="0"/>
              <a:t>like a prowler</a:t>
            </a:r>
            <a:r>
              <a:rPr lang="en-US" sz="1800" dirty="0"/>
              <a:t>, And your need </a:t>
            </a:r>
            <a:r>
              <a:rPr lang="en-US" sz="1800" b="1" dirty="0"/>
              <a:t>like an armed man</a:t>
            </a:r>
            <a:r>
              <a:rPr lang="en-US" sz="1800" dirty="0" smtClean="0"/>
              <a:t>. (</a:t>
            </a:r>
            <a:r>
              <a:rPr lang="en-US" sz="1800" b="1" dirty="0" smtClean="0"/>
              <a:t>Prov. 24:30-34</a:t>
            </a:r>
            <a:r>
              <a:rPr lang="en-US" sz="1800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Pleasure’s Siren Song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17"/>
            </a:pPr>
            <a:r>
              <a:rPr lang="en-US" dirty="0" smtClean="0"/>
              <a:t>“He who loves ________ will be a poor man.”</a:t>
            </a:r>
          </a:p>
          <a:p>
            <a:pPr marL="0" indent="0">
              <a:buNone/>
            </a:pPr>
            <a:r>
              <a:rPr lang="en-US" i="1" dirty="0"/>
              <a:t>He who </a:t>
            </a:r>
            <a:r>
              <a:rPr lang="en-US" b="1" i="1" dirty="0"/>
              <a:t>loves pleasure will be a poor man</a:t>
            </a:r>
            <a:r>
              <a:rPr lang="en-US" i="1" dirty="0"/>
              <a:t>; He who loves wine and oil will not be rich. </a:t>
            </a:r>
            <a:r>
              <a:rPr lang="en-US" dirty="0"/>
              <a:t>(</a:t>
            </a:r>
            <a:r>
              <a:rPr lang="en-US" b="1" dirty="0"/>
              <a:t>Proverbs </a:t>
            </a:r>
            <a:r>
              <a:rPr lang="en-US" b="1" dirty="0" smtClean="0"/>
              <a:t>21:17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Alcohol can lure and trap men into a state of ineffectiveness (</a:t>
            </a:r>
            <a:r>
              <a:rPr lang="en-US" b="1" dirty="0" smtClean="0"/>
              <a:t>Proverbs 23:19-21</a:t>
            </a:r>
            <a:r>
              <a:rPr lang="en-US" dirty="0" smtClean="0"/>
              <a:t>)</a:t>
            </a:r>
          </a:p>
          <a:p>
            <a:r>
              <a:rPr lang="en-US" dirty="0" smtClean="0"/>
              <a:t>Sexual immorality can also bring a person into ruin (</a:t>
            </a:r>
            <a:r>
              <a:rPr lang="en-US" b="1" dirty="0" smtClean="0"/>
              <a:t>29:3</a:t>
            </a:r>
            <a:r>
              <a:rPr lang="en-US" dirty="0" smtClean="0"/>
              <a:t>).</a:t>
            </a:r>
          </a:p>
          <a:p>
            <a:r>
              <a:rPr lang="en-US" dirty="0" smtClean="0"/>
              <a:t>What other </a:t>
            </a:r>
            <a:r>
              <a:rPr lang="en-US" i="1" dirty="0" smtClean="0"/>
              <a:t>“pleasures”</a:t>
            </a:r>
            <a:r>
              <a:rPr lang="en-US" dirty="0" smtClean="0"/>
              <a:t> can seduce us (or our children) into a trance of laziness and slothfulness?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63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Hasty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16"/>
            </a:pPr>
            <a:r>
              <a:rPr lang="en-US" dirty="0" smtClean="0"/>
              <a:t>Why is such an inheritance not blessed at the end?</a:t>
            </a:r>
          </a:p>
          <a:p>
            <a:pPr marL="0" indent="0">
              <a:buNone/>
            </a:pPr>
            <a:r>
              <a:rPr lang="en-US" i="1" dirty="0"/>
              <a:t>An inheritance </a:t>
            </a:r>
            <a:r>
              <a:rPr lang="en-US" b="1" i="1" dirty="0"/>
              <a:t>gained hastily at the beginning </a:t>
            </a:r>
            <a:r>
              <a:rPr lang="en-US" i="1" dirty="0"/>
              <a:t>Will not be blessed at the end. </a:t>
            </a:r>
            <a:r>
              <a:rPr lang="en-US" dirty="0"/>
              <a:t>(</a:t>
            </a:r>
            <a:r>
              <a:rPr lang="en-US" b="1" dirty="0"/>
              <a:t>Proverbs </a:t>
            </a:r>
            <a:r>
              <a:rPr lang="en-US" b="1" dirty="0" smtClean="0"/>
              <a:t>20:21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How did the “prodigal son” spend his inheritance that he </a:t>
            </a:r>
            <a:r>
              <a:rPr lang="en-US" i="1" dirty="0" smtClean="0"/>
              <a:t>“gained hastily at the beginning”</a:t>
            </a:r>
            <a:r>
              <a:rPr lang="en-US" dirty="0" smtClean="0"/>
              <a:t> (</a:t>
            </a:r>
            <a:r>
              <a:rPr lang="en-US" b="1" dirty="0" smtClean="0"/>
              <a:t>Luke 15:11-16</a:t>
            </a:r>
            <a:r>
              <a:rPr lang="en-US" dirty="0" smtClean="0"/>
              <a:t>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22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Secret to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18"/>
            </a:pPr>
            <a:r>
              <a:rPr lang="en-US" dirty="0" smtClean="0"/>
              <a:t>The “secrets to success” are __________ and the fear of the ___________.</a:t>
            </a:r>
          </a:p>
          <a:p>
            <a:pPr marL="0" indent="0">
              <a:buNone/>
            </a:pPr>
            <a:r>
              <a:rPr lang="en-US" i="1" dirty="0"/>
              <a:t>By </a:t>
            </a:r>
            <a:r>
              <a:rPr lang="en-US" b="1" i="1" dirty="0"/>
              <a:t>humility</a:t>
            </a:r>
            <a:r>
              <a:rPr lang="en-US" i="1" dirty="0"/>
              <a:t> and the </a:t>
            </a:r>
            <a:r>
              <a:rPr lang="en-US" b="1" i="1" dirty="0"/>
              <a:t>fear of the LORD </a:t>
            </a:r>
            <a:r>
              <a:rPr lang="en-US" i="1" dirty="0"/>
              <a:t>Are riches and honor and life. </a:t>
            </a:r>
            <a:r>
              <a:rPr lang="en-US" dirty="0"/>
              <a:t>(</a:t>
            </a:r>
            <a:r>
              <a:rPr lang="en-US" b="1" dirty="0"/>
              <a:t>Proverbs </a:t>
            </a:r>
            <a:r>
              <a:rPr lang="en-US" b="1" dirty="0" smtClean="0"/>
              <a:t>22:4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The Lord wants to bless us surely in eternity.</a:t>
            </a:r>
          </a:p>
          <a:p>
            <a:r>
              <a:rPr lang="en-US" dirty="0" smtClean="0"/>
              <a:t>But, even in this life, the Lord’s blessings generally come to those who learn His ways and wisdom.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61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Goal of Proverbs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indent="-273050"/>
            <a:r>
              <a:rPr lang="en-US" sz="2000" dirty="0" smtClean="0"/>
              <a:t>Give wisdom to those who need and want it (</a:t>
            </a:r>
            <a:r>
              <a:rPr lang="en-US" sz="2000" b="1" dirty="0" smtClean="0"/>
              <a:t>Proverbs 1:2-6</a:t>
            </a:r>
            <a:r>
              <a:rPr lang="en-US" sz="2000" dirty="0" smtClean="0"/>
              <a:t>).</a:t>
            </a:r>
          </a:p>
          <a:p>
            <a:pPr marL="273050" indent="-273050"/>
            <a:r>
              <a:rPr lang="en-US" sz="2000" dirty="0" smtClean="0"/>
              <a:t>Why?  Why wisdom?</a:t>
            </a:r>
          </a:p>
          <a:p>
            <a:pPr marL="273050" indent="-273050"/>
            <a:r>
              <a:rPr lang="en-US" sz="2000" dirty="0" smtClean="0"/>
              <a:t>To avoid earthly and eternal destruction (</a:t>
            </a:r>
            <a:r>
              <a:rPr lang="en-US" sz="2000" b="1" dirty="0" smtClean="0"/>
              <a:t>Proverbs 1:10-19, 24-33</a:t>
            </a:r>
            <a:r>
              <a:rPr lang="en-US" sz="2000" dirty="0" smtClean="0"/>
              <a:t>).</a:t>
            </a:r>
          </a:p>
          <a:p>
            <a:pPr marL="273050" indent="-273050"/>
            <a:r>
              <a:rPr lang="en-US" sz="2000" dirty="0" smtClean="0"/>
              <a:t>To lead a life of earthly </a:t>
            </a:r>
            <a:r>
              <a:rPr lang="en-US" sz="2000" b="1" i="1" dirty="0" smtClean="0"/>
              <a:t>joy</a:t>
            </a:r>
            <a:r>
              <a:rPr lang="en-US" sz="2000" i="1" dirty="0" smtClean="0"/>
              <a:t> </a:t>
            </a:r>
            <a:r>
              <a:rPr lang="en-US" sz="2000" dirty="0" smtClean="0"/>
              <a:t>and eternal</a:t>
            </a:r>
            <a:r>
              <a:rPr lang="en-US" sz="2000" b="1" i="1" dirty="0" smtClean="0"/>
              <a:t> </a:t>
            </a:r>
            <a:r>
              <a:rPr lang="en-US" sz="2000" b="1" i="1" dirty="0" smtClean="0"/>
              <a:t>glory, honor </a:t>
            </a:r>
            <a:r>
              <a:rPr lang="en-US" sz="2000" dirty="0" smtClean="0"/>
              <a:t>(</a:t>
            </a:r>
            <a:r>
              <a:rPr lang="en-US" sz="2000" b="1" dirty="0" smtClean="0"/>
              <a:t>Prov. </a:t>
            </a:r>
            <a:r>
              <a:rPr lang="en-US" sz="2000" b="1" dirty="0" smtClean="0"/>
              <a:t>2-4</a:t>
            </a:r>
            <a:r>
              <a:rPr lang="en-US" sz="2000" dirty="0" smtClean="0"/>
              <a:t>).</a:t>
            </a:r>
          </a:p>
          <a:p>
            <a:pPr marL="0" indent="0">
              <a:buNone/>
            </a:pPr>
            <a:r>
              <a:rPr lang="en-US" sz="2000" i="1" dirty="0"/>
              <a:t>You therefore must endure hardship </a:t>
            </a:r>
            <a:r>
              <a:rPr lang="en-US" sz="2000" b="1" i="1" dirty="0"/>
              <a:t>as a good soldier </a:t>
            </a:r>
            <a:r>
              <a:rPr lang="en-US" sz="2000" i="1" dirty="0"/>
              <a:t>of Jesus </a:t>
            </a:r>
            <a:r>
              <a:rPr lang="en-US" sz="2000" i="1" dirty="0" smtClean="0"/>
              <a:t>Christ. </a:t>
            </a:r>
            <a:r>
              <a:rPr lang="en-US" sz="2000" b="1" i="1" dirty="0"/>
              <a:t>No one </a:t>
            </a:r>
            <a:r>
              <a:rPr lang="en-US" sz="2000" i="1" dirty="0"/>
              <a:t>engaged in warfare </a:t>
            </a:r>
            <a:r>
              <a:rPr lang="en-US" sz="2000" b="1" i="1" u="sng" dirty="0"/>
              <a:t>entangles himself with the affairs of this life</a:t>
            </a:r>
            <a:r>
              <a:rPr lang="en-US" sz="2000" b="1" i="1" dirty="0"/>
              <a:t>, that he may please him</a:t>
            </a:r>
            <a:r>
              <a:rPr lang="en-US" sz="2000" i="1" dirty="0"/>
              <a:t> who enlisted him as a soldier. </a:t>
            </a:r>
            <a:r>
              <a:rPr lang="en-US" sz="2000" dirty="0"/>
              <a:t>(</a:t>
            </a:r>
            <a:r>
              <a:rPr lang="en-US" sz="2000" b="1" dirty="0"/>
              <a:t>II Timothy </a:t>
            </a:r>
            <a:r>
              <a:rPr lang="en-US" sz="2000" b="1" dirty="0" smtClean="0"/>
              <a:t>2:3-4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 smtClean="0"/>
              <a:t>Is </a:t>
            </a:r>
            <a:r>
              <a:rPr lang="en-US" sz="2000" b="1" i="1" dirty="0" smtClean="0"/>
              <a:t>just</a:t>
            </a:r>
            <a:r>
              <a:rPr lang="en-US" sz="2000" dirty="0" smtClean="0"/>
              <a:t> avoiding destruction your ultimate goal (</a:t>
            </a:r>
            <a:r>
              <a:rPr lang="en-US" sz="2000" b="1" dirty="0" smtClean="0"/>
              <a:t>Matthew 6:19-34</a:t>
            </a:r>
            <a:r>
              <a:rPr lang="en-US" sz="2000" dirty="0" smtClean="0"/>
              <a:t>)?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365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Necessity Before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0"/>
            </a:pPr>
            <a:r>
              <a:rPr lang="en-US" dirty="0" smtClean="0"/>
              <a:t>When should one build his house?</a:t>
            </a:r>
          </a:p>
          <a:p>
            <a:pPr marL="0" indent="0">
              <a:buNone/>
            </a:pPr>
            <a:r>
              <a:rPr lang="en-US" i="1" dirty="0"/>
              <a:t>Prepare your outside work, Make it fit for yourself in the field; And </a:t>
            </a:r>
            <a:r>
              <a:rPr lang="en-US" b="1" i="1" dirty="0"/>
              <a:t>afterward build your house</a:t>
            </a:r>
            <a:r>
              <a:rPr lang="en-US" i="1" dirty="0"/>
              <a:t>. </a:t>
            </a:r>
            <a:r>
              <a:rPr lang="en-US" dirty="0"/>
              <a:t>(</a:t>
            </a:r>
            <a:r>
              <a:rPr lang="en-US" b="1" dirty="0"/>
              <a:t>Proverbs </a:t>
            </a:r>
            <a:r>
              <a:rPr lang="en-US" b="1" dirty="0" smtClean="0"/>
              <a:t>24:27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Some things are essential for food and survival.</a:t>
            </a:r>
          </a:p>
          <a:p>
            <a:r>
              <a:rPr lang="en-US" dirty="0" smtClean="0"/>
              <a:t>Some things are comforts and luxuries, but not essential.</a:t>
            </a:r>
          </a:p>
          <a:p>
            <a:r>
              <a:rPr lang="en-US" dirty="0" smtClean="0"/>
              <a:t>The essential must be secured before the luxuries.</a:t>
            </a:r>
          </a:p>
          <a:p>
            <a:r>
              <a:rPr lang="en-US" dirty="0" smtClean="0"/>
              <a:t>God considers a house a luxury (</a:t>
            </a:r>
            <a:r>
              <a:rPr lang="en-US" b="1" dirty="0" smtClean="0"/>
              <a:t>Matthew 6:25-34</a:t>
            </a:r>
            <a:r>
              <a:rPr lang="en-US" dirty="0" smtClean="0"/>
              <a:t>)!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22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Sustaining Riches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1"/>
            </a:pPr>
            <a:r>
              <a:rPr lang="en-US" dirty="0" smtClean="0"/>
              <a:t>What lesson was Solomon’s son to learn from </a:t>
            </a:r>
            <a:r>
              <a:rPr lang="en-US" b="1" dirty="0" smtClean="0"/>
              <a:t>27:23-27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sz="1900" b="1" i="1" dirty="0"/>
              <a:t>Be diligent to know the state </a:t>
            </a:r>
            <a:r>
              <a:rPr lang="en-US" sz="1900" i="1" dirty="0"/>
              <a:t>of your flocks, And attend to your </a:t>
            </a:r>
            <a:r>
              <a:rPr lang="en-US" sz="1900" i="1" dirty="0" smtClean="0"/>
              <a:t>herds; For </a:t>
            </a:r>
            <a:r>
              <a:rPr lang="en-US" sz="1900" b="1" i="1" dirty="0"/>
              <a:t>riches are not forever</a:t>
            </a:r>
            <a:r>
              <a:rPr lang="en-US" sz="1900" i="1" dirty="0"/>
              <a:t>, Nor does a crown endure to all generations</a:t>
            </a:r>
            <a:r>
              <a:rPr lang="en-US" sz="1900" i="1" dirty="0" smtClean="0"/>
              <a:t>. When </a:t>
            </a:r>
            <a:r>
              <a:rPr lang="en-US" sz="1900" i="1" dirty="0"/>
              <a:t>the hay is removed, and the tender grass shows itself, And the herbs of the mountains are gathered in</a:t>
            </a:r>
            <a:r>
              <a:rPr lang="en-US" sz="1900" i="1" dirty="0" smtClean="0"/>
              <a:t>, The </a:t>
            </a:r>
            <a:r>
              <a:rPr lang="en-US" sz="1900" b="1" i="1" dirty="0"/>
              <a:t>lambs will provide your clothing</a:t>
            </a:r>
            <a:r>
              <a:rPr lang="en-US" sz="1900" i="1" dirty="0"/>
              <a:t>, And </a:t>
            </a:r>
            <a:r>
              <a:rPr lang="en-US" sz="1900" b="1" i="1" dirty="0"/>
              <a:t>the goats the </a:t>
            </a:r>
            <a:r>
              <a:rPr lang="en-US" sz="1900" b="1" i="1" u="sng" dirty="0"/>
              <a:t>price of a field</a:t>
            </a:r>
            <a:r>
              <a:rPr lang="en-US" sz="1900" b="1" i="1" dirty="0" smtClean="0"/>
              <a:t>; You </a:t>
            </a:r>
            <a:r>
              <a:rPr lang="en-US" sz="1900" b="1" i="1" dirty="0"/>
              <a:t>shall have enough </a:t>
            </a:r>
            <a:r>
              <a:rPr lang="en-US" sz="1900" b="1" i="1" dirty="0" smtClean="0"/>
              <a:t>goats’ </a:t>
            </a:r>
            <a:r>
              <a:rPr lang="en-US" sz="1900" b="1" i="1" dirty="0"/>
              <a:t>milk for your food</a:t>
            </a:r>
            <a:r>
              <a:rPr lang="en-US" sz="1900" i="1" dirty="0"/>
              <a:t>, For the food of your household, And the </a:t>
            </a:r>
            <a:r>
              <a:rPr lang="en-US" sz="1900" b="1" i="1" dirty="0"/>
              <a:t>nourishment of your </a:t>
            </a:r>
            <a:r>
              <a:rPr lang="en-US" sz="1900" b="1" i="1" u="sng" dirty="0"/>
              <a:t>maidservants</a:t>
            </a:r>
            <a:r>
              <a:rPr lang="en-US" sz="1900" i="1" dirty="0"/>
              <a:t>. </a:t>
            </a:r>
            <a:r>
              <a:rPr lang="en-US" sz="1900" dirty="0"/>
              <a:t>(</a:t>
            </a:r>
            <a:r>
              <a:rPr lang="en-US" sz="1900" b="1" dirty="0"/>
              <a:t>Proverbs </a:t>
            </a:r>
            <a:r>
              <a:rPr lang="en-US" sz="1900" b="1" dirty="0" smtClean="0"/>
              <a:t>27:23-27</a:t>
            </a:r>
            <a:r>
              <a:rPr lang="en-US" sz="1900" dirty="0" smtClean="0"/>
              <a:t>)</a:t>
            </a:r>
          </a:p>
          <a:p>
            <a:r>
              <a:rPr lang="en-US" dirty="0" smtClean="0"/>
              <a:t>Sustainable wealth and growth!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30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Danger of Extremes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2"/>
            </a:pPr>
            <a:r>
              <a:rPr lang="en-US" dirty="0" smtClean="0"/>
              <a:t>What danger did </a:t>
            </a:r>
            <a:r>
              <a:rPr lang="en-US" dirty="0" err="1" smtClean="0"/>
              <a:t>Agur</a:t>
            </a:r>
            <a:r>
              <a:rPr lang="en-US" dirty="0" smtClean="0"/>
              <a:t> see in riches?  In poverty?</a:t>
            </a:r>
          </a:p>
          <a:p>
            <a:pPr marL="0" indent="0">
              <a:buNone/>
            </a:pPr>
            <a:r>
              <a:rPr lang="en-US" i="1" dirty="0"/>
              <a:t>Two things I request of You (Deprive me not before I die</a:t>
            </a:r>
            <a:r>
              <a:rPr lang="en-US" i="1" dirty="0" smtClean="0"/>
              <a:t>):  Remove </a:t>
            </a:r>
            <a:r>
              <a:rPr lang="en-US" i="1" dirty="0"/>
              <a:t>falsehood and lies far from me; </a:t>
            </a:r>
            <a:r>
              <a:rPr lang="en-US" b="1" i="1" dirty="0"/>
              <a:t>Give me neither poverty nor </a:t>
            </a:r>
            <a:r>
              <a:rPr lang="en-US" b="1" i="1" dirty="0" smtClean="0"/>
              <a:t>riches</a:t>
            </a:r>
            <a:r>
              <a:rPr lang="en-US" i="1" dirty="0"/>
              <a:t> </a:t>
            </a:r>
            <a:r>
              <a:rPr lang="en-US" i="1" dirty="0" smtClean="0"/>
              <a:t>– Feed </a:t>
            </a:r>
            <a:r>
              <a:rPr lang="en-US" i="1" dirty="0"/>
              <a:t>me with the food allotted to me</a:t>
            </a:r>
            <a:r>
              <a:rPr lang="en-US" i="1" dirty="0" smtClean="0"/>
              <a:t>; </a:t>
            </a:r>
            <a:r>
              <a:rPr lang="en-US" b="1" i="1" dirty="0" smtClean="0"/>
              <a:t>Lest </a:t>
            </a:r>
            <a:r>
              <a:rPr lang="en-US" b="1" i="1" dirty="0"/>
              <a:t>I be </a:t>
            </a:r>
            <a:r>
              <a:rPr lang="en-US" b="1" i="1" u="sng" dirty="0"/>
              <a:t>full and deny You</a:t>
            </a:r>
            <a:r>
              <a:rPr lang="en-US" b="1" i="1" dirty="0"/>
              <a:t>, And say, </a:t>
            </a:r>
            <a:r>
              <a:rPr lang="en-US" b="1" i="1" dirty="0" smtClean="0"/>
              <a:t>“Who </a:t>
            </a:r>
            <a:r>
              <a:rPr lang="en-US" b="1" i="1" dirty="0"/>
              <a:t>is the LORD</a:t>
            </a:r>
            <a:r>
              <a:rPr lang="en-US" b="1" i="1" dirty="0" smtClean="0"/>
              <a:t>?” </a:t>
            </a:r>
            <a:r>
              <a:rPr lang="en-US" i="1" dirty="0"/>
              <a:t>Or </a:t>
            </a:r>
            <a:r>
              <a:rPr lang="en-US" b="1" i="1" dirty="0"/>
              <a:t>lest I be poor and steal, And profane the name of my God</a:t>
            </a:r>
            <a:r>
              <a:rPr lang="en-US" i="1" dirty="0" smtClean="0"/>
              <a:t>. </a:t>
            </a:r>
            <a:r>
              <a:rPr lang="en-US" dirty="0" smtClean="0"/>
              <a:t>(</a:t>
            </a:r>
            <a:r>
              <a:rPr lang="en-US" b="1" dirty="0"/>
              <a:t>Proverbs </a:t>
            </a:r>
            <a:r>
              <a:rPr lang="en-US" b="1" dirty="0" smtClean="0"/>
              <a:t>30:7-9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Beware!  Riches set us up to forget the Lord (</a:t>
            </a:r>
            <a:r>
              <a:rPr lang="en-US" b="1" dirty="0" smtClean="0"/>
              <a:t>Deut. 6:10-13</a:t>
            </a:r>
            <a:r>
              <a:rPr lang="en-US" dirty="0" smtClean="0"/>
              <a:t>).</a:t>
            </a:r>
          </a:p>
          <a:p>
            <a:r>
              <a:rPr lang="en-US" dirty="0" smtClean="0"/>
              <a:t>Beware!  Trials tempt us to curse God and sin (</a:t>
            </a:r>
            <a:r>
              <a:rPr lang="en-US" b="1" dirty="0" smtClean="0"/>
              <a:t>Job 2:9-10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69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Don’t refuse correction.  Be humble, so you can learn and live!</a:t>
            </a:r>
          </a:p>
          <a:p>
            <a:r>
              <a:rPr lang="en-US" sz="1800" dirty="0" smtClean="0"/>
              <a:t>Do not be lazy; otherwise, be hungry, poor, and destroyed.</a:t>
            </a:r>
          </a:p>
          <a:p>
            <a:r>
              <a:rPr lang="en-US" sz="1800" dirty="0" smtClean="0"/>
              <a:t>Be industrious! … So, you can be charitable!</a:t>
            </a:r>
          </a:p>
          <a:p>
            <a:r>
              <a:rPr lang="en-US" sz="1800" dirty="0" smtClean="0"/>
              <a:t>Don’t just talk about work, work!</a:t>
            </a:r>
          </a:p>
          <a:p>
            <a:r>
              <a:rPr lang="en-US" sz="1800" dirty="0" smtClean="0"/>
              <a:t>Balance work with inordinate desire to get rich – and destroy home.</a:t>
            </a:r>
          </a:p>
          <a:p>
            <a:r>
              <a:rPr lang="en-US" sz="1800" dirty="0" smtClean="0"/>
              <a:t>Those given to pleasure need to wake up!</a:t>
            </a:r>
          </a:p>
          <a:p>
            <a:r>
              <a:rPr lang="en-US" sz="1800" dirty="0" smtClean="0"/>
              <a:t>So, you can build heavenly treasures unto eternal life, joy, glory, and honor – taking as many with us as possible, and helping as many as possible along the way.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1747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NT Passages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MAT 6:19-34 </a:t>
            </a:r>
            <a:r>
              <a:rPr lang="en-US" dirty="0" smtClean="0"/>
              <a:t>– Treasures in heaven; Do not worry; Trust God; Seek God first!</a:t>
            </a:r>
          </a:p>
          <a:p>
            <a:r>
              <a:rPr lang="en-US" b="1" dirty="0" smtClean="0"/>
              <a:t>ACT 20:33-35 </a:t>
            </a:r>
            <a:r>
              <a:rPr lang="en-US" dirty="0" smtClean="0"/>
              <a:t>– Example of Paul’s industriousness.</a:t>
            </a:r>
          </a:p>
          <a:p>
            <a:r>
              <a:rPr lang="en-US" b="1" dirty="0" smtClean="0"/>
              <a:t>II THE 3:6-12 </a:t>
            </a:r>
            <a:r>
              <a:rPr lang="en-US" dirty="0" smtClean="0"/>
              <a:t>– Example of Paul’s industriousness; </a:t>
            </a:r>
            <a:r>
              <a:rPr lang="en-US" i="1" dirty="0" smtClean="0"/>
              <a:t>“Neither shall he eat”</a:t>
            </a:r>
            <a:r>
              <a:rPr lang="en-US" dirty="0" smtClean="0"/>
              <a:t>; withdraw from disorderly.</a:t>
            </a:r>
          </a:p>
          <a:p>
            <a:r>
              <a:rPr lang="en-US" b="1" dirty="0" smtClean="0"/>
              <a:t>II COR 9:6-11 </a:t>
            </a:r>
            <a:r>
              <a:rPr lang="en-US" dirty="0" smtClean="0"/>
              <a:t>– God loves a cheerful giver.</a:t>
            </a:r>
          </a:p>
          <a:p>
            <a:r>
              <a:rPr lang="en-US" b="1" dirty="0" smtClean="0"/>
              <a:t>EPH 4:28 </a:t>
            </a:r>
            <a:r>
              <a:rPr lang="en-US" dirty="0" smtClean="0"/>
              <a:t>– Labor to help others.</a:t>
            </a:r>
          </a:p>
          <a:p>
            <a:r>
              <a:rPr lang="en-US" b="1" dirty="0" smtClean="0"/>
              <a:t>COL 3:22-24 </a:t>
            </a:r>
            <a:r>
              <a:rPr lang="en-US" dirty="0" smtClean="0"/>
              <a:t>– Work as unto the Lord always – not just to men.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85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NT Passages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 THE 4:11-12 </a:t>
            </a:r>
            <a:r>
              <a:rPr lang="en-US" dirty="0" smtClean="0"/>
              <a:t>– Work to lead a quiet life, lacking nothing.</a:t>
            </a:r>
          </a:p>
          <a:p>
            <a:r>
              <a:rPr lang="en-US" b="1" dirty="0" smtClean="0"/>
              <a:t>I TIM 5:8; 6:6-10, 17-19 </a:t>
            </a:r>
            <a:r>
              <a:rPr lang="en-US" dirty="0" smtClean="0"/>
              <a:t>– Contentment; Pierced heart; Ready to share; Worse than an infidel.</a:t>
            </a:r>
          </a:p>
          <a:p>
            <a:r>
              <a:rPr lang="en-US" b="1" dirty="0" smtClean="0"/>
              <a:t>JAM 5:1-6 </a:t>
            </a:r>
            <a:r>
              <a:rPr lang="en-US" dirty="0" smtClean="0"/>
              <a:t>– Riches are fleeting; God will judge dishonest &amp; greedy.</a:t>
            </a:r>
          </a:p>
          <a:p>
            <a:r>
              <a:rPr lang="en-US" b="1" dirty="0" smtClean="0"/>
              <a:t>I JOH 3:17 </a:t>
            </a:r>
            <a:r>
              <a:rPr lang="en-US" dirty="0" smtClean="0"/>
              <a:t>– Refusal to help brother indicates no love of God.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18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Danger of Debt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 startAt="6"/>
            </a:pPr>
            <a:r>
              <a:rPr lang="en-US" sz="2000" dirty="0" smtClean="0"/>
              <a:t>Why did Solomon recommend against being surety for another? </a:t>
            </a:r>
            <a:r>
              <a:rPr lang="en-US" sz="2000" b="1" dirty="0" smtClean="0"/>
              <a:t>11:15; 17:18; 22:7, 26-27</a:t>
            </a:r>
            <a:endParaRPr lang="en-US" sz="2000" dirty="0" smtClean="0"/>
          </a:p>
          <a:p>
            <a:pPr marL="0" indent="-127000">
              <a:buNone/>
            </a:pPr>
            <a:r>
              <a:rPr lang="en-US" sz="2000" dirty="0"/>
              <a:t>In our time and economy borrowing has become more “acceptable,” but we still need to remember this lesson. Don’t allow a lack of contentment to push you into debt. While most of us would never save enough to buy that first house without a mortgage, sometimes we do become quite materialistic in our reach for cars, clothes, furniture, etc. Often out of the need to impress others</a:t>
            </a:r>
            <a:r>
              <a:rPr lang="en-US" sz="2000" dirty="0" smtClean="0"/>
              <a:t>. </a:t>
            </a:r>
            <a:r>
              <a:rPr lang="en-US" sz="2000" i="1" dirty="0" smtClean="0"/>
              <a:t>– John Gibson</a:t>
            </a:r>
          </a:p>
        </p:txBody>
      </p:sp>
    </p:spTree>
    <p:extLst>
      <p:ext uri="{BB962C8B-B14F-4D97-AF65-F5344CB8AC3E}">
        <p14:creationId xmlns:p14="http://schemas.microsoft.com/office/powerpoint/2010/main" val="119093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Investing in Charity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 startAt="7"/>
            </a:pPr>
            <a:r>
              <a:rPr lang="en-US" dirty="0" smtClean="0"/>
              <a:t>What kind of “scattering” is under consideration in </a:t>
            </a:r>
            <a:r>
              <a:rPr lang="en-US" b="1" dirty="0" smtClean="0"/>
              <a:t>11:24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i="1" dirty="0" smtClean="0"/>
              <a:t>There </a:t>
            </a:r>
            <a:r>
              <a:rPr lang="en-US" i="1" dirty="0"/>
              <a:t>is </a:t>
            </a:r>
            <a:r>
              <a:rPr lang="en-US" b="1" i="1" dirty="0"/>
              <a:t>one who scatters, </a:t>
            </a:r>
            <a:r>
              <a:rPr lang="en-US" b="1" i="1" u="sng" dirty="0"/>
              <a:t>yet</a:t>
            </a:r>
            <a:r>
              <a:rPr lang="en-US" b="1" i="1" dirty="0"/>
              <a:t> increases more</a:t>
            </a:r>
            <a:r>
              <a:rPr lang="en-US" i="1" dirty="0"/>
              <a:t>; And there is </a:t>
            </a:r>
            <a:r>
              <a:rPr lang="en-US" b="1" i="1" dirty="0"/>
              <a:t>one who withholds more than is right, </a:t>
            </a:r>
            <a:r>
              <a:rPr lang="en-US" b="1" i="1" u="sng" dirty="0"/>
              <a:t>But</a:t>
            </a:r>
            <a:r>
              <a:rPr lang="en-US" b="1" i="1" dirty="0"/>
              <a:t> it leads to </a:t>
            </a:r>
            <a:r>
              <a:rPr lang="en-US" b="1" i="1" dirty="0" smtClean="0"/>
              <a:t>poverty</a:t>
            </a:r>
            <a:r>
              <a:rPr lang="en-US" i="1" dirty="0" smtClean="0"/>
              <a:t>. </a:t>
            </a:r>
            <a:r>
              <a:rPr lang="en-US" i="1" dirty="0"/>
              <a:t>The </a:t>
            </a:r>
            <a:r>
              <a:rPr lang="en-US" b="1" i="1" u="sng" dirty="0"/>
              <a:t>generous soul</a:t>
            </a:r>
            <a:r>
              <a:rPr lang="en-US" i="1" dirty="0"/>
              <a:t> will be </a:t>
            </a:r>
            <a:r>
              <a:rPr lang="en-US" b="1" i="1" dirty="0"/>
              <a:t>made rich</a:t>
            </a:r>
            <a:r>
              <a:rPr lang="en-US" i="1" dirty="0"/>
              <a:t>, And </a:t>
            </a:r>
            <a:r>
              <a:rPr lang="en-US" b="1" i="1" dirty="0"/>
              <a:t>he who waters </a:t>
            </a:r>
            <a:r>
              <a:rPr lang="en-US" i="1" dirty="0"/>
              <a:t>will also </a:t>
            </a:r>
            <a:r>
              <a:rPr lang="en-US" b="1" i="1" dirty="0"/>
              <a:t>be watered </a:t>
            </a:r>
            <a:r>
              <a:rPr lang="en-US" b="1" i="1" dirty="0" smtClean="0"/>
              <a:t>himself</a:t>
            </a:r>
            <a:r>
              <a:rPr lang="en-US" i="1" dirty="0" smtClean="0"/>
              <a:t>. </a:t>
            </a:r>
            <a:r>
              <a:rPr lang="en-US" i="1" dirty="0"/>
              <a:t>The people will </a:t>
            </a:r>
            <a:r>
              <a:rPr lang="en-US" b="1" i="1" dirty="0"/>
              <a:t>curse him who withholds </a:t>
            </a:r>
            <a:r>
              <a:rPr lang="en-US" i="1" dirty="0"/>
              <a:t>grain, But </a:t>
            </a:r>
            <a:r>
              <a:rPr lang="en-US" b="1" i="1" dirty="0"/>
              <a:t>blessing </a:t>
            </a:r>
            <a:r>
              <a:rPr lang="en-US" i="1" dirty="0"/>
              <a:t>will be on the head of him</a:t>
            </a:r>
            <a:r>
              <a:rPr lang="en-US" b="1" i="1" dirty="0"/>
              <a:t> who sells </a:t>
            </a:r>
            <a:r>
              <a:rPr lang="en-US" i="1" dirty="0"/>
              <a:t>it. </a:t>
            </a:r>
            <a:r>
              <a:rPr lang="en-US" dirty="0"/>
              <a:t>(</a:t>
            </a:r>
            <a:r>
              <a:rPr lang="en-US" b="1" dirty="0" smtClean="0"/>
              <a:t>Proverbs 11:24-26</a:t>
            </a:r>
            <a:r>
              <a:rPr lang="en-US" dirty="0" smtClean="0"/>
              <a:t>)</a:t>
            </a:r>
          </a:p>
          <a:p>
            <a:r>
              <a:rPr lang="en-US" dirty="0" smtClean="0"/>
              <a:t>Helping others should </a:t>
            </a:r>
            <a:r>
              <a:rPr lang="en-US" b="1" i="1" dirty="0" smtClean="0"/>
              <a:t>additionally</a:t>
            </a:r>
            <a:r>
              <a:rPr lang="en-US" dirty="0" smtClean="0"/>
              <a:t> be seen as an </a:t>
            </a:r>
            <a:r>
              <a:rPr lang="en-US" b="1" i="1" dirty="0" smtClean="0"/>
              <a:t>investment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How does charity repay?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77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Charity’s Dividends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Others may help those who once helped others (</a:t>
            </a:r>
            <a:r>
              <a:rPr lang="en-US" b="1" dirty="0" smtClean="0"/>
              <a:t>I Timothy 5:10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The Lord always sees and will repay:</a:t>
            </a:r>
          </a:p>
          <a:p>
            <a:pPr marL="0" indent="0">
              <a:buNone/>
            </a:pPr>
            <a:r>
              <a:rPr lang="en-US" i="1" dirty="0"/>
              <a:t>He who has pity on the poor </a:t>
            </a:r>
            <a:r>
              <a:rPr lang="en-US" b="1" i="1" dirty="0"/>
              <a:t>lends to the LORD</a:t>
            </a:r>
            <a:r>
              <a:rPr lang="en-US" i="1" dirty="0"/>
              <a:t>, And </a:t>
            </a:r>
            <a:r>
              <a:rPr lang="en-US" b="1" i="1" dirty="0"/>
              <a:t>He will pay back </a:t>
            </a:r>
            <a:r>
              <a:rPr lang="en-US" i="1" dirty="0"/>
              <a:t>what he has given. </a:t>
            </a:r>
            <a:r>
              <a:rPr lang="en-US" dirty="0"/>
              <a:t>(</a:t>
            </a:r>
            <a:r>
              <a:rPr lang="en-US" b="1" dirty="0"/>
              <a:t>Proverbs </a:t>
            </a:r>
            <a:r>
              <a:rPr lang="en-US" b="1" dirty="0" smtClean="0"/>
              <a:t>19:17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The sure repayment is spiritual (</a:t>
            </a:r>
            <a:r>
              <a:rPr lang="en-US" b="1" dirty="0" smtClean="0"/>
              <a:t>Mat. 25:31-46; I Tim. 6:17-19; II Cor. 8:1-4; 9:6-15</a:t>
            </a:r>
            <a:r>
              <a:rPr lang="en-US" dirty="0" smtClean="0"/>
              <a:t>).</a:t>
            </a:r>
          </a:p>
          <a:p>
            <a:r>
              <a:rPr lang="en-US" dirty="0" smtClean="0"/>
              <a:t>In ways and times unpredictable (</a:t>
            </a:r>
            <a:r>
              <a:rPr lang="en-US" b="1" dirty="0" smtClean="0"/>
              <a:t>Ecclesiastes 11:1-2</a:t>
            </a:r>
            <a:r>
              <a:rPr lang="en-US" dirty="0" smtClean="0"/>
              <a:t>).</a:t>
            </a:r>
          </a:p>
          <a:p>
            <a:r>
              <a:rPr lang="en-US" dirty="0" smtClean="0"/>
              <a:t>Also, applies to earthly investments (</a:t>
            </a:r>
            <a:r>
              <a:rPr lang="en-US" b="1" dirty="0" smtClean="0"/>
              <a:t>I Kings 9:26-28; 10:22</a:t>
            </a:r>
            <a:r>
              <a:rPr lang="en-US" dirty="0" smtClean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96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Laziness’s Burden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6075" indent="-346075">
              <a:buFont typeface="+mj-lt"/>
              <a:buAutoNum type="arabicPeriod" startAt="8"/>
            </a:pPr>
            <a:r>
              <a:rPr lang="en-US" dirty="0" smtClean="0"/>
              <a:t>Read </a:t>
            </a:r>
            <a:r>
              <a:rPr lang="en-US" b="1" dirty="0" smtClean="0"/>
              <a:t>12:24</a:t>
            </a:r>
            <a:r>
              <a:rPr lang="en-US" dirty="0" smtClean="0"/>
              <a:t>.  Can you think of times when a lazy man ends up working harder than a diligent man?</a:t>
            </a:r>
          </a:p>
          <a:p>
            <a:pPr marL="0" indent="0">
              <a:buNone/>
            </a:pPr>
            <a:r>
              <a:rPr lang="en-US" i="1" dirty="0"/>
              <a:t>The hand of the diligent will rule, But the </a:t>
            </a:r>
            <a:r>
              <a:rPr lang="en-US" b="1" i="1" dirty="0"/>
              <a:t>lazy</a:t>
            </a:r>
            <a:r>
              <a:rPr lang="en-US" i="1" dirty="0"/>
              <a:t> man will be put to forced labor</a:t>
            </a:r>
            <a:r>
              <a:rPr lang="en-US" i="1" dirty="0" smtClean="0"/>
              <a:t>.</a:t>
            </a:r>
            <a:endParaRPr lang="en-US" dirty="0" smtClean="0"/>
          </a:p>
          <a:p>
            <a:r>
              <a:rPr lang="en-US" dirty="0" smtClean="0"/>
              <a:t>Laziness leads to debt, interest, and enslavement (</a:t>
            </a:r>
            <a:r>
              <a:rPr lang="en-US" b="1" dirty="0" smtClean="0"/>
              <a:t>22:7</a:t>
            </a:r>
            <a:r>
              <a:rPr lang="en-US" dirty="0" smtClean="0"/>
              <a:t>).</a:t>
            </a:r>
          </a:p>
          <a:p>
            <a:r>
              <a:rPr lang="en-US" dirty="0" smtClean="0"/>
              <a:t>Lazy people </a:t>
            </a:r>
            <a:r>
              <a:rPr lang="en-US" b="1" i="1" u="sng" dirty="0" smtClean="0"/>
              <a:t>feel</a:t>
            </a:r>
            <a:r>
              <a:rPr lang="en-US" dirty="0" smtClean="0"/>
              <a:t> like they are working harder than the diligent (</a:t>
            </a:r>
            <a:r>
              <a:rPr lang="en-US" b="1" dirty="0" smtClean="0"/>
              <a:t>Ecclesiastes 10:15</a:t>
            </a:r>
            <a:r>
              <a:rPr lang="en-US" dirty="0" smtClean="0"/>
              <a:t>).</a:t>
            </a:r>
          </a:p>
          <a:p>
            <a:r>
              <a:rPr lang="en-US" dirty="0" smtClean="0"/>
              <a:t>Easier to maintain than restore (</a:t>
            </a:r>
            <a:r>
              <a:rPr lang="en-US" b="1" dirty="0" smtClean="0"/>
              <a:t>24:30-34</a:t>
            </a:r>
            <a:r>
              <a:rPr lang="en-US" dirty="0" smtClean="0"/>
              <a:t>).</a:t>
            </a:r>
          </a:p>
          <a:p>
            <a:r>
              <a:rPr lang="en-US" dirty="0" smtClean="0"/>
              <a:t>Laziness leads to punishment (</a:t>
            </a:r>
            <a:r>
              <a:rPr lang="en-US" b="1" dirty="0" smtClean="0"/>
              <a:t>Matthew 25:26-30</a:t>
            </a:r>
            <a:r>
              <a:rPr lang="en-US" dirty="0" smtClean="0"/>
              <a:t>).</a:t>
            </a:r>
            <a:endParaRPr lang="en-US" dirty="0"/>
          </a:p>
          <a:p>
            <a:pPr marL="346075" indent="-346075">
              <a:buFont typeface="+mj-lt"/>
              <a:buAutoNum type="arabicPeriod" startAt="8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86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Cost of Arrogance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6075" indent="-346075">
              <a:buFont typeface="+mj-lt"/>
              <a:buAutoNum type="arabicPeriod" startAt="9"/>
            </a:pPr>
            <a:r>
              <a:rPr lang="en-US" dirty="0" smtClean="0"/>
              <a:t>How does a refusal to accept correction (instruction, discipline) lead to poverty?</a:t>
            </a:r>
          </a:p>
          <a:p>
            <a:pPr marL="0" indent="0">
              <a:buNone/>
            </a:pPr>
            <a:r>
              <a:rPr lang="en-US" b="1" i="1" dirty="0"/>
              <a:t>Poverty and shame </a:t>
            </a:r>
            <a:r>
              <a:rPr lang="en-US" i="1" dirty="0"/>
              <a:t>will come to him who </a:t>
            </a:r>
            <a:r>
              <a:rPr lang="en-US" b="1" i="1" dirty="0"/>
              <a:t>disdains correction</a:t>
            </a:r>
            <a:r>
              <a:rPr lang="en-US" i="1" dirty="0"/>
              <a:t>, But he </a:t>
            </a:r>
            <a:r>
              <a:rPr lang="en-US" b="1" i="1" dirty="0"/>
              <a:t>who regards a rebuke will be honored</a:t>
            </a:r>
            <a:r>
              <a:rPr lang="en-US" i="1" dirty="0"/>
              <a:t>. </a:t>
            </a:r>
            <a:r>
              <a:rPr lang="en-US" dirty="0"/>
              <a:t>(</a:t>
            </a:r>
            <a:r>
              <a:rPr lang="en-US" b="1" dirty="0"/>
              <a:t>Proverbs </a:t>
            </a:r>
            <a:r>
              <a:rPr lang="en-US" b="1" dirty="0" smtClean="0"/>
              <a:t>13:18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Humility equates to “teachable”, arrogance to “</a:t>
            </a:r>
            <a:r>
              <a:rPr lang="en-US" b="1" i="1" u="sng" dirty="0" err="1" smtClean="0"/>
              <a:t>un</a:t>
            </a:r>
            <a:r>
              <a:rPr lang="en-US" dirty="0" err="1" smtClean="0"/>
              <a:t>teachable</a:t>
            </a:r>
            <a:r>
              <a:rPr lang="en-US" dirty="0" smtClean="0"/>
              <a:t>”.</a:t>
            </a:r>
          </a:p>
          <a:p>
            <a:r>
              <a:rPr lang="en-US" dirty="0" smtClean="0"/>
              <a:t>Arrogance is one of many </a:t>
            </a:r>
            <a:r>
              <a:rPr lang="en-US" b="1" i="1" dirty="0" smtClean="0"/>
              <a:t>anti-wisdoms</a:t>
            </a:r>
            <a:r>
              <a:rPr lang="en-US" dirty="0" smtClean="0"/>
              <a:t> rebuked(</a:t>
            </a:r>
            <a:r>
              <a:rPr lang="en-US" b="1" dirty="0" smtClean="0"/>
              <a:t>15:31-33</a:t>
            </a:r>
            <a:r>
              <a:rPr lang="en-US" dirty="0" smtClean="0"/>
              <a:t>).</a:t>
            </a:r>
          </a:p>
          <a:p>
            <a:r>
              <a:rPr lang="en-US" dirty="0" smtClean="0"/>
              <a:t>Without the benefit of </a:t>
            </a:r>
            <a:r>
              <a:rPr lang="en-US" i="1" dirty="0" smtClean="0"/>
              <a:t>“correction”</a:t>
            </a:r>
            <a:r>
              <a:rPr lang="en-US" dirty="0" smtClean="0"/>
              <a:t>, the </a:t>
            </a:r>
            <a:r>
              <a:rPr lang="en-US" i="1" dirty="0" smtClean="0"/>
              <a:t>“way that seems right”</a:t>
            </a:r>
            <a:r>
              <a:rPr lang="en-US" dirty="0" smtClean="0"/>
              <a:t> to us will surely lead to poverty on its way to death (</a:t>
            </a:r>
            <a:r>
              <a:rPr lang="en-US" b="1" dirty="0" smtClean="0"/>
              <a:t>14:12; 28:26</a:t>
            </a:r>
            <a:r>
              <a:rPr lang="en-US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1062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Sound and Flurry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10"/>
            </a:pPr>
            <a:r>
              <a:rPr lang="en-US" dirty="0" smtClean="0"/>
              <a:t>Some are poor because they never work, but only ___________.</a:t>
            </a:r>
          </a:p>
          <a:p>
            <a:pPr marL="0" indent="0">
              <a:buNone/>
            </a:pPr>
            <a:r>
              <a:rPr lang="en-US" i="1" dirty="0" smtClean="0"/>
              <a:t>In </a:t>
            </a:r>
            <a:r>
              <a:rPr lang="en-US" i="1" dirty="0"/>
              <a:t>all labor there is profit, But </a:t>
            </a:r>
            <a:r>
              <a:rPr lang="en-US" b="1" i="1" dirty="0"/>
              <a:t>idle chatter </a:t>
            </a:r>
            <a:r>
              <a:rPr lang="en-US" i="1" dirty="0"/>
              <a:t>leads </a:t>
            </a:r>
            <a:r>
              <a:rPr lang="en-US" b="1" i="1" dirty="0"/>
              <a:t>only</a:t>
            </a:r>
            <a:r>
              <a:rPr lang="en-US" i="1" dirty="0"/>
              <a:t> to poverty. </a:t>
            </a:r>
            <a:r>
              <a:rPr lang="en-US" dirty="0" smtClean="0"/>
              <a:t>(</a:t>
            </a:r>
            <a:r>
              <a:rPr lang="en-US" b="1" dirty="0" smtClean="0"/>
              <a:t>Pr. 14:23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For a </a:t>
            </a:r>
            <a:r>
              <a:rPr lang="en-US" b="1" i="1" dirty="0"/>
              <a:t>dream comes through much activity</a:t>
            </a:r>
            <a:r>
              <a:rPr lang="en-US" i="1" dirty="0"/>
              <a:t>, And a </a:t>
            </a:r>
            <a:r>
              <a:rPr lang="en-US" b="1" i="1" dirty="0" smtClean="0"/>
              <a:t>fool’s </a:t>
            </a:r>
            <a:r>
              <a:rPr lang="en-US" b="1" i="1" dirty="0"/>
              <a:t>voice is known by his many words</a:t>
            </a:r>
            <a:r>
              <a:rPr lang="en-US" i="1" dirty="0" smtClean="0"/>
              <a:t>. … For </a:t>
            </a:r>
            <a:r>
              <a:rPr lang="en-US" i="1" dirty="0"/>
              <a:t>in </a:t>
            </a:r>
            <a:r>
              <a:rPr lang="en-US" b="1" i="1" dirty="0"/>
              <a:t>the multitude of dreams and many words there is also vanity</a:t>
            </a:r>
            <a:r>
              <a:rPr lang="en-US" i="1" dirty="0"/>
              <a:t>. But fear God. </a:t>
            </a:r>
            <a:r>
              <a:rPr lang="en-US" dirty="0"/>
              <a:t>(</a:t>
            </a:r>
            <a:r>
              <a:rPr lang="en-US" b="1" dirty="0"/>
              <a:t>Ecclesiastes </a:t>
            </a:r>
            <a:r>
              <a:rPr lang="en-US" b="1" dirty="0" smtClean="0"/>
              <a:t>5:3, 7</a:t>
            </a:r>
            <a:r>
              <a:rPr lang="en-US" dirty="0" smtClean="0"/>
              <a:t>)</a:t>
            </a:r>
          </a:p>
          <a:p>
            <a:r>
              <a:rPr lang="en-US" dirty="0" smtClean="0"/>
              <a:t>What is the point of talking about dreams, if we never put them into action?  How much should be work vs. talking about work?</a:t>
            </a:r>
          </a:p>
          <a:p>
            <a:r>
              <a:rPr lang="en-US" dirty="0" smtClean="0"/>
              <a:t>Does this mean we should not take time to discuss and plan?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89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Many Counselors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11"/>
            </a:pPr>
            <a:r>
              <a:rPr lang="en-US" dirty="0" smtClean="0"/>
              <a:t>How does </a:t>
            </a:r>
            <a:r>
              <a:rPr lang="en-US" b="1" dirty="0" smtClean="0"/>
              <a:t>15:22</a:t>
            </a:r>
            <a:r>
              <a:rPr lang="en-US" dirty="0" smtClean="0"/>
              <a:t> relate to work and business, if it does? Cf. </a:t>
            </a:r>
            <a:r>
              <a:rPr lang="en-US" b="1" dirty="0" smtClean="0"/>
              <a:t>21:5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i="1" dirty="0" smtClean="0"/>
              <a:t>Without </a:t>
            </a:r>
            <a:r>
              <a:rPr lang="en-US" i="1" dirty="0"/>
              <a:t>counsel, plans go awry, But in the </a:t>
            </a:r>
            <a:r>
              <a:rPr lang="en-US" b="1" i="1" dirty="0"/>
              <a:t>multitude of counselors they are established</a:t>
            </a:r>
            <a:r>
              <a:rPr lang="en-US" i="1" dirty="0"/>
              <a:t>. </a:t>
            </a:r>
            <a:r>
              <a:rPr lang="en-US" dirty="0"/>
              <a:t>(</a:t>
            </a:r>
            <a:r>
              <a:rPr lang="en-US" b="1" dirty="0"/>
              <a:t>Proverbs </a:t>
            </a:r>
            <a:r>
              <a:rPr lang="en-US" b="1" dirty="0" smtClean="0"/>
              <a:t>15:22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i="1" dirty="0"/>
              <a:t>The </a:t>
            </a:r>
            <a:r>
              <a:rPr lang="en-US" b="1" i="1" dirty="0"/>
              <a:t>plans of the diligent lead surely to plenty</a:t>
            </a:r>
            <a:r>
              <a:rPr lang="en-US" i="1" dirty="0"/>
              <a:t>, But those of everyone</a:t>
            </a:r>
            <a:r>
              <a:rPr lang="en-US" b="1" i="1" dirty="0"/>
              <a:t> who is </a:t>
            </a:r>
            <a:r>
              <a:rPr lang="en-US" b="1" i="1" u="sng" dirty="0"/>
              <a:t>hasty</a:t>
            </a:r>
            <a:r>
              <a:rPr lang="en-US" b="1" i="1" dirty="0"/>
              <a:t>, surely to poverty</a:t>
            </a:r>
            <a:r>
              <a:rPr lang="en-US" i="1" dirty="0"/>
              <a:t>. </a:t>
            </a:r>
            <a:r>
              <a:rPr lang="en-US" dirty="0"/>
              <a:t>(</a:t>
            </a:r>
            <a:r>
              <a:rPr lang="en-US" b="1" dirty="0"/>
              <a:t>Proverbs </a:t>
            </a:r>
            <a:r>
              <a:rPr lang="en-US" b="1" dirty="0" smtClean="0"/>
              <a:t>21:5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Know when and how to turn off the “planning phase”.</a:t>
            </a:r>
          </a:p>
          <a:p>
            <a:r>
              <a:rPr lang="en-US" dirty="0" smtClean="0"/>
              <a:t>Your </a:t>
            </a:r>
            <a:r>
              <a:rPr lang="en-US" i="1" dirty="0" smtClean="0"/>
              <a:t>“haste”</a:t>
            </a:r>
            <a:r>
              <a:rPr lang="en-US" dirty="0" smtClean="0"/>
              <a:t> will surely impact all of your family – not just you.</a:t>
            </a:r>
          </a:p>
          <a:p>
            <a:r>
              <a:rPr lang="en-US" dirty="0" smtClean="0"/>
              <a:t>Do not be too proud to seek help from those </a:t>
            </a:r>
            <a:r>
              <a:rPr lang="en-US" i="1" dirty="0" smtClean="0"/>
              <a:t>qualified</a:t>
            </a:r>
            <a:r>
              <a:rPr lang="en-US" dirty="0" smtClean="0"/>
              <a:t> (</a:t>
            </a:r>
            <a:r>
              <a:rPr lang="en-US" b="1" dirty="0" smtClean="0"/>
              <a:t>Heb. 4:15</a:t>
            </a:r>
            <a:r>
              <a:rPr lang="en-US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8834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917</TotalTime>
  <Words>2396</Words>
  <Application>Microsoft Office PowerPoint</Application>
  <PresentationFormat>On-screen Show (16:9)</PresentationFormat>
  <Paragraphs>138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Garamond</vt:lpstr>
      <vt:lpstr>Wingdings</vt:lpstr>
      <vt:lpstr>Couture</vt:lpstr>
      <vt:lpstr>Proverbs</vt:lpstr>
      <vt:lpstr>Goal of Proverbs</vt:lpstr>
      <vt:lpstr>Danger of Debt</vt:lpstr>
      <vt:lpstr>Investing in Charity</vt:lpstr>
      <vt:lpstr>Charity’s Dividends</vt:lpstr>
      <vt:lpstr>Laziness’s Burden</vt:lpstr>
      <vt:lpstr>Cost of Arrogance</vt:lpstr>
      <vt:lpstr>Sound and Flurry</vt:lpstr>
      <vt:lpstr>Many Counselors</vt:lpstr>
      <vt:lpstr>Inheriting Trouble</vt:lpstr>
      <vt:lpstr>Inheriting Trouble</vt:lpstr>
      <vt:lpstr>“Neither Shall He Eat”</vt:lpstr>
      <vt:lpstr>Given to the Devil</vt:lpstr>
      <vt:lpstr>Irrefutable Lazy Man</vt:lpstr>
      <vt:lpstr>Laziness’ Entrance</vt:lpstr>
      <vt:lpstr>A Great Destroyer</vt:lpstr>
      <vt:lpstr>Pleasure’s Siren Song</vt:lpstr>
      <vt:lpstr>Hasty Inheritance</vt:lpstr>
      <vt:lpstr>Secret to Success</vt:lpstr>
      <vt:lpstr>Necessity Before …</vt:lpstr>
      <vt:lpstr>Sustaining Riches</vt:lpstr>
      <vt:lpstr>Danger of Extremes</vt:lpstr>
      <vt:lpstr>Conclusion</vt:lpstr>
      <vt:lpstr>NT Passages</vt:lpstr>
      <vt:lpstr>NT Passages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Proverbs</dc:title>
  <dc:creator>tbowen</dc:creator>
  <cp:lastModifiedBy>C. Trevor Bowen</cp:lastModifiedBy>
  <cp:revision>192</cp:revision>
  <dcterms:created xsi:type="dcterms:W3CDTF">2006-08-16T00:00:00Z</dcterms:created>
  <dcterms:modified xsi:type="dcterms:W3CDTF">2013-11-03T14:43:59Z</dcterms:modified>
</cp:coreProperties>
</file>