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20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6A76-DBCF-4110-AEAF-2BB620BB8E1C}" type="datetimeFigureOut">
              <a:rPr lang="es-MX" smtClean="0"/>
              <a:t>08/12/2013</a:t>
            </a:fld>
            <a:endParaRPr lang="es-MX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4FEE4-732F-46D0-816D-CAFDB152564A}" type="slidenum">
              <a:rPr lang="es-MX" smtClean="0"/>
              <a:t>‹#›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6A76-DBCF-4110-AEAF-2BB620BB8E1C}" type="datetimeFigureOut">
              <a:rPr lang="es-MX" smtClean="0"/>
              <a:t>08/12/2013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4FEE4-732F-46D0-816D-CAFDB152564A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6A76-DBCF-4110-AEAF-2BB620BB8E1C}" type="datetimeFigureOut">
              <a:rPr lang="es-MX" smtClean="0"/>
              <a:t>08/12/2013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4FEE4-732F-46D0-816D-CAFDB152564A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6A76-DBCF-4110-AEAF-2BB620BB8E1C}" type="datetimeFigureOut">
              <a:rPr lang="es-MX" smtClean="0"/>
              <a:t>08/12/2013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4FEE4-732F-46D0-816D-CAFDB152564A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6A76-DBCF-4110-AEAF-2BB620BB8E1C}" type="datetimeFigureOut">
              <a:rPr lang="es-MX" smtClean="0"/>
              <a:t>08/12/2013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4FEE4-732F-46D0-816D-CAFDB152564A}" type="slidenum">
              <a:rPr lang="es-MX" smtClean="0"/>
              <a:t>‹#›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6A76-DBCF-4110-AEAF-2BB620BB8E1C}" type="datetimeFigureOut">
              <a:rPr lang="es-MX" smtClean="0"/>
              <a:t>08/12/2013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4FEE4-732F-46D0-816D-CAFDB152564A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6A76-DBCF-4110-AEAF-2BB620BB8E1C}" type="datetimeFigureOut">
              <a:rPr lang="es-MX" smtClean="0"/>
              <a:t>08/12/2013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4FEE4-732F-46D0-816D-CAFDB152564A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6A76-DBCF-4110-AEAF-2BB620BB8E1C}" type="datetimeFigureOut">
              <a:rPr lang="es-MX" smtClean="0"/>
              <a:t>08/12/2013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4FEE4-732F-46D0-816D-CAFDB152564A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6A76-DBCF-4110-AEAF-2BB620BB8E1C}" type="datetimeFigureOut">
              <a:rPr lang="es-MX" smtClean="0"/>
              <a:t>08/12/2013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4FEE4-732F-46D0-816D-CAFDB152564A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6A76-DBCF-4110-AEAF-2BB620BB8E1C}" type="datetimeFigureOut">
              <a:rPr lang="es-MX" smtClean="0"/>
              <a:t>08/12/2013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4FEE4-732F-46D0-816D-CAFDB152564A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6A76-DBCF-4110-AEAF-2BB620BB8E1C}" type="datetimeFigureOut">
              <a:rPr lang="es-MX" smtClean="0"/>
              <a:t>08/12/2013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1664FEE4-732F-46D0-816D-CAFDB152564A}" type="slidenum">
              <a:rPr lang="es-MX" smtClean="0"/>
              <a:t>‹#›</a:t>
            </a:fld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A6A76-DBCF-4110-AEAF-2BB620BB8E1C}" type="datetimeFigureOut">
              <a:rPr lang="es-MX" smtClean="0"/>
              <a:t>08/12/2013</a:t>
            </a:fld>
            <a:endParaRPr lang="es-MX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64FEE4-732F-46D0-816D-CAFDB152564A}" type="slidenum">
              <a:rPr lang="es-MX" smtClean="0"/>
              <a:t>‹#›</a:t>
            </a:fld>
            <a:endParaRPr lang="es-MX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Once Saved, Always Saved?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620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Information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dirty="0" smtClean="0"/>
              <a:t>Not a new doctrine.</a:t>
            </a:r>
          </a:p>
          <a:p>
            <a:r>
              <a:rPr lang="en-US" sz="3500" dirty="0" smtClean="0"/>
              <a:t>More recently:</a:t>
            </a:r>
          </a:p>
          <a:p>
            <a:pPr lvl="1"/>
            <a:r>
              <a:rPr lang="en-US" sz="3000" dirty="0" smtClean="0"/>
              <a:t>Doctrine has resurfaced as part of Calvinism.</a:t>
            </a:r>
            <a:endParaRPr lang="en-US" sz="3000" dirty="0"/>
          </a:p>
          <a:p>
            <a:r>
              <a:rPr lang="en-US" sz="3500" dirty="0" smtClean="0"/>
              <a:t>Various names:</a:t>
            </a:r>
          </a:p>
          <a:p>
            <a:pPr lvl="1"/>
            <a:r>
              <a:rPr lang="en-US" sz="3000" dirty="0" smtClean="0"/>
              <a:t>Once saved always saved</a:t>
            </a:r>
          </a:p>
          <a:p>
            <a:pPr lvl="1"/>
            <a:r>
              <a:rPr lang="en-US" sz="3000" dirty="0" smtClean="0"/>
              <a:t>Eternal security of the believer</a:t>
            </a:r>
          </a:p>
          <a:p>
            <a:pPr lvl="1"/>
            <a:r>
              <a:rPr lang="en-US" sz="3000" dirty="0" smtClean="0"/>
              <a:t>Perseverance of the saints</a:t>
            </a:r>
            <a:endParaRPr lang="es-MX" sz="3000" dirty="0" smtClean="0"/>
          </a:p>
        </p:txBody>
      </p:sp>
    </p:spTree>
    <p:extLst>
      <p:ext uri="{BB962C8B-B14F-4D97-AF65-F5344CB8AC3E}">
        <p14:creationId xmlns:p14="http://schemas.microsoft.com/office/powerpoint/2010/main" val="1725817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 in Favor of OSAS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“God has promised security to the believer.”</a:t>
            </a:r>
          </a:p>
          <a:p>
            <a:r>
              <a:rPr lang="en-US" sz="3200" dirty="0" smtClean="0"/>
              <a:t>John 10:27-29; Romans 8:35-39</a:t>
            </a:r>
          </a:p>
          <a:p>
            <a:r>
              <a:rPr lang="en-US" sz="3200" dirty="0" smtClean="0"/>
              <a:t>The problem with these verses is that they are isolated from other teachings concerning our eternal security.</a:t>
            </a:r>
          </a:p>
          <a:p>
            <a:r>
              <a:rPr lang="en-US" sz="3200" dirty="0" smtClean="0"/>
              <a:t>What if the believer voluntarily departs?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684102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Look at Hebrews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Christ’s supremacy is emphasis of Hebrews.</a:t>
            </a:r>
          </a:p>
          <a:p>
            <a:pPr lvl="1"/>
            <a:r>
              <a:rPr lang="en-US" sz="2800" dirty="0" smtClean="0"/>
              <a:t>He is a better Priest, Law, Mediator, &amp; Sacrifice.</a:t>
            </a:r>
          </a:p>
          <a:p>
            <a:r>
              <a:rPr lang="en-US" sz="3200" dirty="0" smtClean="0"/>
              <a:t>Why? Why is this his focus?</a:t>
            </a:r>
          </a:p>
          <a:p>
            <a:pPr lvl="1"/>
            <a:r>
              <a:rPr lang="en-US" sz="2800" dirty="0"/>
              <a:t>B</a:t>
            </a:r>
            <a:r>
              <a:rPr lang="en-US" sz="2800" dirty="0" smtClean="0"/>
              <a:t>rethren wanted to shrink back to Judaism!</a:t>
            </a:r>
          </a:p>
          <a:p>
            <a:pPr lvl="1"/>
            <a:r>
              <a:rPr lang="en-US" sz="2800" dirty="0" smtClean="0"/>
              <a:t>The author strongly urges against departing.</a:t>
            </a:r>
          </a:p>
          <a:p>
            <a:pPr lvl="2"/>
            <a:r>
              <a:rPr lang="en-US" sz="2200" dirty="0" smtClean="0"/>
              <a:t>Doesn’t this suggest we can fall away?</a:t>
            </a:r>
          </a:p>
        </p:txBody>
      </p:sp>
    </p:spTree>
    <p:extLst>
      <p:ext uri="{BB962C8B-B14F-4D97-AF65-F5344CB8AC3E}">
        <p14:creationId xmlns:p14="http://schemas.microsoft.com/office/powerpoint/2010/main" val="153285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Hebrews 2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The problem is addressed early on.</a:t>
            </a:r>
          </a:p>
          <a:p>
            <a:r>
              <a:rPr lang="en-US" sz="3200" dirty="0" smtClean="0"/>
              <a:t>Hebrews 2:1</a:t>
            </a:r>
          </a:p>
          <a:p>
            <a:r>
              <a:rPr lang="en-US" sz="3200" dirty="0" smtClean="0"/>
              <a:t>Why does he say this?</a:t>
            </a:r>
          </a:p>
          <a:p>
            <a:pPr lvl="1"/>
            <a:r>
              <a:rPr lang="en-US" sz="2800" dirty="0" smtClean="0"/>
              <a:t>Is he only speaking in hypotheticals? </a:t>
            </a:r>
            <a:endParaRPr lang="en-US" sz="2800" dirty="0"/>
          </a:p>
          <a:p>
            <a:pPr lvl="1"/>
            <a:r>
              <a:rPr lang="en-US" sz="2800" dirty="0" smtClean="0"/>
              <a:t>This is a real threat!</a:t>
            </a:r>
          </a:p>
          <a:p>
            <a:r>
              <a:rPr lang="en-US" sz="3200" dirty="0" smtClean="0"/>
              <a:t>The author has the potential of falling away.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062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Hebrews 3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Hebrews 3:1. Context, context, context!</a:t>
            </a:r>
          </a:p>
          <a:p>
            <a:r>
              <a:rPr lang="en-US" sz="3200" dirty="0" smtClean="0"/>
              <a:t>Hebrews 3:2-6. Small word, big meaning: If.</a:t>
            </a:r>
          </a:p>
          <a:p>
            <a:pPr lvl="1"/>
            <a:r>
              <a:rPr lang="en-US" sz="2800" dirty="0" smtClean="0"/>
              <a:t>Requirements must be met.</a:t>
            </a:r>
          </a:p>
          <a:p>
            <a:r>
              <a:rPr lang="en-US" sz="3200" dirty="0" smtClean="0"/>
              <a:t>Hebrews 3:7-11. Israel didn’t receive reward.</a:t>
            </a:r>
          </a:p>
          <a:p>
            <a:pPr lvl="1"/>
            <a:r>
              <a:rPr lang="en-US" sz="2800" dirty="0" smtClean="0"/>
              <a:t>Let them be your example. Heb. 3:12</a:t>
            </a:r>
          </a:p>
          <a:p>
            <a:r>
              <a:rPr lang="en-US" sz="3200" dirty="0" smtClean="0"/>
              <a:t>Can Christians fall away? Heb. 3:1, 12, 14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97101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Hebrews 10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Hebrews 10:26-31</a:t>
            </a:r>
          </a:p>
          <a:p>
            <a:r>
              <a:rPr lang="en-US" sz="3200" dirty="0" smtClean="0"/>
              <a:t>Is the person described here a Christian?</a:t>
            </a:r>
          </a:p>
          <a:p>
            <a:pPr lvl="1"/>
            <a:r>
              <a:rPr lang="en-US" sz="2800" dirty="0" smtClean="0"/>
              <a:t>Heb. 10:26</a:t>
            </a:r>
          </a:p>
          <a:p>
            <a:pPr lvl="1"/>
            <a:r>
              <a:rPr lang="en-US" sz="2800" dirty="0" smtClean="0"/>
              <a:t>Heb. 10:29</a:t>
            </a:r>
          </a:p>
          <a:p>
            <a:r>
              <a:rPr lang="en-US" sz="3200" dirty="0" smtClean="0"/>
              <a:t>Hebrews 10:36, 39 should be our goal.</a:t>
            </a:r>
            <a:endParaRPr lang="es-MX" sz="3200" dirty="0" smtClean="0"/>
          </a:p>
          <a:p>
            <a:r>
              <a:rPr lang="en-US" sz="3200" dirty="0" smtClean="0"/>
              <a:t>How is this practically accomplished?</a:t>
            </a:r>
          </a:p>
        </p:txBody>
      </p:sp>
    </p:spTree>
    <p:extLst>
      <p:ext uri="{BB962C8B-B14F-4D97-AF65-F5344CB8AC3E}">
        <p14:creationId xmlns:p14="http://schemas.microsoft.com/office/powerpoint/2010/main" val="156365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Hebrews 11 and 12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Hebrews 11</a:t>
            </a:r>
          </a:p>
          <a:p>
            <a:pPr lvl="1"/>
            <a:r>
              <a:rPr lang="en-US" sz="2800" dirty="0" smtClean="0"/>
              <a:t>Study biblical examples of endurance.</a:t>
            </a:r>
          </a:p>
          <a:p>
            <a:r>
              <a:rPr lang="en-US" sz="3200" dirty="0" smtClean="0"/>
              <a:t>Hebrews 12</a:t>
            </a:r>
          </a:p>
          <a:p>
            <a:pPr lvl="1"/>
            <a:r>
              <a:rPr lang="en-US" sz="2800" dirty="0" smtClean="0"/>
              <a:t>Do not neglect the ultimate Example.</a:t>
            </a:r>
          </a:p>
          <a:p>
            <a:pPr lvl="2"/>
            <a:r>
              <a:rPr lang="en-US" sz="2200" dirty="0" smtClean="0"/>
              <a:t>Set your eyes on Jesus. Hebrews 12:1-3</a:t>
            </a:r>
          </a:p>
          <a:p>
            <a:pPr lvl="1"/>
            <a:r>
              <a:rPr lang="en-US" sz="2800" dirty="0" smtClean="0"/>
              <a:t>Look to your brethren.</a:t>
            </a:r>
          </a:p>
          <a:p>
            <a:pPr lvl="2"/>
            <a:r>
              <a:rPr lang="en-US" sz="2200" dirty="0" smtClean="0"/>
              <a:t>Heb. 12:12-15. Help your brother/ sister finish the race!</a:t>
            </a:r>
            <a:endParaRPr lang="es-MX" sz="2200" dirty="0"/>
          </a:p>
        </p:txBody>
      </p:sp>
    </p:spTree>
    <p:extLst>
      <p:ext uri="{BB962C8B-B14F-4D97-AF65-F5344CB8AC3E}">
        <p14:creationId xmlns:p14="http://schemas.microsoft.com/office/powerpoint/2010/main" val="297104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Hebrews 13:9</a:t>
            </a:r>
          </a:p>
          <a:p>
            <a:r>
              <a:rPr lang="en-US" sz="3200" dirty="0" smtClean="0"/>
              <a:t>We can fall away, but we don’t have to. </a:t>
            </a:r>
            <a:endParaRPr lang="en-US" sz="3200" dirty="0"/>
          </a:p>
          <a:p>
            <a:r>
              <a:rPr lang="en-US" sz="3200" dirty="0" smtClean="0"/>
              <a:t>Look to Jesus and your brethren for support.</a:t>
            </a:r>
          </a:p>
          <a:p>
            <a:endParaRPr lang="en-US" sz="3200" dirty="0"/>
          </a:p>
          <a:p>
            <a:r>
              <a:rPr lang="en-US" sz="3200" dirty="0" smtClean="0"/>
              <a:t>Can we help you start your race? Can we help you start running again?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85490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105</TotalTime>
  <Words>353</Words>
  <Application>Microsoft Office PowerPoint</Application>
  <PresentationFormat>On-screen Show (16:9)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Once Saved, Always Saved?</vt:lpstr>
      <vt:lpstr>Background Information</vt:lpstr>
      <vt:lpstr>Argument in Favor of OSAS</vt:lpstr>
      <vt:lpstr>A Look at Hebrews</vt:lpstr>
      <vt:lpstr>Hebrews 2</vt:lpstr>
      <vt:lpstr>Hebrews 3</vt:lpstr>
      <vt:lpstr>Hebrews 10</vt:lpstr>
      <vt:lpstr>Hebrews 11 and 12</vt:lpstr>
      <vt:lpstr>Conclusion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Once Saved, Always Saved?</dc:title>
  <dc:creator>munozisaac08</dc:creator>
  <cp:lastModifiedBy>munozisaac08</cp:lastModifiedBy>
  <cp:revision>33</cp:revision>
  <dcterms:created xsi:type="dcterms:W3CDTF">2013-12-08T14:11:28Z</dcterms:created>
  <dcterms:modified xsi:type="dcterms:W3CDTF">2013-12-08T21:39:33Z</dcterms:modified>
</cp:coreProperties>
</file>