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sldIdLst>
    <p:sldId id="256" r:id="rId2"/>
    <p:sldId id="999" r:id="rId3"/>
    <p:sldId id="1065" r:id="rId4"/>
    <p:sldId id="1066" r:id="rId5"/>
    <p:sldId id="1067" r:id="rId6"/>
    <p:sldId id="1068" r:id="rId7"/>
    <p:sldId id="1069" r:id="rId8"/>
    <p:sldId id="1000" r:id="rId9"/>
    <p:sldId id="1070" r:id="rId10"/>
    <p:sldId id="1071" r:id="rId11"/>
    <p:sldId id="1072" r:id="rId12"/>
    <p:sldId id="1073" r:id="rId13"/>
    <p:sldId id="1074" r:id="rId14"/>
    <p:sldId id="1075" r:id="rId15"/>
    <p:sldId id="1076" r:id="rId16"/>
    <p:sldId id="1077" r:id="rId17"/>
    <p:sldId id="1078" r:id="rId18"/>
    <p:sldId id="1079" r:id="rId19"/>
    <p:sldId id="1080" r:id="rId20"/>
    <p:sldId id="1001" r:id="rId21"/>
    <p:sldId id="1081" r:id="rId22"/>
    <p:sldId id="1082" r:id="rId23"/>
    <p:sldId id="1083" r:id="rId24"/>
    <p:sldId id="1084" r:id="rId25"/>
    <p:sldId id="1085" r:id="rId26"/>
    <p:sldId id="1086" r:id="rId27"/>
    <p:sldId id="1087" r:id="rId28"/>
    <p:sldId id="1088" r:id="rId29"/>
    <p:sldId id="1089" r:id="rId30"/>
    <p:sldId id="1090" r:id="rId31"/>
    <p:sldId id="1091" r:id="rId32"/>
    <p:sldId id="1092" r:id="rId33"/>
    <p:sldId id="1093" r:id="rId34"/>
    <p:sldId id="1094" r:id="rId35"/>
    <p:sldId id="1095" r:id="rId36"/>
    <p:sldId id="1096" r:id="rId37"/>
    <p:sldId id="1097" r:id="rId38"/>
    <p:sldId id="1098" r:id="rId39"/>
    <p:sldId id="1099" r:id="rId40"/>
    <p:sldId id="1100" r:id="rId41"/>
    <p:sldId id="1101" r:id="rId42"/>
    <p:sldId id="1002" r:id="rId43"/>
    <p:sldId id="1102" r:id="rId44"/>
    <p:sldId id="1103" r:id="rId45"/>
    <p:sldId id="1104" r:id="rId46"/>
    <p:sldId id="1105" r:id="rId47"/>
    <p:sldId id="1106" r:id="rId48"/>
    <p:sldId id="1107" r:id="rId49"/>
    <p:sldId id="1108" r:id="rId50"/>
    <p:sldId id="1109" r:id="rId51"/>
    <p:sldId id="1110" r:id="rId52"/>
    <p:sldId id="1003" r:id="rId53"/>
    <p:sldId id="1112" r:id="rId54"/>
    <p:sldId id="1113" r:id="rId55"/>
    <p:sldId id="1114" r:id="rId56"/>
    <p:sldId id="1115" r:id="rId5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A50021"/>
    <a:srgbClr val="003300"/>
    <a:srgbClr val="660066"/>
    <a:srgbClr val="5B0A01"/>
    <a:srgbClr val="43193F"/>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0" autoAdjust="0"/>
    <p:restoredTop sz="94729" autoAdjust="0"/>
  </p:normalViewPr>
  <p:slideViewPr>
    <p:cSldViewPr>
      <p:cViewPr varScale="1">
        <p:scale>
          <a:sx n="87" d="100"/>
          <a:sy n="87" d="100"/>
        </p:scale>
        <p:origin x="-145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598BE60-DB92-46AB-9EA1-52347D9ECA12}" type="slidenum">
              <a:rPr lang="en-US" altLang="en-US"/>
              <a:pPr/>
              <a:t>‹#›</a:t>
            </a:fld>
            <a:endParaRPr lang="en-US" altLang="en-US"/>
          </a:p>
        </p:txBody>
      </p:sp>
    </p:spTree>
    <p:extLst>
      <p:ext uri="{BB962C8B-B14F-4D97-AF65-F5344CB8AC3E}">
        <p14:creationId xmlns:p14="http://schemas.microsoft.com/office/powerpoint/2010/main" val="270882311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1EAD7AA-7646-465B-ADAF-84E20E710512}" type="slidenum">
              <a:rPr lang="en-US" altLang="en-US"/>
              <a:pPr/>
              <a:t>‹#›</a:t>
            </a:fld>
            <a:endParaRPr lang="en-US" altLang="en-US"/>
          </a:p>
        </p:txBody>
      </p:sp>
    </p:spTree>
    <p:extLst>
      <p:ext uri="{BB962C8B-B14F-4D97-AF65-F5344CB8AC3E}">
        <p14:creationId xmlns:p14="http://schemas.microsoft.com/office/powerpoint/2010/main" val="2799373247"/>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9E4C4A3-B39F-4D14-AB68-FF6560D9BDF6}" type="slidenum">
              <a:rPr lang="en-US" altLang="en-US"/>
              <a:pPr/>
              <a:t>‹#›</a:t>
            </a:fld>
            <a:endParaRPr lang="en-US" altLang="en-US"/>
          </a:p>
        </p:txBody>
      </p:sp>
    </p:spTree>
    <p:extLst>
      <p:ext uri="{BB962C8B-B14F-4D97-AF65-F5344CB8AC3E}">
        <p14:creationId xmlns:p14="http://schemas.microsoft.com/office/powerpoint/2010/main" val="1838563163"/>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85D7A5D-EB1A-49E1-B035-68296B171C00}" type="slidenum">
              <a:rPr lang="en-US" altLang="en-US"/>
              <a:pPr/>
              <a:t>‹#›</a:t>
            </a:fld>
            <a:endParaRPr lang="en-US" altLang="en-US"/>
          </a:p>
        </p:txBody>
      </p:sp>
    </p:spTree>
    <p:extLst>
      <p:ext uri="{BB962C8B-B14F-4D97-AF65-F5344CB8AC3E}">
        <p14:creationId xmlns:p14="http://schemas.microsoft.com/office/powerpoint/2010/main" val="931662983"/>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DF94AE0-C222-4851-9BF4-F9F923089DF8}" type="slidenum">
              <a:rPr lang="en-US" altLang="en-US"/>
              <a:pPr/>
              <a:t>‹#›</a:t>
            </a:fld>
            <a:endParaRPr lang="en-US" altLang="en-US"/>
          </a:p>
        </p:txBody>
      </p:sp>
    </p:spTree>
    <p:extLst>
      <p:ext uri="{BB962C8B-B14F-4D97-AF65-F5344CB8AC3E}">
        <p14:creationId xmlns:p14="http://schemas.microsoft.com/office/powerpoint/2010/main" val="439061765"/>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A9ECF31-CA5F-4CA1-B14B-FA5015CD36B4}" type="slidenum">
              <a:rPr lang="en-US" altLang="en-US"/>
              <a:pPr/>
              <a:t>‹#›</a:t>
            </a:fld>
            <a:endParaRPr lang="en-US" altLang="en-US"/>
          </a:p>
        </p:txBody>
      </p:sp>
    </p:spTree>
    <p:extLst>
      <p:ext uri="{BB962C8B-B14F-4D97-AF65-F5344CB8AC3E}">
        <p14:creationId xmlns:p14="http://schemas.microsoft.com/office/powerpoint/2010/main" val="2067614400"/>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3A24FF7-6ED3-4AA4-8584-57108FC2EBB5}" type="slidenum">
              <a:rPr lang="en-US" altLang="en-US"/>
              <a:pPr/>
              <a:t>‹#›</a:t>
            </a:fld>
            <a:endParaRPr lang="en-US" altLang="en-US"/>
          </a:p>
        </p:txBody>
      </p:sp>
    </p:spTree>
    <p:extLst>
      <p:ext uri="{BB962C8B-B14F-4D97-AF65-F5344CB8AC3E}">
        <p14:creationId xmlns:p14="http://schemas.microsoft.com/office/powerpoint/2010/main" val="4037205559"/>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CD579B23-688D-4681-9B42-3EFC1A3D4F46}" type="slidenum">
              <a:rPr lang="en-US" altLang="en-US"/>
              <a:pPr/>
              <a:t>‹#›</a:t>
            </a:fld>
            <a:endParaRPr lang="en-US" altLang="en-US"/>
          </a:p>
        </p:txBody>
      </p:sp>
    </p:spTree>
    <p:extLst>
      <p:ext uri="{BB962C8B-B14F-4D97-AF65-F5344CB8AC3E}">
        <p14:creationId xmlns:p14="http://schemas.microsoft.com/office/powerpoint/2010/main" val="63071483"/>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9161C573-D2A3-4066-9D08-DA69F5A4D1AD}" type="slidenum">
              <a:rPr lang="en-US" altLang="en-US"/>
              <a:pPr/>
              <a:t>‹#›</a:t>
            </a:fld>
            <a:endParaRPr lang="en-US" altLang="en-US"/>
          </a:p>
        </p:txBody>
      </p:sp>
    </p:spTree>
    <p:extLst>
      <p:ext uri="{BB962C8B-B14F-4D97-AF65-F5344CB8AC3E}">
        <p14:creationId xmlns:p14="http://schemas.microsoft.com/office/powerpoint/2010/main" val="138925695"/>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443763ED-8565-43D2-896B-11939037B9E1}" type="slidenum">
              <a:rPr lang="en-US" altLang="en-US"/>
              <a:pPr/>
              <a:t>‹#›</a:t>
            </a:fld>
            <a:endParaRPr lang="en-US" altLang="en-US"/>
          </a:p>
        </p:txBody>
      </p:sp>
    </p:spTree>
    <p:extLst>
      <p:ext uri="{BB962C8B-B14F-4D97-AF65-F5344CB8AC3E}">
        <p14:creationId xmlns:p14="http://schemas.microsoft.com/office/powerpoint/2010/main" val="2055696577"/>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42587C1-7B8C-4B22-B7CA-32107DC38AC2}" type="slidenum">
              <a:rPr lang="en-US" altLang="en-US"/>
              <a:pPr/>
              <a:t>‹#›</a:t>
            </a:fld>
            <a:endParaRPr lang="en-US" altLang="en-US"/>
          </a:p>
        </p:txBody>
      </p:sp>
    </p:spTree>
    <p:extLst>
      <p:ext uri="{BB962C8B-B14F-4D97-AF65-F5344CB8AC3E}">
        <p14:creationId xmlns:p14="http://schemas.microsoft.com/office/powerpoint/2010/main" val="625912918"/>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0E81019-D1CE-4A77-B24B-84B763F79957}" type="slidenum">
              <a:rPr lang="en-US" altLang="en-US"/>
              <a:pPr/>
              <a:t>‹#›</a:t>
            </a:fld>
            <a:endParaRPr lang="en-US" altLang="en-US"/>
          </a:p>
        </p:txBody>
      </p:sp>
    </p:spTree>
    <p:extLst>
      <p:ext uri="{BB962C8B-B14F-4D97-AF65-F5344CB8AC3E}">
        <p14:creationId xmlns:p14="http://schemas.microsoft.com/office/powerpoint/2010/main" val="2832389163"/>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06460A3-5234-4FAB-89E7-749B2F6D6BB3}"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rd"/>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sz="3200" b="1" i="1" dirty="0" smtClean="0">
                <a:effectLst>
                  <a:outerShdw blurRad="38100" dist="38100" dir="2700000" algn="tl">
                    <a:srgbClr val="000000"/>
                  </a:outerShdw>
                </a:effectLst>
              </a:rPr>
              <a:t>How Should We Respond to </a:t>
            </a:r>
            <a:r>
              <a:rPr lang="en-US" altLang="en-US" sz="3200" b="1" i="1" smtClean="0">
                <a:effectLst>
                  <a:outerShdw blurRad="38100" dist="38100" dir="2700000" algn="tl">
                    <a:srgbClr val="000000"/>
                  </a:outerShdw>
                </a:effectLst>
              </a:rPr>
              <a:t>Persecution </a:t>
            </a:r>
            <a:br>
              <a:rPr lang="en-US" altLang="en-US" sz="3200" b="1" i="1" smtClean="0">
                <a:effectLst>
                  <a:outerShdw blurRad="38100" dist="38100" dir="2700000" algn="tl">
                    <a:srgbClr val="000000"/>
                  </a:outerShdw>
                </a:effectLst>
              </a:rPr>
            </a:br>
            <a:r>
              <a:rPr lang="en-US" altLang="en-US" sz="3200" b="1" i="1" smtClean="0">
                <a:effectLst>
                  <a:outerShdw blurRad="38100" dist="38100" dir="2700000" algn="tl">
                    <a:srgbClr val="000000"/>
                  </a:outerShdw>
                </a:effectLst>
              </a:rPr>
              <a:t>(</a:t>
            </a:r>
            <a:r>
              <a:rPr lang="en-US" altLang="en-US" sz="3200" b="1" i="1" dirty="0" smtClean="0">
                <a:effectLst>
                  <a:outerShdw blurRad="38100" dist="38100" dir="2700000" algn="tl">
                    <a:srgbClr val="000000"/>
                  </a:outerShdw>
                </a:effectLst>
              </a:rPr>
              <a:t>The </a:t>
            </a:r>
            <a:r>
              <a:rPr lang="en-US" altLang="en-US" sz="3200" b="1" i="1" dirty="0">
                <a:effectLst>
                  <a:outerShdw blurRad="38100" dist="38100" dir="2700000" algn="tl">
                    <a:srgbClr val="000000"/>
                  </a:outerShdw>
                </a:effectLst>
              </a:rPr>
              <a:t>Coming Storm Over </a:t>
            </a:r>
            <a:r>
              <a:rPr lang="en-US" altLang="en-US" sz="3200" b="1" i="1" dirty="0" smtClean="0">
                <a:effectLst>
                  <a:outerShdw blurRad="38100" dist="38100" dir="2700000" algn="tl">
                    <a:srgbClr val="000000"/>
                  </a:outerShdw>
                </a:effectLst>
              </a:rPr>
              <a:t>Homosexuality)</a:t>
            </a:r>
            <a:endParaRPr lang="en-US" altLang="en-US" sz="3200" b="1" i="1" dirty="0">
              <a:effectLst>
                <a:outerShdw blurRad="38100" dist="38100" dir="2700000" algn="tl">
                  <a:srgbClr val="000000"/>
                </a:outerShdw>
              </a:effectLst>
            </a:endParaRPr>
          </a:p>
        </p:txBody>
      </p:sp>
      <p:sp>
        <p:nvSpPr>
          <p:cNvPr id="2051" name="Rectangle 3"/>
          <p:cNvSpPr>
            <a:spLocks noGrp="1" noChangeArrowheads="1"/>
          </p:cNvSpPr>
          <p:nvPr>
            <p:ph type="subTitle" idx="1"/>
          </p:nvPr>
        </p:nvSpPr>
        <p:spPr/>
        <p:txBody>
          <a:bodyPr/>
          <a:lstStyle/>
          <a:p>
            <a:endParaRPr lang="en-US" altLang="en-US"/>
          </a:p>
        </p:txBody>
      </p:sp>
    </p:spTree>
  </p:cSld>
  <p:clrMapOvr>
    <a:masterClrMapping/>
  </p:clrMapOvr>
  <p:transition>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5B0A01"/>
        </a:solidFill>
        <a:effectLst/>
      </p:bgPr>
    </p:bg>
    <p:spTree>
      <p:nvGrpSpPr>
        <p:cNvPr id="1" name=""/>
        <p:cNvGrpSpPr/>
        <p:nvPr/>
      </p:nvGrpSpPr>
      <p:grpSpPr>
        <a:xfrm>
          <a:off x="0" y="0"/>
          <a:ext cx="0" cy="0"/>
          <a:chOff x="0" y="0"/>
          <a:chExt cx="0" cy="0"/>
        </a:xfrm>
      </p:grpSpPr>
      <p:sp>
        <p:nvSpPr>
          <p:cNvPr id="840706" name="Rectangle 2"/>
          <p:cNvSpPr>
            <a:spLocks noGrp="1" noChangeArrowheads="1"/>
          </p:cNvSpPr>
          <p:nvPr>
            <p:ph type="title"/>
          </p:nvPr>
        </p:nvSpPr>
        <p:spPr/>
        <p:txBody>
          <a:bodyPr/>
          <a:lstStyle/>
          <a:p>
            <a:r>
              <a:rPr lang="en-US" altLang="en-US" sz="3200" b="1" i="1">
                <a:effectLst>
                  <a:outerShdw blurRad="38100" dist="38100" dir="2700000" algn="tl">
                    <a:srgbClr val="000000"/>
                  </a:outerShdw>
                </a:effectLst>
              </a:rPr>
              <a:t>Christians were persecuted by the governments of their day</a:t>
            </a:r>
            <a:endParaRPr lang="en-US" altLang="en-US" sz="3200">
              <a:effectLst>
                <a:outerShdw blurRad="38100" dist="38100" dir="2700000" algn="tl">
                  <a:srgbClr val="000000"/>
                </a:outerShdw>
              </a:effectLst>
            </a:endParaRPr>
          </a:p>
        </p:txBody>
      </p:sp>
      <p:sp>
        <p:nvSpPr>
          <p:cNvPr id="840707" name="Rectangle 3"/>
          <p:cNvSpPr>
            <a:spLocks noGrp="1" noChangeArrowheads="1"/>
          </p:cNvSpPr>
          <p:nvPr>
            <p:ph type="body" idx="1"/>
          </p:nvPr>
        </p:nvSpPr>
        <p:spPr/>
        <p:txBody>
          <a:bodyPr/>
          <a:lstStyle/>
          <a:p>
            <a:r>
              <a:rPr lang="en-US" altLang="en-US" b="1" u="sng">
                <a:effectLst>
                  <a:outerShdw blurRad="38100" dist="38100" dir="2700000" algn="tl">
                    <a:srgbClr val="000000"/>
                  </a:outerShdw>
                </a:effectLst>
              </a:rPr>
              <a:t>Revelation 2:10-13</a:t>
            </a:r>
            <a:r>
              <a:rPr lang="en-US" altLang="en-US" b="1">
                <a:effectLst>
                  <a:outerShdw blurRad="38100" dist="38100" dir="2700000" algn="tl">
                    <a:srgbClr val="000000"/>
                  </a:outerShdw>
                </a:effectLst>
              </a:rPr>
              <a:t> </a:t>
            </a:r>
            <a:r>
              <a:rPr lang="en-US" altLang="en-US">
                <a:effectLst>
                  <a:outerShdw blurRad="38100" dist="38100" dir="2700000" algn="tl">
                    <a:srgbClr val="000000"/>
                  </a:outerShdw>
                </a:effectLst>
              </a:rPr>
              <a:t> - "Do not fear any of those things which you are about to suffer. Indeed, the devil is about to throw </a:t>
            </a:r>
            <a:r>
              <a:rPr lang="en-US" altLang="en-US" i="1">
                <a:effectLst>
                  <a:outerShdw blurRad="38100" dist="38100" dir="2700000" algn="tl">
                    <a:srgbClr val="000000"/>
                  </a:outerShdw>
                </a:effectLst>
              </a:rPr>
              <a:t>some </a:t>
            </a:r>
            <a:r>
              <a:rPr lang="en-US" altLang="en-US">
                <a:effectLst>
                  <a:outerShdw blurRad="38100" dist="38100" dir="2700000" algn="tl">
                    <a:srgbClr val="000000"/>
                  </a:outerShdw>
                </a:effectLst>
              </a:rPr>
              <a:t>of you into prison, that you may be tested, and you will have tribulation ten days. Be faithful until death, and I will give you the crown of life.  11 "He who has an ear, let him hear what the Spirit says to the churches. He who overcomes shall not be hurt by the second death." '</a:t>
            </a:r>
            <a:endParaRPr lang="en-US" altLang="en-US"/>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40707">
                                            <p:txEl>
                                              <p:pRg st="0" end="0"/>
                                            </p:txEl>
                                          </p:spTgt>
                                        </p:tgtEl>
                                        <p:attrNameLst>
                                          <p:attrName>style.visibility</p:attrName>
                                        </p:attrNameLst>
                                      </p:cBhvr>
                                      <p:to>
                                        <p:strVal val="visible"/>
                                      </p:to>
                                    </p:set>
                                    <p:animEffect transition="in" filter="fade">
                                      <p:cBhvr>
                                        <p:cTn id="7" dur="1000"/>
                                        <p:tgtEl>
                                          <p:spTgt spid="840707">
                                            <p:txEl>
                                              <p:pRg st="0" end="0"/>
                                            </p:txEl>
                                          </p:spTgt>
                                        </p:tgtEl>
                                      </p:cBhvr>
                                    </p:animEffect>
                                    <p:anim calcmode="lin" valueType="num">
                                      <p:cBhvr>
                                        <p:cTn id="8" dur="1000" fill="hold"/>
                                        <p:tgtEl>
                                          <p:spTgt spid="84070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4070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5B0A01"/>
        </a:solidFill>
        <a:effectLst/>
      </p:bgPr>
    </p:bg>
    <p:spTree>
      <p:nvGrpSpPr>
        <p:cNvPr id="1" name=""/>
        <p:cNvGrpSpPr/>
        <p:nvPr/>
      </p:nvGrpSpPr>
      <p:grpSpPr>
        <a:xfrm>
          <a:off x="0" y="0"/>
          <a:ext cx="0" cy="0"/>
          <a:chOff x="0" y="0"/>
          <a:chExt cx="0" cy="0"/>
        </a:xfrm>
      </p:grpSpPr>
      <p:sp>
        <p:nvSpPr>
          <p:cNvPr id="841730" name="Rectangle 2"/>
          <p:cNvSpPr>
            <a:spLocks noGrp="1" noChangeArrowheads="1"/>
          </p:cNvSpPr>
          <p:nvPr>
            <p:ph type="title"/>
          </p:nvPr>
        </p:nvSpPr>
        <p:spPr/>
        <p:txBody>
          <a:bodyPr/>
          <a:lstStyle/>
          <a:p>
            <a:r>
              <a:rPr lang="en-US" altLang="en-US" sz="3200" b="1" i="1">
                <a:effectLst>
                  <a:outerShdw blurRad="38100" dist="38100" dir="2700000" algn="tl">
                    <a:srgbClr val="000000"/>
                  </a:outerShdw>
                </a:effectLst>
              </a:rPr>
              <a:t>Christians were persecuted by the governments of their day</a:t>
            </a:r>
            <a:endParaRPr lang="en-US" altLang="en-US" sz="3200">
              <a:effectLst>
                <a:outerShdw blurRad="38100" dist="38100" dir="2700000" algn="tl">
                  <a:srgbClr val="000000"/>
                </a:outerShdw>
              </a:effectLst>
            </a:endParaRPr>
          </a:p>
        </p:txBody>
      </p:sp>
      <p:sp>
        <p:nvSpPr>
          <p:cNvPr id="841731"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12 " And to the angel of the church in Pergamos write, ' These things says He who has the sharp two-edged sword:  13 "I know your works, and where you dwell, where Satan's throne </a:t>
            </a:r>
            <a:r>
              <a:rPr lang="en-US" altLang="en-US" i="1">
                <a:effectLst>
                  <a:outerShdw blurRad="38100" dist="38100" dir="2700000" algn="tl">
                    <a:srgbClr val="000000"/>
                  </a:outerShdw>
                </a:effectLst>
              </a:rPr>
              <a:t>is. </a:t>
            </a:r>
            <a:r>
              <a:rPr lang="en-US" altLang="en-US">
                <a:effectLst>
                  <a:outerShdw blurRad="38100" dist="38100" dir="2700000" algn="tl">
                    <a:srgbClr val="000000"/>
                  </a:outerShdw>
                </a:effectLst>
              </a:rPr>
              <a:t>And you hold fast to My name, and did not deny My faith even in the days in which Antipas </a:t>
            </a:r>
            <a:r>
              <a:rPr lang="en-US" altLang="en-US" i="1">
                <a:effectLst>
                  <a:outerShdw blurRad="38100" dist="38100" dir="2700000" algn="tl">
                    <a:srgbClr val="000000"/>
                  </a:outerShdw>
                </a:effectLst>
              </a:rPr>
              <a:t>was </a:t>
            </a:r>
            <a:r>
              <a:rPr lang="en-US" altLang="en-US">
                <a:effectLst>
                  <a:outerShdw blurRad="38100" dist="38100" dir="2700000" algn="tl">
                    <a:srgbClr val="000000"/>
                  </a:outerShdw>
                </a:effectLst>
              </a:rPr>
              <a:t>My faithful martyr, who was killed among you, where Satan dwells.</a:t>
            </a:r>
            <a:endParaRPr lang="en-US" altLang="en-US" b="1">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41731">
                                            <p:txEl>
                                              <p:pRg st="0" end="0"/>
                                            </p:txEl>
                                          </p:spTgt>
                                        </p:tgtEl>
                                        <p:attrNameLst>
                                          <p:attrName>style.visibility</p:attrName>
                                        </p:attrNameLst>
                                      </p:cBhvr>
                                      <p:to>
                                        <p:strVal val="visible"/>
                                      </p:to>
                                    </p:set>
                                    <p:animEffect transition="in" filter="fade">
                                      <p:cBhvr>
                                        <p:cTn id="7" dur="1000"/>
                                        <p:tgtEl>
                                          <p:spTgt spid="841731">
                                            <p:txEl>
                                              <p:pRg st="0" end="0"/>
                                            </p:txEl>
                                          </p:spTgt>
                                        </p:tgtEl>
                                      </p:cBhvr>
                                    </p:animEffect>
                                    <p:anim calcmode="lin" valueType="num">
                                      <p:cBhvr>
                                        <p:cTn id="8" dur="1000" fill="hold"/>
                                        <p:tgtEl>
                                          <p:spTgt spid="8417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4173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5B0A01"/>
        </a:solidFill>
        <a:effectLst/>
      </p:bgPr>
    </p:bg>
    <p:spTree>
      <p:nvGrpSpPr>
        <p:cNvPr id="1" name=""/>
        <p:cNvGrpSpPr/>
        <p:nvPr/>
      </p:nvGrpSpPr>
      <p:grpSpPr>
        <a:xfrm>
          <a:off x="0" y="0"/>
          <a:ext cx="0" cy="0"/>
          <a:chOff x="0" y="0"/>
          <a:chExt cx="0" cy="0"/>
        </a:xfrm>
      </p:grpSpPr>
      <p:sp>
        <p:nvSpPr>
          <p:cNvPr id="842754" name="Rectangle 2"/>
          <p:cNvSpPr>
            <a:spLocks noGrp="1" noChangeArrowheads="1"/>
          </p:cNvSpPr>
          <p:nvPr>
            <p:ph type="title"/>
          </p:nvPr>
        </p:nvSpPr>
        <p:spPr/>
        <p:txBody>
          <a:bodyPr/>
          <a:lstStyle/>
          <a:p>
            <a:r>
              <a:rPr lang="en-US" altLang="en-US" sz="3200" b="1" i="1">
                <a:effectLst>
                  <a:outerShdw blurRad="38100" dist="38100" dir="2700000" algn="tl">
                    <a:srgbClr val="000000"/>
                  </a:outerShdw>
                </a:effectLst>
              </a:rPr>
              <a:t>Christians were persecuted by the governments of their day</a:t>
            </a:r>
            <a:endParaRPr lang="en-US" altLang="en-US" sz="3200">
              <a:effectLst>
                <a:outerShdw blurRad="38100" dist="38100" dir="2700000" algn="tl">
                  <a:srgbClr val="000000"/>
                </a:outerShdw>
              </a:effectLst>
            </a:endParaRPr>
          </a:p>
        </p:txBody>
      </p:sp>
      <p:sp>
        <p:nvSpPr>
          <p:cNvPr id="842755" name="Rectangle 3"/>
          <p:cNvSpPr>
            <a:spLocks noGrp="1" noChangeArrowheads="1"/>
          </p:cNvSpPr>
          <p:nvPr>
            <p:ph type="body" idx="1"/>
          </p:nvPr>
        </p:nvSpPr>
        <p:spPr/>
        <p:txBody>
          <a:bodyPr/>
          <a:lstStyle/>
          <a:p>
            <a:r>
              <a:rPr lang="en-US" altLang="en-US" b="1" u="sng">
                <a:effectLst>
                  <a:outerShdw blurRad="38100" dist="38100" dir="2700000" algn="tl">
                    <a:srgbClr val="000000"/>
                  </a:outerShdw>
                </a:effectLst>
              </a:rPr>
              <a:t>Revelation 17:14</a:t>
            </a:r>
            <a:r>
              <a:rPr lang="en-US" altLang="en-US" b="1">
                <a:effectLst>
                  <a:outerShdw blurRad="38100" dist="38100" dir="2700000" algn="tl">
                    <a:srgbClr val="000000"/>
                  </a:outerShdw>
                </a:effectLst>
              </a:rPr>
              <a:t> </a:t>
            </a:r>
            <a:r>
              <a:rPr lang="en-US" altLang="en-US">
                <a:effectLst>
                  <a:outerShdw blurRad="38100" dist="38100" dir="2700000" algn="tl">
                    <a:srgbClr val="000000"/>
                  </a:outerShdw>
                </a:effectLst>
              </a:rPr>
              <a:t> - "These will make war with the Lamb, and the Lamb will overcome them, for He is Lord of lords and King of kings; and those </a:t>
            </a:r>
            <a:r>
              <a:rPr lang="en-US" altLang="en-US" i="1">
                <a:effectLst>
                  <a:outerShdw blurRad="38100" dist="38100" dir="2700000" algn="tl">
                    <a:srgbClr val="000000"/>
                  </a:outerShdw>
                </a:effectLst>
              </a:rPr>
              <a:t>who are </a:t>
            </a:r>
            <a:r>
              <a:rPr lang="en-US" altLang="en-US">
                <a:effectLst>
                  <a:outerShdw blurRad="38100" dist="38100" dir="2700000" algn="tl">
                    <a:srgbClr val="000000"/>
                  </a:outerShdw>
                </a:effectLst>
              </a:rPr>
              <a:t>with Him </a:t>
            </a:r>
            <a:r>
              <a:rPr lang="en-US" altLang="en-US" i="1">
                <a:effectLst>
                  <a:outerShdw blurRad="38100" dist="38100" dir="2700000" algn="tl">
                    <a:srgbClr val="000000"/>
                  </a:outerShdw>
                </a:effectLst>
              </a:rPr>
              <a:t>are </a:t>
            </a:r>
            <a:r>
              <a:rPr lang="en-US" altLang="en-US">
                <a:effectLst>
                  <a:outerShdw blurRad="38100" dist="38100" dir="2700000" algn="tl">
                    <a:srgbClr val="000000"/>
                  </a:outerShdw>
                </a:effectLst>
              </a:rPr>
              <a:t>called, chosen, and faithful."</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42755">
                                            <p:txEl>
                                              <p:pRg st="0" end="0"/>
                                            </p:txEl>
                                          </p:spTgt>
                                        </p:tgtEl>
                                        <p:attrNameLst>
                                          <p:attrName>style.visibility</p:attrName>
                                        </p:attrNameLst>
                                      </p:cBhvr>
                                      <p:to>
                                        <p:strVal val="visible"/>
                                      </p:to>
                                    </p:set>
                                    <p:animEffect transition="in" filter="fade">
                                      <p:cBhvr>
                                        <p:cTn id="7" dur="1000"/>
                                        <p:tgtEl>
                                          <p:spTgt spid="842755">
                                            <p:txEl>
                                              <p:pRg st="0" end="0"/>
                                            </p:txEl>
                                          </p:spTgt>
                                        </p:tgtEl>
                                      </p:cBhvr>
                                    </p:animEffect>
                                    <p:anim calcmode="lin" valueType="num">
                                      <p:cBhvr>
                                        <p:cTn id="8" dur="1000" fill="hold"/>
                                        <p:tgtEl>
                                          <p:spTgt spid="8427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4275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5B0A01"/>
        </a:solidFill>
        <a:effectLst/>
      </p:bgPr>
    </p:bg>
    <p:spTree>
      <p:nvGrpSpPr>
        <p:cNvPr id="1" name=""/>
        <p:cNvGrpSpPr/>
        <p:nvPr/>
      </p:nvGrpSpPr>
      <p:grpSpPr>
        <a:xfrm>
          <a:off x="0" y="0"/>
          <a:ext cx="0" cy="0"/>
          <a:chOff x="0" y="0"/>
          <a:chExt cx="0" cy="0"/>
        </a:xfrm>
      </p:grpSpPr>
      <p:sp>
        <p:nvSpPr>
          <p:cNvPr id="843778" name="Rectangle 2"/>
          <p:cNvSpPr>
            <a:spLocks noGrp="1" noChangeArrowheads="1"/>
          </p:cNvSpPr>
          <p:nvPr>
            <p:ph type="title"/>
          </p:nvPr>
        </p:nvSpPr>
        <p:spPr/>
        <p:txBody>
          <a:bodyPr/>
          <a:lstStyle/>
          <a:p>
            <a:r>
              <a:rPr lang="en-US" altLang="en-US" sz="3200" b="1" i="1">
                <a:effectLst>
                  <a:outerShdw blurRad="38100" dist="38100" dir="2700000" algn="tl">
                    <a:srgbClr val="000000"/>
                  </a:outerShdw>
                </a:effectLst>
              </a:rPr>
              <a:t>Christians were persecuted by the governments of their day</a:t>
            </a:r>
            <a:endParaRPr lang="en-US" altLang="en-US" sz="3200">
              <a:effectLst>
                <a:outerShdw blurRad="38100" dist="38100" dir="2700000" algn="tl">
                  <a:srgbClr val="000000"/>
                </a:outerShdw>
              </a:effectLst>
            </a:endParaRPr>
          </a:p>
        </p:txBody>
      </p:sp>
      <p:sp>
        <p:nvSpPr>
          <p:cNvPr id="843779"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Would God allow this nation to become a persecuting power towards Christians? God wants us to know before the conflict that He is in control! </a:t>
            </a:r>
            <a:br>
              <a:rPr lang="en-US" altLang="en-US">
                <a:effectLst>
                  <a:outerShdw blurRad="38100" dist="38100" dir="2700000" algn="tl">
                    <a:srgbClr val="000000"/>
                  </a:outerShdw>
                </a:effectLst>
              </a:rPr>
            </a:br>
            <a:r>
              <a:rPr lang="en-US" altLang="en-US" b="1">
                <a:effectLst>
                  <a:outerShdw blurRad="38100" dist="38100" dir="2700000" algn="tl">
                    <a:srgbClr val="000000"/>
                  </a:outerShdw>
                </a:effectLst>
              </a:rPr>
              <a:t>(Rev 2:26-27; 12:5; 19:15)</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43779">
                                            <p:txEl>
                                              <p:pRg st="0" end="0"/>
                                            </p:txEl>
                                          </p:spTgt>
                                        </p:tgtEl>
                                        <p:attrNameLst>
                                          <p:attrName>style.visibility</p:attrName>
                                        </p:attrNameLst>
                                      </p:cBhvr>
                                      <p:to>
                                        <p:strVal val="visible"/>
                                      </p:to>
                                    </p:set>
                                    <p:animEffect transition="in" filter="fade">
                                      <p:cBhvr>
                                        <p:cTn id="7" dur="1000"/>
                                        <p:tgtEl>
                                          <p:spTgt spid="843779">
                                            <p:txEl>
                                              <p:pRg st="0" end="0"/>
                                            </p:txEl>
                                          </p:spTgt>
                                        </p:tgtEl>
                                      </p:cBhvr>
                                    </p:animEffect>
                                    <p:anim calcmode="lin" valueType="num">
                                      <p:cBhvr>
                                        <p:cTn id="8" dur="1000" fill="hold"/>
                                        <p:tgtEl>
                                          <p:spTgt spid="84377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4377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5B0A01"/>
        </a:solidFill>
        <a:effectLst/>
      </p:bgPr>
    </p:bg>
    <p:spTree>
      <p:nvGrpSpPr>
        <p:cNvPr id="1" name=""/>
        <p:cNvGrpSpPr/>
        <p:nvPr/>
      </p:nvGrpSpPr>
      <p:grpSpPr>
        <a:xfrm>
          <a:off x="0" y="0"/>
          <a:ext cx="0" cy="0"/>
          <a:chOff x="0" y="0"/>
          <a:chExt cx="0" cy="0"/>
        </a:xfrm>
      </p:grpSpPr>
      <p:sp>
        <p:nvSpPr>
          <p:cNvPr id="844802" name="Rectangle 2"/>
          <p:cNvSpPr>
            <a:spLocks noGrp="1" noChangeArrowheads="1"/>
          </p:cNvSpPr>
          <p:nvPr>
            <p:ph type="title"/>
          </p:nvPr>
        </p:nvSpPr>
        <p:spPr/>
        <p:txBody>
          <a:bodyPr/>
          <a:lstStyle/>
          <a:p>
            <a:r>
              <a:rPr lang="en-US" altLang="en-US" sz="3200" b="1" i="1">
                <a:effectLst>
                  <a:outerShdw blurRad="38100" dist="38100" dir="2700000" algn="tl">
                    <a:srgbClr val="000000"/>
                  </a:outerShdw>
                </a:effectLst>
              </a:rPr>
              <a:t>Christians were persecuted by the governments of their day</a:t>
            </a:r>
            <a:endParaRPr lang="en-US" altLang="en-US" sz="3200">
              <a:effectLst>
                <a:outerShdw blurRad="38100" dist="38100" dir="2700000" algn="tl">
                  <a:srgbClr val="000000"/>
                </a:outerShdw>
              </a:effectLst>
            </a:endParaRPr>
          </a:p>
        </p:txBody>
      </p:sp>
      <p:sp>
        <p:nvSpPr>
          <p:cNvPr id="844803" name="Rectangle 3"/>
          <p:cNvSpPr>
            <a:spLocks noGrp="1" noChangeArrowheads="1"/>
          </p:cNvSpPr>
          <p:nvPr>
            <p:ph type="body" idx="1"/>
          </p:nvPr>
        </p:nvSpPr>
        <p:spPr/>
        <p:txBody>
          <a:bodyPr/>
          <a:lstStyle/>
          <a:p>
            <a:r>
              <a:rPr lang="en-US" altLang="en-US" b="1" u="sng">
                <a:effectLst>
                  <a:outerShdw blurRad="38100" dist="38100" dir="2700000" algn="tl">
                    <a:srgbClr val="000000"/>
                  </a:outerShdw>
                </a:effectLst>
              </a:rPr>
              <a:t>Revelation 2:26-27</a:t>
            </a:r>
            <a:r>
              <a:rPr lang="en-US" altLang="en-US" b="1">
                <a:effectLst>
                  <a:outerShdw blurRad="38100" dist="38100" dir="2700000" algn="tl">
                    <a:srgbClr val="000000"/>
                  </a:outerShdw>
                </a:effectLst>
              </a:rPr>
              <a:t> </a:t>
            </a:r>
            <a:r>
              <a:rPr lang="en-US" altLang="en-US">
                <a:effectLst>
                  <a:outerShdw blurRad="38100" dist="38100" dir="2700000" algn="tl">
                    <a:srgbClr val="000000"/>
                  </a:outerShdw>
                </a:effectLst>
              </a:rPr>
              <a:t>  - "And he who overcomes, and keeps My works until the end, to him I will give power over the nations --  27 'He shall rule them with a </a:t>
            </a:r>
            <a:r>
              <a:rPr lang="en-US" altLang="en-US" b="1">
                <a:effectLst>
                  <a:outerShdw blurRad="38100" dist="38100" dir="2700000" algn="tl">
                    <a:srgbClr val="000000"/>
                  </a:outerShdw>
                </a:effectLst>
              </a:rPr>
              <a:t>rod of iron</a:t>
            </a:r>
            <a:r>
              <a:rPr lang="en-US" altLang="en-US">
                <a:effectLst>
                  <a:outerShdw blurRad="38100" dist="38100" dir="2700000" algn="tl">
                    <a:srgbClr val="000000"/>
                  </a:outerShdw>
                </a:effectLst>
              </a:rPr>
              <a:t>; They shall be dashed to pieces like the potter's vessels' -- as I also have received from My Father;</a:t>
            </a:r>
            <a:endParaRPr lang="en-US" altLang="en-US" b="1">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44803">
                                            <p:txEl>
                                              <p:pRg st="0" end="0"/>
                                            </p:txEl>
                                          </p:spTgt>
                                        </p:tgtEl>
                                        <p:attrNameLst>
                                          <p:attrName>style.visibility</p:attrName>
                                        </p:attrNameLst>
                                      </p:cBhvr>
                                      <p:to>
                                        <p:strVal val="visible"/>
                                      </p:to>
                                    </p:set>
                                    <p:animEffect transition="in" filter="fade">
                                      <p:cBhvr>
                                        <p:cTn id="7" dur="1000"/>
                                        <p:tgtEl>
                                          <p:spTgt spid="844803">
                                            <p:txEl>
                                              <p:pRg st="0" end="0"/>
                                            </p:txEl>
                                          </p:spTgt>
                                        </p:tgtEl>
                                      </p:cBhvr>
                                    </p:animEffect>
                                    <p:anim calcmode="lin" valueType="num">
                                      <p:cBhvr>
                                        <p:cTn id="8" dur="1000" fill="hold"/>
                                        <p:tgtEl>
                                          <p:spTgt spid="84480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4480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5B0A01"/>
        </a:solidFill>
        <a:effectLst/>
      </p:bgPr>
    </p:bg>
    <p:spTree>
      <p:nvGrpSpPr>
        <p:cNvPr id="1" name=""/>
        <p:cNvGrpSpPr/>
        <p:nvPr/>
      </p:nvGrpSpPr>
      <p:grpSpPr>
        <a:xfrm>
          <a:off x="0" y="0"/>
          <a:ext cx="0" cy="0"/>
          <a:chOff x="0" y="0"/>
          <a:chExt cx="0" cy="0"/>
        </a:xfrm>
      </p:grpSpPr>
      <p:sp>
        <p:nvSpPr>
          <p:cNvPr id="845826" name="Rectangle 2"/>
          <p:cNvSpPr>
            <a:spLocks noGrp="1" noChangeArrowheads="1"/>
          </p:cNvSpPr>
          <p:nvPr>
            <p:ph type="title"/>
          </p:nvPr>
        </p:nvSpPr>
        <p:spPr/>
        <p:txBody>
          <a:bodyPr/>
          <a:lstStyle/>
          <a:p>
            <a:r>
              <a:rPr lang="en-US" altLang="en-US" sz="3200" b="1" i="1">
                <a:effectLst>
                  <a:outerShdw blurRad="38100" dist="38100" dir="2700000" algn="tl">
                    <a:srgbClr val="000000"/>
                  </a:outerShdw>
                </a:effectLst>
              </a:rPr>
              <a:t>Christians were persecuted by the governments of their day</a:t>
            </a:r>
            <a:endParaRPr lang="en-US" altLang="en-US" sz="3200">
              <a:effectLst>
                <a:outerShdw blurRad="38100" dist="38100" dir="2700000" algn="tl">
                  <a:srgbClr val="000000"/>
                </a:outerShdw>
              </a:effectLst>
            </a:endParaRPr>
          </a:p>
        </p:txBody>
      </p:sp>
      <p:sp>
        <p:nvSpPr>
          <p:cNvPr id="845827" name="Rectangle 3"/>
          <p:cNvSpPr>
            <a:spLocks noGrp="1" noChangeArrowheads="1"/>
          </p:cNvSpPr>
          <p:nvPr>
            <p:ph type="body" idx="1"/>
          </p:nvPr>
        </p:nvSpPr>
        <p:spPr/>
        <p:txBody>
          <a:bodyPr/>
          <a:lstStyle/>
          <a:p>
            <a:r>
              <a:rPr lang="en-US" altLang="en-US" b="1" u="sng">
                <a:effectLst>
                  <a:outerShdw blurRad="38100" dist="38100" dir="2700000" algn="tl">
                    <a:srgbClr val="000000"/>
                  </a:outerShdw>
                </a:effectLst>
              </a:rPr>
              <a:t>Revelation 12:5</a:t>
            </a:r>
            <a:r>
              <a:rPr lang="en-US" altLang="en-US" b="1">
                <a:effectLst>
                  <a:outerShdw blurRad="38100" dist="38100" dir="2700000" algn="tl">
                    <a:srgbClr val="000000"/>
                  </a:outerShdw>
                </a:effectLst>
              </a:rPr>
              <a:t> </a:t>
            </a:r>
            <a:r>
              <a:rPr lang="en-US" altLang="en-US">
                <a:effectLst>
                  <a:outerShdw blurRad="38100" dist="38100" dir="2700000" algn="tl">
                    <a:srgbClr val="000000"/>
                  </a:outerShdw>
                </a:effectLst>
              </a:rPr>
              <a:t>  - She bore a male Child who was to rule all nations with a </a:t>
            </a:r>
            <a:r>
              <a:rPr lang="en-US" altLang="en-US" b="1">
                <a:effectLst>
                  <a:outerShdw blurRad="38100" dist="38100" dir="2700000" algn="tl">
                    <a:srgbClr val="000000"/>
                  </a:outerShdw>
                </a:effectLst>
              </a:rPr>
              <a:t>rod of iron</a:t>
            </a:r>
            <a:r>
              <a:rPr lang="en-US" altLang="en-US">
                <a:effectLst>
                  <a:outerShdw blurRad="38100" dist="38100" dir="2700000" algn="tl">
                    <a:srgbClr val="000000"/>
                  </a:outerShdw>
                </a:effectLst>
              </a:rPr>
              <a:t>. And her Child was caught up to God and His throne.</a:t>
            </a:r>
            <a:endParaRPr lang="en-US" altLang="en-US" b="1">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45827">
                                            <p:txEl>
                                              <p:pRg st="0" end="0"/>
                                            </p:txEl>
                                          </p:spTgt>
                                        </p:tgtEl>
                                        <p:attrNameLst>
                                          <p:attrName>style.visibility</p:attrName>
                                        </p:attrNameLst>
                                      </p:cBhvr>
                                      <p:to>
                                        <p:strVal val="visible"/>
                                      </p:to>
                                    </p:set>
                                    <p:animEffect transition="in" filter="fade">
                                      <p:cBhvr>
                                        <p:cTn id="7" dur="1000"/>
                                        <p:tgtEl>
                                          <p:spTgt spid="845827">
                                            <p:txEl>
                                              <p:pRg st="0" end="0"/>
                                            </p:txEl>
                                          </p:spTgt>
                                        </p:tgtEl>
                                      </p:cBhvr>
                                    </p:animEffect>
                                    <p:anim calcmode="lin" valueType="num">
                                      <p:cBhvr>
                                        <p:cTn id="8" dur="1000" fill="hold"/>
                                        <p:tgtEl>
                                          <p:spTgt spid="84582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4582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5B0A01"/>
        </a:solidFill>
        <a:effectLst/>
      </p:bgPr>
    </p:bg>
    <p:spTree>
      <p:nvGrpSpPr>
        <p:cNvPr id="1" name=""/>
        <p:cNvGrpSpPr/>
        <p:nvPr/>
      </p:nvGrpSpPr>
      <p:grpSpPr>
        <a:xfrm>
          <a:off x="0" y="0"/>
          <a:ext cx="0" cy="0"/>
          <a:chOff x="0" y="0"/>
          <a:chExt cx="0" cy="0"/>
        </a:xfrm>
      </p:grpSpPr>
      <p:sp>
        <p:nvSpPr>
          <p:cNvPr id="846850" name="Rectangle 2"/>
          <p:cNvSpPr>
            <a:spLocks noGrp="1" noChangeArrowheads="1"/>
          </p:cNvSpPr>
          <p:nvPr>
            <p:ph type="title"/>
          </p:nvPr>
        </p:nvSpPr>
        <p:spPr/>
        <p:txBody>
          <a:bodyPr/>
          <a:lstStyle/>
          <a:p>
            <a:r>
              <a:rPr lang="en-US" altLang="en-US" sz="3200" b="1" i="1">
                <a:effectLst>
                  <a:outerShdw blurRad="38100" dist="38100" dir="2700000" algn="tl">
                    <a:srgbClr val="000000"/>
                  </a:outerShdw>
                </a:effectLst>
              </a:rPr>
              <a:t>Christians were persecuted by the governments of their day</a:t>
            </a:r>
            <a:endParaRPr lang="en-US" altLang="en-US" sz="3200">
              <a:effectLst>
                <a:outerShdw blurRad="38100" dist="38100" dir="2700000" algn="tl">
                  <a:srgbClr val="000000"/>
                </a:outerShdw>
              </a:effectLst>
            </a:endParaRPr>
          </a:p>
        </p:txBody>
      </p:sp>
      <p:sp>
        <p:nvSpPr>
          <p:cNvPr id="846851" name="Rectangle 3"/>
          <p:cNvSpPr>
            <a:spLocks noGrp="1" noChangeArrowheads="1"/>
          </p:cNvSpPr>
          <p:nvPr>
            <p:ph type="body" idx="1"/>
          </p:nvPr>
        </p:nvSpPr>
        <p:spPr/>
        <p:txBody>
          <a:bodyPr/>
          <a:lstStyle/>
          <a:p>
            <a:r>
              <a:rPr lang="en-US" altLang="en-US" b="1" u="sng">
                <a:effectLst>
                  <a:outerShdw blurRad="38100" dist="38100" dir="2700000" algn="tl">
                    <a:srgbClr val="000000"/>
                  </a:outerShdw>
                </a:effectLst>
              </a:rPr>
              <a:t>Revelation 19:15</a:t>
            </a:r>
            <a:r>
              <a:rPr lang="en-US" altLang="en-US" b="1">
                <a:effectLst>
                  <a:outerShdw blurRad="38100" dist="38100" dir="2700000" algn="tl">
                    <a:srgbClr val="000000"/>
                  </a:outerShdw>
                </a:effectLst>
              </a:rPr>
              <a:t> </a:t>
            </a:r>
            <a:r>
              <a:rPr lang="en-US" altLang="en-US">
                <a:effectLst>
                  <a:outerShdw blurRad="38100" dist="38100" dir="2700000" algn="tl">
                    <a:srgbClr val="000000"/>
                  </a:outerShdw>
                </a:effectLst>
              </a:rPr>
              <a:t>  - Now out </a:t>
            </a:r>
            <a:r>
              <a:rPr lang="en-US" altLang="en-US" b="1">
                <a:effectLst>
                  <a:outerShdw blurRad="38100" dist="38100" dir="2700000" algn="tl">
                    <a:srgbClr val="000000"/>
                  </a:outerShdw>
                </a:effectLst>
              </a:rPr>
              <a:t>of</a:t>
            </a:r>
            <a:r>
              <a:rPr lang="en-US" altLang="en-US">
                <a:effectLst>
                  <a:outerShdw blurRad="38100" dist="38100" dir="2700000" algn="tl">
                    <a:srgbClr val="000000"/>
                  </a:outerShdw>
                </a:effectLst>
              </a:rPr>
              <a:t> His mouth goes a sharp sword, that with it He should strike the nations. And He Himself will rule them with a </a:t>
            </a:r>
            <a:r>
              <a:rPr lang="en-US" altLang="en-US" b="1">
                <a:effectLst>
                  <a:outerShdw blurRad="38100" dist="38100" dir="2700000" algn="tl">
                    <a:srgbClr val="000000"/>
                  </a:outerShdw>
                </a:effectLst>
              </a:rPr>
              <a:t>rod of iron</a:t>
            </a:r>
            <a:r>
              <a:rPr lang="en-US" altLang="en-US">
                <a:effectLst>
                  <a:outerShdw blurRad="38100" dist="38100" dir="2700000" algn="tl">
                    <a:srgbClr val="000000"/>
                  </a:outerShdw>
                </a:effectLst>
              </a:rPr>
              <a:t>. He Himself treads the winepress </a:t>
            </a:r>
            <a:r>
              <a:rPr lang="en-US" altLang="en-US" b="1">
                <a:effectLst>
                  <a:outerShdw blurRad="38100" dist="38100" dir="2700000" algn="tl">
                    <a:srgbClr val="000000"/>
                  </a:outerShdw>
                </a:effectLst>
              </a:rPr>
              <a:t>of</a:t>
            </a:r>
            <a:r>
              <a:rPr lang="en-US" altLang="en-US">
                <a:effectLst>
                  <a:outerShdw blurRad="38100" dist="38100" dir="2700000" algn="tl">
                    <a:srgbClr val="000000"/>
                  </a:outerShdw>
                </a:effectLst>
              </a:rPr>
              <a:t> the fierceness and wrath </a:t>
            </a:r>
            <a:r>
              <a:rPr lang="en-US" altLang="en-US" b="1">
                <a:effectLst>
                  <a:outerShdw blurRad="38100" dist="38100" dir="2700000" algn="tl">
                    <a:srgbClr val="000000"/>
                  </a:outerShdw>
                </a:effectLst>
              </a:rPr>
              <a:t>of</a:t>
            </a:r>
            <a:r>
              <a:rPr lang="en-US" altLang="en-US">
                <a:effectLst>
                  <a:outerShdw blurRad="38100" dist="38100" dir="2700000" algn="tl">
                    <a:srgbClr val="000000"/>
                  </a:outerShdw>
                </a:effectLst>
              </a:rPr>
              <a:t> Almighty God.     </a:t>
            </a:r>
            <a:endParaRPr lang="en-US" altLang="en-US"/>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46851">
                                            <p:txEl>
                                              <p:pRg st="0" end="0"/>
                                            </p:txEl>
                                          </p:spTgt>
                                        </p:tgtEl>
                                        <p:attrNameLst>
                                          <p:attrName>style.visibility</p:attrName>
                                        </p:attrNameLst>
                                      </p:cBhvr>
                                      <p:to>
                                        <p:strVal val="visible"/>
                                      </p:to>
                                    </p:set>
                                    <p:animEffect transition="in" filter="fade">
                                      <p:cBhvr>
                                        <p:cTn id="7" dur="1000"/>
                                        <p:tgtEl>
                                          <p:spTgt spid="846851">
                                            <p:txEl>
                                              <p:pRg st="0" end="0"/>
                                            </p:txEl>
                                          </p:spTgt>
                                        </p:tgtEl>
                                      </p:cBhvr>
                                    </p:animEffect>
                                    <p:anim calcmode="lin" valueType="num">
                                      <p:cBhvr>
                                        <p:cTn id="8" dur="1000" fill="hold"/>
                                        <p:tgtEl>
                                          <p:spTgt spid="8468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4685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5B0A01"/>
        </a:solidFill>
        <a:effectLst/>
      </p:bgPr>
    </p:bg>
    <p:spTree>
      <p:nvGrpSpPr>
        <p:cNvPr id="1" name=""/>
        <p:cNvGrpSpPr/>
        <p:nvPr/>
      </p:nvGrpSpPr>
      <p:grpSpPr>
        <a:xfrm>
          <a:off x="0" y="0"/>
          <a:ext cx="0" cy="0"/>
          <a:chOff x="0" y="0"/>
          <a:chExt cx="0" cy="0"/>
        </a:xfrm>
      </p:grpSpPr>
      <p:sp>
        <p:nvSpPr>
          <p:cNvPr id="847874" name="Rectangle 2"/>
          <p:cNvSpPr>
            <a:spLocks noGrp="1" noChangeArrowheads="1"/>
          </p:cNvSpPr>
          <p:nvPr>
            <p:ph type="title"/>
          </p:nvPr>
        </p:nvSpPr>
        <p:spPr/>
        <p:txBody>
          <a:bodyPr/>
          <a:lstStyle/>
          <a:p>
            <a:r>
              <a:rPr lang="en-US" altLang="en-US" sz="3200" b="1" i="1">
                <a:effectLst>
                  <a:outerShdw blurRad="38100" dist="38100" dir="2700000" algn="tl">
                    <a:srgbClr val="000000"/>
                  </a:outerShdw>
                </a:effectLst>
              </a:rPr>
              <a:t>Christians were persecuted by the governments of their day</a:t>
            </a:r>
            <a:endParaRPr lang="en-US" altLang="en-US" sz="3200">
              <a:effectLst>
                <a:outerShdw blurRad="38100" dist="38100" dir="2700000" algn="tl">
                  <a:srgbClr val="000000"/>
                </a:outerShdw>
              </a:effectLst>
            </a:endParaRPr>
          </a:p>
        </p:txBody>
      </p:sp>
      <p:sp>
        <p:nvSpPr>
          <p:cNvPr id="847875"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What does this mean to the Christian?</a:t>
            </a:r>
          </a:p>
          <a:p>
            <a:r>
              <a:rPr lang="en-US" altLang="en-US">
                <a:effectLst>
                  <a:outerShdw blurRad="38100" dist="38100" dir="2700000" algn="tl">
                    <a:srgbClr val="000000"/>
                  </a:outerShdw>
                </a:effectLst>
              </a:rPr>
              <a:t>We need to know what the Bible teaches.</a:t>
            </a:r>
          </a:p>
          <a:p>
            <a:r>
              <a:rPr lang="en-US" altLang="en-US">
                <a:effectLst>
                  <a:outerShdw blurRad="38100" dist="38100" dir="2700000" algn="tl">
                    <a:srgbClr val="000000"/>
                  </a:outerShdw>
                </a:effectLst>
              </a:rPr>
              <a:t>We need to understand that ours is not a political battle, but a spiritual one.                 </a:t>
            </a:r>
            <a:r>
              <a:rPr lang="en-US" altLang="en-US" b="1">
                <a:effectLst>
                  <a:outerShdw blurRad="38100" dist="38100" dir="2700000" algn="tl">
                    <a:srgbClr val="000000"/>
                  </a:outerShdw>
                </a:effectLst>
              </a:rPr>
              <a:t>(Jn 18:36)</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47875">
                                            <p:txEl>
                                              <p:pRg st="0" end="0"/>
                                            </p:txEl>
                                          </p:spTgt>
                                        </p:tgtEl>
                                        <p:attrNameLst>
                                          <p:attrName>style.visibility</p:attrName>
                                        </p:attrNameLst>
                                      </p:cBhvr>
                                      <p:to>
                                        <p:strVal val="visible"/>
                                      </p:to>
                                    </p:set>
                                    <p:animEffect transition="in" filter="fade">
                                      <p:cBhvr>
                                        <p:cTn id="7" dur="1000"/>
                                        <p:tgtEl>
                                          <p:spTgt spid="847875">
                                            <p:txEl>
                                              <p:pRg st="0" end="0"/>
                                            </p:txEl>
                                          </p:spTgt>
                                        </p:tgtEl>
                                      </p:cBhvr>
                                    </p:animEffect>
                                    <p:anim calcmode="lin" valueType="num">
                                      <p:cBhvr>
                                        <p:cTn id="8" dur="1000" fill="hold"/>
                                        <p:tgtEl>
                                          <p:spTgt spid="8478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478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47875">
                                            <p:txEl>
                                              <p:pRg st="1" end="1"/>
                                            </p:txEl>
                                          </p:spTgt>
                                        </p:tgtEl>
                                        <p:attrNameLst>
                                          <p:attrName>style.visibility</p:attrName>
                                        </p:attrNameLst>
                                      </p:cBhvr>
                                      <p:to>
                                        <p:strVal val="visible"/>
                                      </p:to>
                                    </p:set>
                                    <p:animEffect transition="in" filter="fade">
                                      <p:cBhvr>
                                        <p:cTn id="14" dur="1000"/>
                                        <p:tgtEl>
                                          <p:spTgt spid="847875">
                                            <p:txEl>
                                              <p:pRg st="1" end="1"/>
                                            </p:txEl>
                                          </p:spTgt>
                                        </p:tgtEl>
                                      </p:cBhvr>
                                    </p:animEffect>
                                    <p:anim calcmode="lin" valueType="num">
                                      <p:cBhvr>
                                        <p:cTn id="15" dur="1000" fill="hold"/>
                                        <p:tgtEl>
                                          <p:spTgt spid="84787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4787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47875">
                                            <p:txEl>
                                              <p:pRg st="2" end="2"/>
                                            </p:txEl>
                                          </p:spTgt>
                                        </p:tgtEl>
                                        <p:attrNameLst>
                                          <p:attrName>style.visibility</p:attrName>
                                        </p:attrNameLst>
                                      </p:cBhvr>
                                      <p:to>
                                        <p:strVal val="visible"/>
                                      </p:to>
                                    </p:set>
                                    <p:animEffect transition="in" filter="fade">
                                      <p:cBhvr>
                                        <p:cTn id="21" dur="1000"/>
                                        <p:tgtEl>
                                          <p:spTgt spid="847875">
                                            <p:txEl>
                                              <p:pRg st="2" end="2"/>
                                            </p:txEl>
                                          </p:spTgt>
                                        </p:tgtEl>
                                      </p:cBhvr>
                                    </p:animEffect>
                                    <p:anim calcmode="lin" valueType="num">
                                      <p:cBhvr>
                                        <p:cTn id="22" dur="1000" fill="hold"/>
                                        <p:tgtEl>
                                          <p:spTgt spid="84787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4787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5B0A01"/>
        </a:solidFill>
        <a:effectLst/>
      </p:bgPr>
    </p:bg>
    <p:spTree>
      <p:nvGrpSpPr>
        <p:cNvPr id="1" name=""/>
        <p:cNvGrpSpPr/>
        <p:nvPr/>
      </p:nvGrpSpPr>
      <p:grpSpPr>
        <a:xfrm>
          <a:off x="0" y="0"/>
          <a:ext cx="0" cy="0"/>
          <a:chOff x="0" y="0"/>
          <a:chExt cx="0" cy="0"/>
        </a:xfrm>
      </p:grpSpPr>
      <p:sp>
        <p:nvSpPr>
          <p:cNvPr id="848898" name="Rectangle 2"/>
          <p:cNvSpPr>
            <a:spLocks noGrp="1" noChangeArrowheads="1"/>
          </p:cNvSpPr>
          <p:nvPr>
            <p:ph type="title"/>
          </p:nvPr>
        </p:nvSpPr>
        <p:spPr/>
        <p:txBody>
          <a:bodyPr/>
          <a:lstStyle/>
          <a:p>
            <a:r>
              <a:rPr lang="en-US" altLang="en-US" sz="3200" b="1" i="1">
                <a:effectLst>
                  <a:outerShdw blurRad="38100" dist="38100" dir="2700000" algn="tl">
                    <a:srgbClr val="000000"/>
                  </a:outerShdw>
                </a:effectLst>
              </a:rPr>
              <a:t>Christians were persecuted by the governments of their day</a:t>
            </a:r>
            <a:endParaRPr lang="en-US" altLang="en-US" sz="3200">
              <a:effectLst>
                <a:outerShdw blurRad="38100" dist="38100" dir="2700000" algn="tl">
                  <a:srgbClr val="000000"/>
                </a:outerShdw>
              </a:effectLst>
            </a:endParaRPr>
          </a:p>
        </p:txBody>
      </p:sp>
      <p:sp>
        <p:nvSpPr>
          <p:cNvPr id="848899" name="Rectangle 3"/>
          <p:cNvSpPr>
            <a:spLocks noGrp="1" noChangeArrowheads="1"/>
          </p:cNvSpPr>
          <p:nvPr>
            <p:ph type="body" idx="1"/>
          </p:nvPr>
        </p:nvSpPr>
        <p:spPr/>
        <p:txBody>
          <a:bodyPr/>
          <a:lstStyle/>
          <a:p>
            <a:r>
              <a:rPr lang="en-US" altLang="en-US" b="1" u="sng">
                <a:effectLst>
                  <a:outerShdw blurRad="38100" dist="38100" dir="2700000" algn="tl">
                    <a:srgbClr val="000000"/>
                  </a:outerShdw>
                </a:effectLst>
              </a:rPr>
              <a:t>John 18:36</a:t>
            </a:r>
            <a:r>
              <a:rPr lang="en-US" altLang="en-US" b="1">
                <a:effectLst>
                  <a:outerShdw blurRad="38100" dist="38100" dir="2700000" algn="tl">
                    <a:srgbClr val="000000"/>
                  </a:outerShdw>
                </a:effectLst>
              </a:rPr>
              <a:t> </a:t>
            </a:r>
            <a:r>
              <a:rPr lang="en-US" altLang="en-US">
                <a:effectLst>
                  <a:outerShdw blurRad="38100" dist="38100" dir="2700000" algn="tl">
                    <a:srgbClr val="000000"/>
                  </a:outerShdw>
                </a:effectLst>
              </a:rPr>
              <a:t>  - Jesus answered, "My kingdom is not of this world. If My kingdom were of this world, My servants would fight, so that I should not be delivered to the Jews; but now My kingdom is not from here."</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48899">
                                            <p:txEl>
                                              <p:pRg st="0" end="0"/>
                                            </p:txEl>
                                          </p:spTgt>
                                        </p:tgtEl>
                                        <p:attrNameLst>
                                          <p:attrName>style.visibility</p:attrName>
                                        </p:attrNameLst>
                                      </p:cBhvr>
                                      <p:to>
                                        <p:strVal val="visible"/>
                                      </p:to>
                                    </p:set>
                                    <p:animEffect transition="in" filter="fade">
                                      <p:cBhvr>
                                        <p:cTn id="7" dur="1000"/>
                                        <p:tgtEl>
                                          <p:spTgt spid="848899">
                                            <p:txEl>
                                              <p:pRg st="0" end="0"/>
                                            </p:txEl>
                                          </p:spTgt>
                                        </p:tgtEl>
                                      </p:cBhvr>
                                    </p:animEffect>
                                    <p:anim calcmode="lin" valueType="num">
                                      <p:cBhvr>
                                        <p:cTn id="8" dur="1000" fill="hold"/>
                                        <p:tgtEl>
                                          <p:spTgt spid="8488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488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5B0A01"/>
        </a:solidFill>
        <a:effectLst/>
      </p:bgPr>
    </p:bg>
    <p:spTree>
      <p:nvGrpSpPr>
        <p:cNvPr id="1" name=""/>
        <p:cNvGrpSpPr/>
        <p:nvPr/>
      </p:nvGrpSpPr>
      <p:grpSpPr>
        <a:xfrm>
          <a:off x="0" y="0"/>
          <a:ext cx="0" cy="0"/>
          <a:chOff x="0" y="0"/>
          <a:chExt cx="0" cy="0"/>
        </a:xfrm>
      </p:grpSpPr>
      <p:sp>
        <p:nvSpPr>
          <p:cNvPr id="849922" name="Rectangle 2"/>
          <p:cNvSpPr>
            <a:spLocks noGrp="1" noChangeArrowheads="1"/>
          </p:cNvSpPr>
          <p:nvPr>
            <p:ph type="title"/>
          </p:nvPr>
        </p:nvSpPr>
        <p:spPr/>
        <p:txBody>
          <a:bodyPr/>
          <a:lstStyle/>
          <a:p>
            <a:r>
              <a:rPr lang="en-US" altLang="en-US" sz="3200" b="1" i="1">
                <a:effectLst>
                  <a:outerShdw blurRad="38100" dist="38100" dir="2700000" algn="tl">
                    <a:srgbClr val="000000"/>
                  </a:outerShdw>
                </a:effectLst>
              </a:rPr>
              <a:t>Christians were persecuted by the governments of their day</a:t>
            </a:r>
            <a:endParaRPr lang="en-US" altLang="en-US" sz="3200">
              <a:effectLst>
                <a:outerShdw blurRad="38100" dist="38100" dir="2700000" algn="tl">
                  <a:srgbClr val="000000"/>
                </a:outerShdw>
              </a:effectLst>
            </a:endParaRPr>
          </a:p>
        </p:txBody>
      </p:sp>
      <p:sp>
        <p:nvSpPr>
          <p:cNvPr id="849923"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We need to answer the arguments advanced by those who justify sin. We need to teach our children how to answer these things.</a:t>
            </a:r>
            <a:r>
              <a:rPr lang="en-US" altLang="en-US"/>
              <a:t> </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49923">
                                            <p:txEl>
                                              <p:pRg st="0" end="0"/>
                                            </p:txEl>
                                          </p:spTgt>
                                        </p:tgtEl>
                                        <p:attrNameLst>
                                          <p:attrName>style.visibility</p:attrName>
                                        </p:attrNameLst>
                                      </p:cBhvr>
                                      <p:to>
                                        <p:strVal val="visible"/>
                                      </p:to>
                                    </p:set>
                                    <p:animEffect transition="in" filter="fade">
                                      <p:cBhvr>
                                        <p:cTn id="7" dur="1000"/>
                                        <p:tgtEl>
                                          <p:spTgt spid="849923">
                                            <p:txEl>
                                              <p:pRg st="0" end="0"/>
                                            </p:txEl>
                                          </p:spTgt>
                                        </p:tgtEl>
                                      </p:cBhvr>
                                    </p:animEffect>
                                    <p:anim calcmode="lin" valueType="num">
                                      <p:cBhvr>
                                        <p:cTn id="8" dur="1000" fill="hold"/>
                                        <p:tgtEl>
                                          <p:spTgt spid="8499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499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Rectangle 2"/>
          <p:cNvSpPr>
            <a:spLocks noGrp="1" noChangeArrowheads="1"/>
          </p:cNvSpPr>
          <p:nvPr>
            <p:ph type="title"/>
          </p:nvPr>
        </p:nvSpPr>
        <p:spPr/>
        <p:txBody>
          <a:bodyPr/>
          <a:lstStyle/>
          <a:p>
            <a:r>
              <a:rPr lang="en-US" altLang="en-US" sz="3200" b="1" i="1">
                <a:effectLst>
                  <a:outerShdw blurRad="38100" dist="38100" dir="2700000" algn="tl">
                    <a:srgbClr val="000000"/>
                  </a:outerShdw>
                </a:effectLst>
              </a:rPr>
              <a:t>Men and cultures are always changing</a:t>
            </a:r>
            <a:endParaRPr lang="en-US" altLang="en-US">
              <a:effectLst>
                <a:outerShdw blurRad="38100" dist="38100" dir="2700000" algn="tl">
                  <a:srgbClr val="000000"/>
                </a:outerShdw>
              </a:effectLst>
            </a:endParaRPr>
          </a:p>
        </p:txBody>
      </p:sp>
      <p:sp>
        <p:nvSpPr>
          <p:cNvPr id="766979"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Satan is the ruler of this world and the master of the nations. </a:t>
            </a:r>
            <a:br>
              <a:rPr lang="en-US" altLang="en-US">
                <a:effectLst>
                  <a:outerShdw blurRad="38100" dist="38100" dir="2700000" algn="tl">
                    <a:srgbClr val="000000"/>
                  </a:outerShdw>
                </a:effectLst>
              </a:rPr>
            </a:br>
            <a:r>
              <a:rPr lang="en-US" altLang="en-US" b="1">
                <a:effectLst>
                  <a:outerShdw blurRad="38100" dist="38100" dir="2700000" algn="tl">
                    <a:srgbClr val="000000"/>
                  </a:outerShdw>
                </a:effectLst>
              </a:rPr>
              <a:t>(Jn 12:31; Jn 14:30)</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66979">
                                            <p:txEl>
                                              <p:pRg st="0" end="0"/>
                                            </p:txEl>
                                          </p:spTgt>
                                        </p:tgtEl>
                                        <p:attrNameLst>
                                          <p:attrName>style.visibility</p:attrName>
                                        </p:attrNameLst>
                                      </p:cBhvr>
                                      <p:to>
                                        <p:strVal val="visible"/>
                                      </p:to>
                                    </p:set>
                                    <p:animEffect transition="in" filter="fade">
                                      <p:cBhvr>
                                        <p:cTn id="7" dur="1000"/>
                                        <p:tgtEl>
                                          <p:spTgt spid="766979">
                                            <p:txEl>
                                              <p:pRg st="0" end="0"/>
                                            </p:txEl>
                                          </p:spTgt>
                                        </p:tgtEl>
                                      </p:cBhvr>
                                    </p:animEffect>
                                    <p:anim calcmode="lin" valueType="num">
                                      <p:cBhvr>
                                        <p:cTn id="8" dur="1000" fill="hold"/>
                                        <p:tgtEl>
                                          <p:spTgt spid="76697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6697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69026"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What does the Bible teach about homosexuality?</a:t>
            </a:r>
            <a:endParaRPr lang="en-US" altLang="en-US" sz="3600">
              <a:effectLst>
                <a:outerShdw blurRad="38100" dist="38100" dir="2700000" algn="tl">
                  <a:srgbClr val="000000"/>
                </a:outerShdw>
              </a:effectLst>
            </a:endParaRPr>
          </a:p>
        </p:txBody>
      </p:sp>
      <p:sp>
        <p:nvSpPr>
          <p:cNvPr id="769027"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The Old Testament condemns homosexuality.</a:t>
            </a:r>
          </a:p>
          <a:p>
            <a:r>
              <a:rPr lang="en-US" altLang="en-US">
                <a:effectLst>
                  <a:outerShdw blurRad="38100" dist="38100" dir="2700000" algn="tl">
                    <a:srgbClr val="000000"/>
                  </a:outerShdw>
                </a:effectLst>
              </a:rPr>
              <a:t>The cities of Sodom openly practiced homosexuality. </a:t>
            </a:r>
            <a:r>
              <a:rPr lang="en-US" altLang="en-US" b="1">
                <a:effectLst>
                  <a:outerShdw blurRad="38100" dist="38100" dir="2700000" algn="tl">
                    <a:srgbClr val="000000"/>
                  </a:outerShdw>
                </a:effectLst>
              </a:rPr>
              <a:t>(Gen. 19:1-7)</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69027">
                                            <p:txEl>
                                              <p:pRg st="0" end="0"/>
                                            </p:txEl>
                                          </p:spTgt>
                                        </p:tgtEl>
                                        <p:attrNameLst>
                                          <p:attrName>style.visibility</p:attrName>
                                        </p:attrNameLst>
                                      </p:cBhvr>
                                      <p:to>
                                        <p:strVal val="visible"/>
                                      </p:to>
                                    </p:set>
                                    <p:animEffect transition="in" filter="fade">
                                      <p:cBhvr>
                                        <p:cTn id="7" dur="1000"/>
                                        <p:tgtEl>
                                          <p:spTgt spid="769027">
                                            <p:txEl>
                                              <p:pRg st="0" end="0"/>
                                            </p:txEl>
                                          </p:spTgt>
                                        </p:tgtEl>
                                      </p:cBhvr>
                                    </p:animEffect>
                                    <p:anim calcmode="lin" valueType="num">
                                      <p:cBhvr>
                                        <p:cTn id="8" dur="1000" fill="hold"/>
                                        <p:tgtEl>
                                          <p:spTgt spid="76902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6902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69027">
                                            <p:txEl>
                                              <p:pRg st="1" end="1"/>
                                            </p:txEl>
                                          </p:spTgt>
                                        </p:tgtEl>
                                        <p:attrNameLst>
                                          <p:attrName>style.visibility</p:attrName>
                                        </p:attrNameLst>
                                      </p:cBhvr>
                                      <p:to>
                                        <p:strVal val="visible"/>
                                      </p:to>
                                    </p:set>
                                    <p:animEffect transition="in" filter="fade">
                                      <p:cBhvr>
                                        <p:cTn id="14" dur="1000"/>
                                        <p:tgtEl>
                                          <p:spTgt spid="769027">
                                            <p:txEl>
                                              <p:pRg st="1" end="1"/>
                                            </p:txEl>
                                          </p:spTgt>
                                        </p:tgtEl>
                                      </p:cBhvr>
                                    </p:animEffect>
                                    <p:anim calcmode="lin" valueType="num">
                                      <p:cBhvr>
                                        <p:cTn id="15" dur="1000" fill="hold"/>
                                        <p:tgtEl>
                                          <p:spTgt spid="76902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6902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850946"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What does the Bible teach about homosexuality?</a:t>
            </a:r>
            <a:endParaRPr lang="en-US" altLang="en-US" sz="3600">
              <a:effectLst>
                <a:outerShdw blurRad="38100" dist="38100" dir="2700000" algn="tl">
                  <a:srgbClr val="000000"/>
                </a:outerShdw>
              </a:effectLst>
            </a:endParaRPr>
          </a:p>
        </p:txBody>
      </p:sp>
      <p:sp>
        <p:nvSpPr>
          <p:cNvPr id="850947" name="Rectangle 3"/>
          <p:cNvSpPr>
            <a:spLocks noGrp="1" noChangeArrowheads="1"/>
          </p:cNvSpPr>
          <p:nvPr>
            <p:ph type="body" idx="1"/>
          </p:nvPr>
        </p:nvSpPr>
        <p:spPr/>
        <p:txBody>
          <a:bodyPr/>
          <a:lstStyle/>
          <a:p>
            <a:r>
              <a:rPr lang="en-US" altLang="en-US" sz="3000" b="1" u="sng">
                <a:effectLst>
                  <a:outerShdw blurRad="38100" dist="38100" dir="2700000" algn="tl">
                    <a:srgbClr val="000000"/>
                  </a:outerShdw>
                </a:effectLst>
              </a:rPr>
              <a:t>Genesis 19:1-7</a:t>
            </a:r>
            <a:r>
              <a:rPr lang="en-US" altLang="en-US" sz="3000" b="1">
                <a:effectLst>
                  <a:outerShdw blurRad="38100" dist="38100" dir="2700000" algn="tl">
                    <a:srgbClr val="000000"/>
                  </a:outerShdw>
                </a:effectLst>
              </a:rPr>
              <a:t> -</a:t>
            </a:r>
            <a:r>
              <a:rPr lang="en-US" altLang="en-US" sz="3000">
                <a:effectLst>
                  <a:outerShdw blurRad="38100" dist="38100" dir="2700000" algn="tl">
                    <a:srgbClr val="000000"/>
                  </a:outerShdw>
                </a:effectLst>
              </a:rPr>
              <a:t> Now the two angels came to Sodom in the evening, and Lot was sitting in the gate of Sodom. When Lot saw </a:t>
            </a:r>
            <a:r>
              <a:rPr lang="en-US" altLang="en-US" sz="3000" i="1">
                <a:effectLst>
                  <a:outerShdw blurRad="38100" dist="38100" dir="2700000" algn="tl">
                    <a:srgbClr val="000000"/>
                  </a:outerShdw>
                </a:effectLst>
              </a:rPr>
              <a:t>them, </a:t>
            </a:r>
            <a:r>
              <a:rPr lang="en-US" altLang="en-US" sz="3000">
                <a:effectLst>
                  <a:outerShdw blurRad="38100" dist="38100" dir="2700000" algn="tl">
                    <a:srgbClr val="000000"/>
                  </a:outerShdw>
                </a:effectLst>
              </a:rPr>
              <a:t>he rose to meet them, and he bowed himself with his face toward the ground.  2 And he said, "Here now, my lords, please turn in to your servant's house and spend the night, and wash your feet; then you may rise early and go on your way." And they said, "No, but we will spend the night in the open square."</a:t>
            </a:r>
            <a:r>
              <a:rPr lang="en-US" altLang="en-US">
                <a:effectLst>
                  <a:outerShdw blurRad="38100" dist="38100" dir="2700000" algn="tl">
                    <a:srgbClr val="000000"/>
                  </a:outerShdw>
                </a:effectLst>
              </a:rPr>
              <a:t>  </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50947">
                                            <p:txEl>
                                              <p:pRg st="0" end="0"/>
                                            </p:txEl>
                                          </p:spTgt>
                                        </p:tgtEl>
                                        <p:attrNameLst>
                                          <p:attrName>style.visibility</p:attrName>
                                        </p:attrNameLst>
                                      </p:cBhvr>
                                      <p:to>
                                        <p:strVal val="visible"/>
                                      </p:to>
                                    </p:set>
                                    <p:animEffect transition="in" filter="fade">
                                      <p:cBhvr>
                                        <p:cTn id="7" dur="1000"/>
                                        <p:tgtEl>
                                          <p:spTgt spid="850947">
                                            <p:txEl>
                                              <p:pRg st="0" end="0"/>
                                            </p:txEl>
                                          </p:spTgt>
                                        </p:tgtEl>
                                      </p:cBhvr>
                                    </p:animEffect>
                                    <p:anim calcmode="lin" valueType="num">
                                      <p:cBhvr>
                                        <p:cTn id="8" dur="1000" fill="hold"/>
                                        <p:tgtEl>
                                          <p:spTgt spid="8509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5094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851970"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What does the Bible teach about homosexuality?</a:t>
            </a:r>
            <a:endParaRPr lang="en-US" altLang="en-US" sz="3600">
              <a:effectLst>
                <a:outerShdw blurRad="38100" dist="38100" dir="2700000" algn="tl">
                  <a:srgbClr val="000000"/>
                </a:outerShdw>
              </a:effectLst>
            </a:endParaRPr>
          </a:p>
        </p:txBody>
      </p:sp>
      <p:sp>
        <p:nvSpPr>
          <p:cNvPr id="851971"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3 But he insisted strongly; so they turned in to him and entered his house. Then he made them a feast, and baked unleavened bread, and they ate.  4 Now before they lay down, the men of the city, the men of Sodom, both old and young, all the people from every quarter, surrounded the house.</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51971">
                                            <p:txEl>
                                              <p:pRg st="0" end="0"/>
                                            </p:txEl>
                                          </p:spTgt>
                                        </p:tgtEl>
                                        <p:attrNameLst>
                                          <p:attrName>style.visibility</p:attrName>
                                        </p:attrNameLst>
                                      </p:cBhvr>
                                      <p:to>
                                        <p:strVal val="visible"/>
                                      </p:to>
                                    </p:set>
                                    <p:animEffect transition="in" filter="fade">
                                      <p:cBhvr>
                                        <p:cTn id="7" dur="1000"/>
                                        <p:tgtEl>
                                          <p:spTgt spid="851971">
                                            <p:txEl>
                                              <p:pRg st="0" end="0"/>
                                            </p:txEl>
                                          </p:spTgt>
                                        </p:tgtEl>
                                      </p:cBhvr>
                                    </p:animEffect>
                                    <p:anim calcmode="lin" valueType="num">
                                      <p:cBhvr>
                                        <p:cTn id="8" dur="1000" fill="hold"/>
                                        <p:tgtEl>
                                          <p:spTgt spid="8519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519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852994"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What does the Bible teach about homosexuality?</a:t>
            </a:r>
            <a:endParaRPr lang="en-US" altLang="en-US" sz="3600">
              <a:effectLst>
                <a:outerShdw blurRad="38100" dist="38100" dir="2700000" algn="tl">
                  <a:srgbClr val="000000"/>
                </a:outerShdw>
              </a:effectLst>
            </a:endParaRPr>
          </a:p>
        </p:txBody>
      </p:sp>
      <p:sp>
        <p:nvSpPr>
          <p:cNvPr id="852995"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5 And they called to Lot and said to him, "Where are the men who came to you tonight? Bring them out to us that we may know them </a:t>
            </a:r>
            <a:r>
              <a:rPr lang="en-US" altLang="en-US" i="1">
                <a:effectLst>
                  <a:outerShdw blurRad="38100" dist="38100" dir="2700000" algn="tl">
                    <a:srgbClr val="000000"/>
                  </a:outerShdw>
                </a:effectLst>
              </a:rPr>
              <a:t>carnally."</a:t>
            </a:r>
            <a:r>
              <a:rPr lang="en-US" altLang="en-US">
                <a:effectLst>
                  <a:outerShdw blurRad="38100" dist="38100" dir="2700000" algn="tl">
                    <a:srgbClr val="000000"/>
                  </a:outerShdw>
                </a:effectLst>
              </a:rPr>
              <a:t>  6 So Lot went out to them through the doorway, shut the door behind him,  7 and said, "Please, my brethren, do not do so wickedly!     </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52995">
                                            <p:txEl>
                                              <p:pRg st="0" end="0"/>
                                            </p:txEl>
                                          </p:spTgt>
                                        </p:tgtEl>
                                        <p:attrNameLst>
                                          <p:attrName>style.visibility</p:attrName>
                                        </p:attrNameLst>
                                      </p:cBhvr>
                                      <p:to>
                                        <p:strVal val="visible"/>
                                      </p:to>
                                    </p:set>
                                    <p:animEffect transition="in" filter="fade">
                                      <p:cBhvr>
                                        <p:cTn id="7" dur="1000"/>
                                        <p:tgtEl>
                                          <p:spTgt spid="852995">
                                            <p:txEl>
                                              <p:pRg st="0" end="0"/>
                                            </p:txEl>
                                          </p:spTgt>
                                        </p:tgtEl>
                                      </p:cBhvr>
                                    </p:animEffect>
                                    <p:anim calcmode="lin" valueType="num">
                                      <p:cBhvr>
                                        <p:cTn id="8" dur="1000" fill="hold"/>
                                        <p:tgtEl>
                                          <p:spTgt spid="8529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529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854018"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What does the Bible teach about homosexuality?</a:t>
            </a:r>
            <a:endParaRPr lang="en-US" altLang="en-US" sz="3600">
              <a:effectLst>
                <a:outerShdw blurRad="38100" dist="38100" dir="2700000" algn="tl">
                  <a:srgbClr val="000000"/>
                </a:outerShdw>
              </a:effectLst>
            </a:endParaRPr>
          </a:p>
        </p:txBody>
      </p:sp>
      <p:sp>
        <p:nvSpPr>
          <p:cNvPr id="854019"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God specifically forbid it. </a:t>
            </a:r>
            <a:r>
              <a:rPr lang="en-US" altLang="en-US" b="1">
                <a:effectLst>
                  <a:outerShdw blurRad="38100" dist="38100" dir="2700000" algn="tl">
                    <a:srgbClr val="000000"/>
                  </a:outerShdw>
                </a:effectLst>
              </a:rPr>
              <a:t>(Lev. 18:22)</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54019">
                                            <p:txEl>
                                              <p:pRg st="0" end="0"/>
                                            </p:txEl>
                                          </p:spTgt>
                                        </p:tgtEl>
                                        <p:attrNameLst>
                                          <p:attrName>style.visibility</p:attrName>
                                        </p:attrNameLst>
                                      </p:cBhvr>
                                      <p:to>
                                        <p:strVal val="visible"/>
                                      </p:to>
                                    </p:set>
                                    <p:animEffect transition="in" filter="fade">
                                      <p:cBhvr>
                                        <p:cTn id="7" dur="1000"/>
                                        <p:tgtEl>
                                          <p:spTgt spid="854019">
                                            <p:txEl>
                                              <p:pRg st="0" end="0"/>
                                            </p:txEl>
                                          </p:spTgt>
                                        </p:tgtEl>
                                      </p:cBhvr>
                                    </p:animEffect>
                                    <p:anim calcmode="lin" valueType="num">
                                      <p:cBhvr>
                                        <p:cTn id="8" dur="1000" fill="hold"/>
                                        <p:tgtEl>
                                          <p:spTgt spid="8540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5401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855042"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What does the Bible teach about homosexuality?</a:t>
            </a:r>
            <a:endParaRPr lang="en-US" altLang="en-US" sz="3600">
              <a:effectLst>
                <a:outerShdw blurRad="38100" dist="38100" dir="2700000" algn="tl">
                  <a:srgbClr val="000000"/>
                </a:outerShdw>
              </a:effectLst>
            </a:endParaRPr>
          </a:p>
        </p:txBody>
      </p:sp>
      <p:sp>
        <p:nvSpPr>
          <p:cNvPr id="855043" name="Rectangle 3"/>
          <p:cNvSpPr>
            <a:spLocks noGrp="1" noChangeArrowheads="1"/>
          </p:cNvSpPr>
          <p:nvPr>
            <p:ph type="body" idx="1"/>
          </p:nvPr>
        </p:nvSpPr>
        <p:spPr/>
        <p:txBody>
          <a:bodyPr/>
          <a:lstStyle/>
          <a:p>
            <a:r>
              <a:rPr lang="en-US" altLang="en-US" b="1" u="sng">
                <a:effectLst>
                  <a:outerShdw blurRad="38100" dist="38100" dir="2700000" algn="tl">
                    <a:srgbClr val="000000"/>
                  </a:outerShdw>
                </a:effectLst>
              </a:rPr>
              <a:t>Leviticus 18:22</a:t>
            </a:r>
            <a:r>
              <a:rPr lang="en-US" altLang="en-US" b="1">
                <a:effectLst>
                  <a:outerShdw blurRad="38100" dist="38100" dir="2700000" algn="tl">
                    <a:srgbClr val="000000"/>
                  </a:outerShdw>
                </a:effectLst>
              </a:rPr>
              <a:t> </a:t>
            </a:r>
            <a:r>
              <a:rPr lang="en-US" altLang="en-US">
                <a:effectLst>
                  <a:outerShdw blurRad="38100" dist="38100" dir="2700000" algn="tl">
                    <a:srgbClr val="000000"/>
                  </a:outerShdw>
                </a:effectLst>
              </a:rPr>
              <a:t>  - 'You shall not lie with a male as with a woman. It </a:t>
            </a:r>
            <a:r>
              <a:rPr lang="en-US" altLang="en-US" i="1">
                <a:effectLst>
                  <a:outerShdw blurRad="38100" dist="38100" dir="2700000" algn="tl">
                    <a:srgbClr val="000000"/>
                  </a:outerShdw>
                </a:effectLst>
              </a:rPr>
              <a:t>is </a:t>
            </a:r>
            <a:r>
              <a:rPr lang="en-US" altLang="en-US">
                <a:effectLst>
                  <a:outerShdw blurRad="38100" dist="38100" dir="2700000" algn="tl">
                    <a:srgbClr val="000000"/>
                  </a:outerShdw>
                </a:effectLst>
              </a:rPr>
              <a:t>an abomination.</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55043">
                                            <p:txEl>
                                              <p:pRg st="0" end="0"/>
                                            </p:txEl>
                                          </p:spTgt>
                                        </p:tgtEl>
                                        <p:attrNameLst>
                                          <p:attrName>style.visibility</p:attrName>
                                        </p:attrNameLst>
                                      </p:cBhvr>
                                      <p:to>
                                        <p:strVal val="visible"/>
                                      </p:to>
                                    </p:set>
                                    <p:animEffect transition="in" filter="fade">
                                      <p:cBhvr>
                                        <p:cTn id="7" dur="1000"/>
                                        <p:tgtEl>
                                          <p:spTgt spid="855043">
                                            <p:txEl>
                                              <p:pRg st="0" end="0"/>
                                            </p:txEl>
                                          </p:spTgt>
                                        </p:tgtEl>
                                      </p:cBhvr>
                                    </p:animEffect>
                                    <p:anim calcmode="lin" valueType="num">
                                      <p:cBhvr>
                                        <p:cTn id="8" dur="1000" fill="hold"/>
                                        <p:tgtEl>
                                          <p:spTgt spid="8550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5504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856066"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What does the Bible teach about homosexuality?</a:t>
            </a:r>
            <a:endParaRPr lang="en-US" altLang="en-US" sz="3600">
              <a:effectLst>
                <a:outerShdw blurRad="38100" dist="38100" dir="2700000" algn="tl">
                  <a:srgbClr val="000000"/>
                </a:outerShdw>
              </a:effectLst>
            </a:endParaRPr>
          </a:p>
        </p:txBody>
      </p:sp>
      <p:sp>
        <p:nvSpPr>
          <p:cNvPr id="856067"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Practicing Homosexual sex would receive the death penalty. </a:t>
            </a:r>
            <a:r>
              <a:rPr lang="en-US" altLang="en-US" b="1">
                <a:effectLst>
                  <a:outerShdw blurRad="38100" dist="38100" dir="2700000" algn="tl">
                    <a:srgbClr val="000000"/>
                  </a:outerShdw>
                </a:effectLst>
              </a:rPr>
              <a:t>(Lev. 20:13)</a:t>
            </a:r>
            <a:endParaRPr lang="en-US" altLang="en-US" b="1" u="sng">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56067">
                                            <p:txEl>
                                              <p:pRg st="0" end="0"/>
                                            </p:txEl>
                                          </p:spTgt>
                                        </p:tgtEl>
                                        <p:attrNameLst>
                                          <p:attrName>style.visibility</p:attrName>
                                        </p:attrNameLst>
                                      </p:cBhvr>
                                      <p:to>
                                        <p:strVal val="visible"/>
                                      </p:to>
                                    </p:set>
                                    <p:animEffect transition="in" filter="fade">
                                      <p:cBhvr>
                                        <p:cTn id="7" dur="1000"/>
                                        <p:tgtEl>
                                          <p:spTgt spid="856067">
                                            <p:txEl>
                                              <p:pRg st="0" end="0"/>
                                            </p:txEl>
                                          </p:spTgt>
                                        </p:tgtEl>
                                      </p:cBhvr>
                                    </p:animEffect>
                                    <p:anim calcmode="lin" valueType="num">
                                      <p:cBhvr>
                                        <p:cTn id="8" dur="1000" fill="hold"/>
                                        <p:tgtEl>
                                          <p:spTgt spid="8560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5606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857090"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What does the Bible teach about homosexuality?</a:t>
            </a:r>
            <a:endParaRPr lang="en-US" altLang="en-US" sz="3600">
              <a:effectLst>
                <a:outerShdw blurRad="38100" dist="38100" dir="2700000" algn="tl">
                  <a:srgbClr val="000000"/>
                </a:outerShdw>
              </a:effectLst>
            </a:endParaRPr>
          </a:p>
        </p:txBody>
      </p:sp>
      <p:sp>
        <p:nvSpPr>
          <p:cNvPr id="857091" name="Rectangle 3"/>
          <p:cNvSpPr>
            <a:spLocks noGrp="1" noChangeArrowheads="1"/>
          </p:cNvSpPr>
          <p:nvPr>
            <p:ph type="body" idx="1"/>
          </p:nvPr>
        </p:nvSpPr>
        <p:spPr/>
        <p:txBody>
          <a:bodyPr/>
          <a:lstStyle/>
          <a:p>
            <a:r>
              <a:rPr lang="en-US" altLang="en-US" b="1" u="sng">
                <a:effectLst>
                  <a:outerShdw blurRad="38100" dist="38100" dir="2700000" algn="tl">
                    <a:srgbClr val="000000"/>
                  </a:outerShdw>
                </a:effectLst>
              </a:rPr>
              <a:t>Leviticus 20:13</a:t>
            </a:r>
            <a:r>
              <a:rPr lang="en-US" altLang="en-US">
                <a:effectLst>
                  <a:outerShdw blurRad="38100" dist="38100" dir="2700000" algn="tl">
                    <a:srgbClr val="000000"/>
                  </a:outerShdw>
                </a:effectLst>
              </a:rPr>
              <a:t> - 'If a man lies with a male as he lies with a woman, both of them have committed an abomination. They shall surely be put to death. Their blood shall be upon them.   </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57091">
                                            <p:txEl>
                                              <p:pRg st="0" end="0"/>
                                            </p:txEl>
                                          </p:spTgt>
                                        </p:tgtEl>
                                        <p:attrNameLst>
                                          <p:attrName>style.visibility</p:attrName>
                                        </p:attrNameLst>
                                      </p:cBhvr>
                                      <p:to>
                                        <p:strVal val="visible"/>
                                      </p:to>
                                    </p:set>
                                    <p:animEffect transition="in" filter="fade">
                                      <p:cBhvr>
                                        <p:cTn id="7" dur="1000"/>
                                        <p:tgtEl>
                                          <p:spTgt spid="857091">
                                            <p:txEl>
                                              <p:pRg st="0" end="0"/>
                                            </p:txEl>
                                          </p:spTgt>
                                        </p:tgtEl>
                                      </p:cBhvr>
                                    </p:animEffect>
                                    <p:anim calcmode="lin" valueType="num">
                                      <p:cBhvr>
                                        <p:cTn id="8" dur="1000" fill="hold"/>
                                        <p:tgtEl>
                                          <p:spTgt spid="8570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5709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858114"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What does the Bible teach about homosexuality?</a:t>
            </a:r>
            <a:endParaRPr lang="en-US" altLang="en-US" sz="3600">
              <a:effectLst>
                <a:outerShdw blurRad="38100" dist="38100" dir="2700000" algn="tl">
                  <a:srgbClr val="000000"/>
                </a:outerShdw>
              </a:effectLst>
            </a:endParaRPr>
          </a:p>
        </p:txBody>
      </p:sp>
      <p:sp>
        <p:nvSpPr>
          <p:cNvPr id="858115"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The New Testament condemns homosexuality.</a:t>
            </a:r>
          </a:p>
          <a:p>
            <a:r>
              <a:rPr lang="en-US" altLang="en-US">
                <a:effectLst>
                  <a:outerShdw blurRad="38100" dist="38100" dir="2700000" algn="tl">
                    <a:srgbClr val="000000"/>
                  </a:outerShdw>
                </a:effectLst>
              </a:rPr>
              <a:t>Here is the culture of Rome in the 1st century. </a:t>
            </a:r>
            <a:r>
              <a:rPr lang="en-US" altLang="en-US" b="1">
                <a:effectLst>
                  <a:outerShdw blurRad="38100" dist="38100" dir="2700000" algn="tl">
                    <a:srgbClr val="000000"/>
                  </a:outerShdw>
                </a:effectLst>
              </a:rPr>
              <a:t>(Rom. 1:26-32)</a:t>
            </a:r>
            <a:r>
              <a:rPr lang="en-US" altLang="en-US">
                <a:effectLst>
                  <a:outerShdw blurRad="38100" dist="38100" dir="2700000" algn="tl">
                    <a:srgbClr val="000000"/>
                  </a:outerShdw>
                </a:effectLst>
              </a:rPr>
              <a:t> </a:t>
            </a:r>
            <a:endParaRPr lang="en-US" altLang="en-US" b="1" u="sng">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58115">
                                            <p:txEl>
                                              <p:pRg st="0" end="0"/>
                                            </p:txEl>
                                          </p:spTgt>
                                        </p:tgtEl>
                                        <p:attrNameLst>
                                          <p:attrName>style.visibility</p:attrName>
                                        </p:attrNameLst>
                                      </p:cBhvr>
                                      <p:to>
                                        <p:strVal val="visible"/>
                                      </p:to>
                                    </p:set>
                                    <p:animEffect transition="in" filter="fade">
                                      <p:cBhvr>
                                        <p:cTn id="7" dur="1000"/>
                                        <p:tgtEl>
                                          <p:spTgt spid="858115">
                                            <p:txEl>
                                              <p:pRg st="0" end="0"/>
                                            </p:txEl>
                                          </p:spTgt>
                                        </p:tgtEl>
                                      </p:cBhvr>
                                    </p:animEffect>
                                    <p:anim calcmode="lin" valueType="num">
                                      <p:cBhvr>
                                        <p:cTn id="8" dur="1000" fill="hold"/>
                                        <p:tgtEl>
                                          <p:spTgt spid="8581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581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58115">
                                            <p:txEl>
                                              <p:pRg st="1" end="1"/>
                                            </p:txEl>
                                          </p:spTgt>
                                        </p:tgtEl>
                                        <p:attrNameLst>
                                          <p:attrName>style.visibility</p:attrName>
                                        </p:attrNameLst>
                                      </p:cBhvr>
                                      <p:to>
                                        <p:strVal val="visible"/>
                                      </p:to>
                                    </p:set>
                                    <p:animEffect transition="in" filter="fade">
                                      <p:cBhvr>
                                        <p:cTn id="14" dur="1000"/>
                                        <p:tgtEl>
                                          <p:spTgt spid="858115">
                                            <p:txEl>
                                              <p:pRg st="1" end="1"/>
                                            </p:txEl>
                                          </p:spTgt>
                                        </p:tgtEl>
                                      </p:cBhvr>
                                    </p:animEffect>
                                    <p:anim calcmode="lin" valueType="num">
                                      <p:cBhvr>
                                        <p:cTn id="15" dur="1000" fill="hold"/>
                                        <p:tgtEl>
                                          <p:spTgt spid="85811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5811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859138"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What does the Bible teach about homosexuality?</a:t>
            </a:r>
            <a:endParaRPr lang="en-US" altLang="en-US" sz="3600">
              <a:effectLst>
                <a:outerShdw blurRad="38100" dist="38100" dir="2700000" algn="tl">
                  <a:srgbClr val="000000"/>
                </a:outerShdw>
              </a:effectLst>
            </a:endParaRPr>
          </a:p>
        </p:txBody>
      </p:sp>
      <p:sp>
        <p:nvSpPr>
          <p:cNvPr id="859139" name="Rectangle 3"/>
          <p:cNvSpPr>
            <a:spLocks noGrp="1" noChangeArrowheads="1"/>
          </p:cNvSpPr>
          <p:nvPr>
            <p:ph type="body" idx="1"/>
          </p:nvPr>
        </p:nvSpPr>
        <p:spPr/>
        <p:txBody>
          <a:bodyPr/>
          <a:lstStyle/>
          <a:p>
            <a:r>
              <a:rPr lang="en-US" altLang="en-US" b="1" u="sng">
                <a:effectLst>
                  <a:outerShdw blurRad="38100" dist="38100" dir="2700000" algn="tl">
                    <a:srgbClr val="000000"/>
                  </a:outerShdw>
                </a:effectLst>
              </a:rPr>
              <a:t>Romans 1:26-27</a:t>
            </a:r>
            <a:r>
              <a:rPr lang="en-US" altLang="en-US">
                <a:effectLst>
                  <a:outerShdw blurRad="38100" dist="38100" dir="2700000" algn="tl">
                    <a:srgbClr val="000000"/>
                  </a:outerShdw>
                </a:effectLst>
              </a:rPr>
              <a:t>   - For this reason God gave them up to vile passions. For even their women exchanged the natural use for what is against nature.  27 Likewise also the men, leaving the natural use of the woman, burned in their lust for one another, men with men committing what is shameful, and receiving in themselves the penalty of their error which was due.</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59139">
                                            <p:txEl>
                                              <p:pRg st="0" end="0"/>
                                            </p:txEl>
                                          </p:spTgt>
                                        </p:tgtEl>
                                        <p:attrNameLst>
                                          <p:attrName>style.visibility</p:attrName>
                                        </p:attrNameLst>
                                      </p:cBhvr>
                                      <p:to>
                                        <p:strVal val="visible"/>
                                      </p:to>
                                    </p:set>
                                    <p:animEffect transition="in" filter="fade">
                                      <p:cBhvr>
                                        <p:cTn id="7" dur="1000"/>
                                        <p:tgtEl>
                                          <p:spTgt spid="859139">
                                            <p:txEl>
                                              <p:pRg st="0" end="0"/>
                                            </p:txEl>
                                          </p:spTgt>
                                        </p:tgtEl>
                                      </p:cBhvr>
                                    </p:animEffect>
                                    <p:anim calcmode="lin" valueType="num">
                                      <p:cBhvr>
                                        <p:cTn id="8" dur="1000" fill="hold"/>
                                        <p:tgtEl>
                                          <p:spTgt spid="8591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5913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4562" name="Rectangle 2"/>
          <p:cNvSpPr>
            <a:spLocks noGrp="1" noChangeArrowheads="1"/>
          </p:cNvSpPr>
          <p:nvPr>
            <p:ph type="title"/>
          </p:nvPr>
        </p:nvSpPr>
        <p:spPr/>
        <p:txBody>
          <a:bodyPr/>
          <a:lstStyle/>
          <a:p>
            <a:r>
              <a:rPr lang="en-US" altLang="en-US" sz="3200" b="1" i="1">
                <a:effectLst>
                  <a:outerShdw blurRad="38100" dist="38100" dir="2700000" algn="tl">
                    <a:srgbClr val="000000"/>
                  </a:outerShdw>
                </a:effectLst>
              </a:rPr>
              <a:t>Men and cultures are always changing</a:t>
            </a:r>
            <a:endParaRPr lang="en-US" altLang="en-US">
              <a:effectLst>
                <a:outerShdw blurRad="38100" dist="38100" dir="2700000" algn="tl">
                  <a:srgbClr val="000000"/>
                </a:outerShdw>
              </a:effectLst>
            </a:endParaRPr>
          </a:p>
        </p:txBody>
      </p:sp>
      <p:sp>
        <p:nvSpPr>
          <p:cNvPr id="834563" name="Rectangle 3"/>
          <p:cNvSpPr>
            <a:spLocks noGrp="1" noChangeArrowheads="1"/>
          </p:cNvSpPr>
          <p:nvPr>
            <p:ph type="body" idx="1"/>
          </p:nvPr>
        </p:nvSpPr>
        <p:spPr/>
        <p:txBody>
          <a:bodyPr/>
          <a:lstStyle/>
          <a:p>
            <a:r>
              <a:rPr lang="en-US" altLang="en-US" b="1" u="sng">
                <a:effectLst>
                  <a:outerShdw blurRad="38100" dist="38100" dir="2700000" algn="tl">
                    <a:srgbClr val="000000"/>
                  </a:outerShdw>
                </a:effectLst>
              </a:rPr>
              <a:t>John 12:31</a:t>
            </a:r>
            <a:r>
              <a:rPr lang="en-US" altLang="en-US" b="1">
                <a:effectLst>
                  <a:outerShdw blurRad="38100" dist="38100" dir="2700000" algn="tl">
                    <a:srgbClr val="000000"/>
                  </a:outerShdw>
                </a:effectLst>
              </a:rPr>
              <a:t> </a:t>
            </a:r>
            <a:r>
              <a:rPr lang="en-US" altLang="en-US">
                <a:effectLst>
                  <a:outerShdw blurRad="38100" dist="38100" dir="2700000" algn="tl">
                    <a:srgbClr val="000000"/>
                  </a:outerShdw>
                </a:effectLst>
              </a:rPr>
              <a:t>  - "Now is the judgment of this world; now the ruler of this world will be cast out.</a:t>
            </a:r>
            <a:endParaRPr lang="en-US" altLang="en-US" b="1">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34563">
                                            <p:txEl>
                                              <p:pRg st="0" end="0"/>
                                            </p:txEl>
                                          </p:spTgt>
                                        </p:tgtEl>
                                        <p:attrNameLst>
                                          <p:attrName>style.visibility</p:attrName>
                                        </p:attrNameLst>
                                      </p:cBhvr>
                                      <p:to>
                                        <p:strVal val="visible"/>
                                      </p:to>
                                    </p:set>
                                    <p:animEffect transition="in" filter="fade">
                                      <p:cBhvr>
                                        <p:cTn id="7" dur="1000"/>
                                        <p:tgtEl>
                                          <p:spTgt spid="834563">
                                            <p:txEl>
                                              <p:pRg st="0" end="0"/>
                                            </p:txEl>
                                          </p:spTgt>
                                        </p:tgtEl>
                                      </p:cBhvr>
                                    </p:animEffect>
                                    <p:anim calcmode="lin" valueType="num">
                                      <p:cBhvr>
                                        <p:cTn id="8" dur="1000" fill="hold"/>
                                        <p:tgtEl>
                                          <p:spTgt spid="8345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3456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860162"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What does the Bible teach about homosexuality?</a:t>
            </a:r>
            <a:endParaRPr lang="en-US" altLang="en-US" sz="3600">
              <a:effectLst>
                <a:outerShdw blurRad="38100" dist="38100" dir="2700000" algn="tl">
                  <a:srgbClr val="000000"/>
                </a:outerShdw>
              </a:effectLst>
            </a:endParaRPr>
          </a:p>
        </p:txBody>
      </p:sp>
      <p:sp>
        <p:nvSpPr>
          <p:cNvPr id="860163"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God tells us it is “against nature” and “vile passion.” </a:t>
            </a:r>
            <a:r>
              <a:rPr lang="en-US" altLang="en-US" b="1">
                <a:effectLst>
                  <a:outerShdw blurRad="38100" dist="38100" dir="2700000" algn="tl">
                    <a:srgbClr val="000000"/>
                  </a:outerShdw>
                </a:effectLst>
              </a:rPr>
              <a:t>(Rom 1:26)</a:t>
            </a:r>
            <a:endParaRPr lang="en-US" altLang="en-US">
              <a:effectLst>
                <a:outerShdw blurRad="38100" dist="38100" dir="2700000" algn="tl">
                  <a:srgbClr val="000000"/>
                </a:outerShdw>
              </a:effectLst>
            </a:endParaRPr>
          </a:p>
          <a:p>
            <a:r>
              <a:rPr lang="en-US" altLang="en-US">
                <a:effectLst>
                  <a:outerShdw blurRad="38100" dist="38100" dir="2700000" algn="tl">
                    <a:srgbClr val="000000"/>
                  </a:outerShdw>
                </a:effectLst>
              </a:rPr>
              <a:t>Same sex involvement is not new in history! You cannot limit this “new morality” just to adults. Every Caesar was involved with young boys.</a:t>
            </a:r>
          </a:p>
          <a:p>
            <a:r>
              <a:rPr lang="en-US" altLang="en-US">
                <a:effectLst>
                  <a:outerShdw blurRad="38100" dist="38100" dir="2700000" algn="tl">
                    <a:srgbClr val="000000"/>
                  </a:outerShdw>
                </a:effectLst>
              </a:rPr>
              <a:t>The homosexual lifestyle is a terrible life of rejection and pain. God tells us they “receive in themselves” punishment. </a:t>
            </a:r>
            <a:br>
              <a:rPr lang="en-US" altLang="en-US">
                <a:effectLst>
                  <a:outerShdw blurRad="38100" dist="38100" dir="2700000" algn="tl">
                    <a:srgbClr val="000000"/>
                  </a:outerShdw>
                </a:effectLst>
              </a:rPr>
            </a:br>
            <a:r>
              <a:rPr lang="en-US" altLang="en-US" b="1">
                <a:effectLst>
                  <a:outerShdw blurRad="38100" dist="38100" dir="2700000" algn="tl">
                    <a:srgbClr val="000000"/>
                  </a:outerShdw>
                </a:effectLst>
              </a:rPr>
              <a:t>(Rom 1:27)</a:t>
            </a:r>
            <a:endParaRPr lang="en-US" altLang="en-US">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60163">
                                            <p:txEl>
                                              <p:pRg st="0" end="0"/>
                                            </p:txEl>
                                          </p:spTgt>
                                        </p:tgtEl>
                                        <p:attrNameLst>
                                          <p:attrName>style.visibility</p:attrName>
                                        </p:attrNameLst>
                                      </p:cBhvr>
                                      <p:to>
                                        <p:strVal val="visible"/>
                                      </p:to>
                                    </p:set>
                                    <p:animEffect transition="in" filter="fade">
                                      <p:cBhvr>
                                        <p:cTn id="7" dur="1000"/>
                                        <p:tgtEl>
                                          <p:spTgt spid="860163">
                                            <p:txEl>
                                              <p:pRg st="0" end="0"/>
                                            </p:txEl>
                                          </p:spTgt>
                                        </p:tgtEl>
                                      </p:cBhvr>
                                    </p:animEffect>
                                    <p:anim calcmode="lin" valueType="num">
                                      <p:cBhvr>
                                        <p:cTn id="8" dur="1000" fill="hold"/>
                                        <p:tgtEl>
                                          <p:spTgt spid="8601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6016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60163">
                                            <p:txEl>
                                              <p:pRg st="1" end="1"/>
                                            </p:txEl>
                                          </p:spTgt>
                                        </p:tgtEl>
                                        <p:attrNameLst>
                                          <p:attrName>style.visibility</p:attrName>
                                        </p:attrNameLst>
                                      </p:cBhvr>
                                      <p:to>
                                        <p:strVal val="visible"/>
                                      </p:to>
                                    </p:set>
                                    <p:animEffect transition="in" filter="fade">
                                      <p:cBhvr>
                                        <p:cTn id="14" dur="1000"/>
                                        <p:tgtEl>
                                          <p:spTgt spid="860163">
                                            <p:txEl>
                                              <p:pRg st="1" end="1"/>
                                            </p:txEl>
                                          </p:spTgt>
                                        </p:tgtEl>
                                      </p:cBhvr>
                                    </p:animEffect>
                                    <p:anim calcmode="lin" valueType="num">
                                      <p:cBhvr>
                                        <p:cTn id="15" dur="1000" fill="hold"/>
                                        <p:tgtEl>
                                          <p:spTgt spid="86016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6016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60163">
                                            <p:txEl>
                                              <p:pRg st="2" end="2"/>
                                            </p:txEl>
                                          </p:spTgt>
                                        </p:tgtEl>
                                        <p:attrNameLst>
                                          <p:attrName>style.visibility</p:attrName>
                                        </p:attrNameLst>
                                      </p:cBhvr>
                                      <p:to>
                                        <p:strVal val="visible"/>
                                      </p:to>
                                    </p:set>
                                    <p:animEffect transition="in" filter="fade">
                                      <p:cBhvr>
                                        <p:cTn id="21" dur="1000"/>
                                        <p:tgtEl>
                                          <p:spTgt spid="860163">
                                            <p:txEl>
                                              <p:pRg st="2" end="2"/>
                                            </p:txEl>
                                          </p:spTgt>
                                        </p:tgtEl>
                                      </p:cBhvr>
                                    </p:animEffect>
                                    <p:anim calcmode="lin" valueType="num">
                                      <p:cBhvr>
                                        <p:cTn id="22" dur="1000" fill="hold"/>
                                        <p:tgtEl>
                                          <p:spTgt spid="86016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6016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861186"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What does the Bible teach about homosexuality?</a:t>
            </a:r>
            <a:endParaRPr lang="en-US" altLang="en-US" sz="3600">
              <a:effectLst>
                <a:outerShdw blurRad="38100" dist="38100" dir="2700000" algn="tl">
                  <a:srgbClr val="000000"/>
                </a:outerShdw>
              </a:effectLst>
            </a:endParaRPr>
          </a:p>
        </p:txBody>
      </p:sp>
      <p:sp>
        <p:nvSpPr>
          <p:cNvPr id="861187"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This “lifestyle” affects the mind and every relationship. A “reprobate mind” is one who is absolutely hostile to God. </a:t>
            </a:r>
            <a:br>
              <a:rPr lang="en-US" altLang="en-US">
                <a:effectLst>
                  <a:outerShdw blurRad="38100" dist="38100" dir="2700000" algn="tl">
                    <a:srgbClr val="000000"/>
                  </a:outerShdw>
                </a:effectLst>
              </a:rPr>
            </a:br>
            <a:r>
              <a:rPr lang="en-US" altLang="en-US" b="1">
                <a:effectLst>
                  <a:outerShdw blurRad="38100" dist="38100" dir="2700000" algn="tl">
                    <a:srgbClr val="000000"/>
                  </a:outerShdw>
                </a:effectLst>
              </a:rPr>
              <a:t>(Rom 1:28, 32)</a:t>
            </a:r>
            <a:endParaRPr lang="en-US" altLang="en-US" b="1" u="sng">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61187">
                                            <p:txEl>
                                              <p:pRg st="0" end="0"/>
                                            </p:txEl>
                                          </p:spTgt>
                                        </p:tgtEl>
                                        <p:attrNameLst>
                                          <p:attrName>style.visibility</p:attrName>
                                        </p:attrNameLst>
                                      </p:cBhvr>
                                      <p:to>
                                        <p:strVal val="visible"/>
                                      </p:to>
                                    </p:set>
                                    <p:animEffect transition="in" filter="fade">
                                      <p:cBhvr>
                                        <p:cTn id="7" dur="1000"/>
                                        <p:tgtEl>
                                          <p:spTgt spid="861187">
                                            <p:txEl>
                                              <p:pRg st="0" end="0"/>
                                            </p:txEl>
                                          </p:spTgt>
                                        </p:tgtEl>
                                      </p:cBhvr>
                                    </p:animEffect>
                                    <p:anim calcmode="lin" valueType="num">
                                      <p:cBhvr>
                                        <p:cTn id="8" dur="1000" fill="hold"/>
                                        <p:tgtEl>
                                          <p:spTgt spid="8611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6118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862210"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What does the Bible teach about homosexuality?</a:t>
            </a:r>
            <a:endParaRPr lang="en-US" altLang="en-US" sz="3600">
              <a:effectLst>
                <a:outerShdw blurRad="38100" dist="38100" dir="2700000" algn="tl">
                  <a:srgbClr val="000000"/>
                </a:outerShdw>
              </a:effectLst>
            </a:endParaRPr>
          </a:p>
        </p:txBody>
      </p:sp>
      <p:sp>
        <p:nvSpPr>
          <p:cNvPr id="862211" name="Rectangle 3"/>
          <p:cNvSpPr>
            <a:spLocks noGrp="1" noChangeArrowheads="1"/>
          </p:cNvSpPr>
          <p:nvPr>
            <p:ph type="body" idx="1"/>
          </p:nvPr>
        </p:nvSpPr>
        <p:spPr/>
        <p:txBody>
          <a:bodyPr/>
          <a:lstStyle/>
          <a:p>
            <a:r>
              <a:rPr lang="en-US" altLang="en-US" b="1" u="sng">
                <a:effectLst>
                  <a:outerShdw blurRad="38100" dist="38100" dir="2700000" algn="tl">
                    <a:srgbClr val="000000"/>
                  </a:outerShdw>
                </a:effectLst>
              </a:rPr>
              <a:t>Romans 1:28-32</a:t>
            </a:r>
            <a:r>
              <a:rPr lang="en-US" altLang="en-US">
                <a:effectLst>
                  <a:outerShdw blurRad="38100" dist="38100" dir="2700000" algn="tl">
                    <a:srgbClr val="000000"/>
                  </a:outerShdw>
                </a:effectLst>
              </a:rPr>
              <a:t>   - And even as they did not like to retain God in their knowledge, God gave them over to a debased mind, to do those things which are not fitting;  29 being filled with all unrighteousness, sexual immorality, wickedness, covetousness, maliciousness; full of envy, murder, strife, deceit, evil-mindedness; they are whisperers,  </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62211">
                                            <p:txEl>
                                              <p:pRg st="0" end="0"/>
                                            </p:txEl>
                                          </p:spTgt>
                                        </p:tgtEl>
                                        <p:attrNameLst>
                                          <p:attrName>style.visibility</p:attrName>
                                        </p:attrNameLst>
                                      </p:cBhvr>
                                      <p:to>
                                        <p:strVal val="visible"/>
                                      </p:to>
                                    </p:set>
                                    <p:animEffect transition="in" filter="fade">
                                      <p:cBhvr>
                                        <p:cTn id="7" dur="1000"/>
                                        <p:tgtEl>
                                          <p:spTgt spid="862211">
                                            <p:txEl>
                                              <p:pRg st="0" end="0"/>
                                            </p:txEl>
                                          </p:spTgt>
                                        </p:tgtEl>
                                      </p:cBhvr>
                                    </p:animEffect>
                                    <p:anim calcmode="lin" valueType="num">
                                      <p:cBhvr>
                                        <p:cTn id="8" dur="1000" fill="hold"/>
                                        <p:tgtEl>
                                          <p:spTgt spid="8622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6221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863234"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What does the Bible teach about homosexuality?</a:t>
            </a:r>
            <a:endParaRPr lang="en-US" altLang="en-US" sz="3600">
              <a:effectLst>
                <a:outerShdw blurRad="38100" dist="38100" dir="2700000" algn="tl">
                  <a:srgbClr val="000000"/>
                </a:outerShdw>
              </a:effectLst>
            </a:endParaRPr>
          </a:p>
        </p:txBody>
      </p:sp>
      <p:sp>
        <p:nvSpPr>
          <p:cNvPr id="863235"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30 backbiters, haters of God, violent, proud, boasters, inventors of evil things, disobedient to parents,  31 undiscerning, untrustworthy, unloving, unforgiving, unmerciful;  32 who, knowing the righteous judgment of God, that those who practice such things are deserving of death, not only do the same but also approve of those who practice them.</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63235">
                                            <p:txEl>
                                              <p:pRg st="0" end="0"/>
                                            </p:txEl>
                                          </p:spTgt>
                                        </p:tgtEl>
                                        <p:attrNameLst>
                                          <p:attrName>style.visibility</p:attrName>
                                        </p:attrNameLst>
                                      </p:cBhvr>
                                      <p:to>
                                        <p:strVal val="visible"/>
                                      </p:to>
                                    </p:set>
                                    <p:animEffect transition="in" filter="fade">
                                      <p:cBhvr>
                                        <p:cTn id="7" dur="1000"/>
                                        <p:tgtEl>
                                          <p:spTgt spid="863235">
                                            <p:txEl>
                                              <p:pRg st="0" end="0"/>
                                            </p:txEl>
                                          </p:spTgt>
                                        </p:tgtEl>
                                      </p:cBhvr>
                                    </p:animEffect>
                                    <p:anim calcmode="lin" valueType="num">
                                      <p:cBhvr>
                                        <p:cTn id="8" dur="1000" fill="hold"/>
                                        <p:tgtEl>
                                          <p:spTgt spid="8632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632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864258"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What does the Bible teach about homosexuality?</a:t>
            </a:r>
            <a:endParaRPr lang="en-US" altLang="en-US" sz="3600">
              <a:effectLst>
                <a:outerShdw blurRad="38100" dist="38100" dir="2700000" algn="tl">
                  <a:srgbClr val="000000"/>
                </a:outerShdw>
              </a:effectLst>
            </a:endParaRPr>
          </a:p>
        </p:txBody>
      </p:sp>
      <p:sp>
        <p:nvSpPr>
          <p:cNvPr id="864259"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Christians converted homosexuals in the 1st century! </a:t>
            </a:r>
            <a:r>
              <a:rPr lang="en-US" altLang="en-US" b="1">
                <a:effectLst>
                  <a:outerShdw blurRad="38100" dist="38100" dir="2700000" algn="tl">
                    <a:srgbClr val="000000"/>
                  </a:outerShdw>
                </a:effectLst>
              </a:rPr>
              <a:t>(1 Cor. 6:9-10)</a:t>
            </a:r>
            <a:endParaRPr lang="en-US" altLang="en-US" b="1" u="sng">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64259">
                                            <p:txEl>
                                              <p:pRg st="0" end="0"/>
                                            </p:txEl>
                                          </p:spTgt>
                                        </p:tgtEl>
                                        <p:attrNameLst>
                                          <p:attrName>style.visibility</p:attrName>
                                        </p:attrNameLst>
                                      </p:cBhvr>
                                      <p:to>
                                        <p:strVal val="visible"/>
                                      </p:to>
                                    </p:set>
                                    <p:animEffect transition="in" filter="fade">
                                      <p:cBhvr>
                                        <p:cTn id="7" dur="1000"/>
                                        <p:tgtEl>
                                          <p:spTgt spid="864259">
                                            <p:txEl>
                                              <p:pRg st="0" end="0"/>
                                            </p:txEl>
                                          </p:spTgt>
                                        </p:tgtEl>
                                      </p:cBhvr>
                                    </p:animEffect>
                                    <p:anim calcmode="lin" valueType="num">
                                      <p:cBhvr>
                                        <p:cTn id="8" dur="1000" fill="hold"/>
                                        <p:tgtEl>
                                          <p:spTgt spid="86425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6425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865282"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What does the Bible teach about homosexuality?</a:t>
            </a:r>
            <a:endParaRPr lang="en-US" altLang="en-US" sz="3600">
              <a:effectLst>
                <a:outerShdw blurRad="38100" dist="38100" dir="2700000" algn="tl">
                  <a:srgbClr val="000000"/>
                </a:outerShdw>
              </a:effectLst>
            </a:endParaRPr>
          </a:p>
        </p:txBody>
      </p:sp>
      <p:sp>
        <p:nvSpPr>
          <p:cNvPr id="865283" name="Rectangle 3"/>
          <p:cNvSpPr>
            <a:spLocks noGrp="1" noChangeArrowheads="1"/>
          </p:cNvSpPr>
          <p:nvPr>
            <p:ph type="body" idx="1"/>
          </p:nvPr>
        </p:nvSpPr>
        <p:spPr/>
        <p:txBody>
          <a:bodyPr/>
          <a:lstStyle/>
          <a:p>
            <a:r>
              <a:rPr lang="en-US" altLang="en-US" b="1" u="sng">
                <a:effectLst>
                  <a:outerShdw blurRad="38100" dist="38100" dir="2700000" algn="tl">
                    <a:srgbClr val="000000"/>
                  </a:outerShdw>
                </a:effectLst>
              </a:rPr>
              <a:t>1 Corinthians 6:9-10</a:t>
            </a:r>
            <a:r>
              <a:rPr lang="en-US" altLang="en-US">
                <a:effectLst>
                  <a:outerShdw blurRad="38100" dist="38100" dir="2700000" algn="tl">
                    <a:srgbClr val="000000"/>
                  </a:outerShdw>
                </a:effectLst>
              </a:rPr>
              <a:t>   - Do you not know that the unrighteous will not inherit the kingdom of God? Do not be deceived. Neither fornicators, nor idolaters, nor adulterers, nor homosexuals, nor sodomites,  10 nor thieves, nor covetous, nor drunkards, nor revilers, nor extortioners will inherit the kingdom of God.          </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65283">
                                            <p:txEl>
                                              <p:pRg st="0" end="0"/>
                                            </p:txEl>
                                          </p:spTgt>
                                        </p:tgtEl>
                                        <p:attrNameLst>
                                          <p:attrName>style.visibility</p:attrName>
                                        </p:attrNameLst>
                                      </p:cBhvr>
                                      <p:to>
                                        <p:strVal val="visible"/>
                                      </p:to>
                                    </p:set>
                                    <p:animEffect transition="in" filter="fade">
                                      <p:cBhvr>
                                        <p:cTn id="7" dur="1000"/>
                                        <p:tgtEl>
                                          <p:spTgt spid="865283">
                                            <p:txEl>
                                              <p:pRg st="0" end="0"/>
                                            </p:txEl>
                                          </p:spTgt>
                                        </p:tgtEl>
                                      </p:cBhvr>
                                    </p:animEffect>
                                    <p:anim calcmode="lin" valueType="num">
                                      <p:cBhvr>
                                        <p:cTn id="8" dur="1000" fill="hold"/>
                                        <p:tgtEl>
                                          <p:spTgt spid="86528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6528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866306"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What does the Bible teach about homosexuality?</a:t>
            </a:r>
            <a:endParaRPr lang="en-US" altLang="en-US" sz="3600">
              <a:effectLst>
                <a:outerShdw blurRad="38100" dist="38100" dir="2700000" algn="tl">
                  <a:srgbClr val="000000"/>
                </a:outerShdw>
              </a:effectLst>
            </a:endParaRPr>
          </a:p>
        </p:txBody>
      </p:sp>
      <p:sp>
        <p:nvSpPr>
          <p:cNvPr id="866307"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Effeminate (malakos: Thayer-effeminate. of a catamite, a male who submits his body to unnatural lewdness).</a:t>
            </a:r>
          </a:p>
          <a:p>
            <a:r>
              <a:rPr lang="en-US" altLang="en-US">
                <a:effectLst>
                  <a:outerShdw blurRad="38100" dist="38100" dir="2700000" algn="tl">
                    <a:srgbClr val="000000"/>
                  </a:outerShdw>
                </a:effectLst>
              </a:rPr>
              <a:t>"abusers of themselves with mankind" - denotes homosexuality.</a:t>
            </a:r>
          </a:p>
          <a:p>
            <a:r>
              <a:rPr lang="en-US" altLang="en-US">
                <a:effectLst>
                  <a:outerShdw blurRad="38100" dist="38100" dir="2700000" algn="tl">
                    <a:srgbClr val="000000"/>
                  </a:outerShdw>
                </a:effectLst>
              </a:rPr>
              <a:t>"Be not deceived" - Do not be led astray by plausible talk to cover up sin and change it into something respectable and acceptable.</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66307">
                                            <p:txEl>
                                              <p:pRg st="0" end="0"/>
                                            </p:txEl>
                                          </p:spTgt>
                                        </p:tgtEl>
                                        <p:attrNameLst>
                                          <p:attrName>style.visibility</p:attrName>
                                        </p:attrNameLst>
                                      </p:cBhvr>
                                      <p:to>
                                        <p:strVal val="visible"/>
                                      </p:to>
                                    </p:set>
                                    <p:animEffect transition="in" filter="fade">
                                      <p:cBhvr>
                                        <p:cTn id="7" dur="1000"/>
                                        <p:tgtEl>
                                          <p:spTgt spid="866307">
                                            <p:txEl>
                                              <p:pRg st="0" end="0"/>
                                            </p:txEl>
                                          </p:spTgt>
                                        </p:tgtEl>
                                      </p:cBhvr>
                                    </p:animEffect>
                                    <p:anim calcmode="lin" valueType="num">
                                      <p:cBhvr>
                                        <p:cTn id="8" dur="1000" fill="hold"/>
                                        <p:tgtEl>
                                          <p:spTgt spid="86630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6630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66307">
                                            <p:txEl>
                                              <p:pRg st="1" end="1"/>
                                            </p:txEl>
                                          </p:spTgt>
                                        </p:tgtEl>
                                        <p:attrNameLst>
                                          <p:attrName>style.visibility</p:attrName>
                                        </p:attrNameLst>
                                      </p:cBhvr>
                                      <p:to>
                                        <p:strVal val="visible"/>
                                      </p:to>
                                    </p:set>
                                    <p:animEffect transition="in" filter="fade">
                                      <p:cBhvr>
                                        <p:cTn id="14" dur="1000"/>
                                        <p:tgtEl>
                                          <p:spTgt spid="866307">
                                            <p:txEl>
                                              <p:pRg st="1" end="1"/>
                                            </p:txEl>
                                          </p:spTgt>
                                        </p:tgtEl>
                                      </p:cBhvr>
                                    </p:animEffect>
                                    <p:anim calcmode="lin" valueType="num">
                                      <p:cBhvr>
                                        <p:cTn id="15" dur="1000" fill="hold"/>
                                        <p:tgtEl>
                                          <p:spTgt spid="86630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6630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66307">
                                            <p:txEl>
                                              <p:pRg st="2" end="2"/>
                                            </p:txEl>
                                          </p:spTgt>
                                        </p:tgtEl>
                                        <p:attrNameLst>
                                          <p:attrName>style.visibility</p:attrName>
                                        </p:attrNameLst>
                                      </p:cBhvr>
                                      <p:to>
                                        <p:strVal val="visible"/>
                                      </p:to>
                                    </p:set>
                                    <p:animEffect transition="in" filter="fade">
                                      <p:cBhvr>
                                        <p:cTn id="21" dur="1000"/>
                                        <p:tgtEl>
                                          <p:spTgt spid="866307">
                                            <p:txEl>
                                              <p:pRg st="2" end="2"/>
                                            </p:txEl>
                                          </p:spTgt>
                                        </p:tgtEl>
                                      </p:cBhvr>
                                    </p:animEffect>
                                    <p:anim calcmode="lin" valueType="num">
                                      <p:cBhvr>
                                        <p:cTn id="22" dur="1000" fill="hold"/>
                                        <p:tgtEl>
                                          <p:spTgt spid="86630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6630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867330"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What does the Bible teach about homosexuality?</a:t>
            </a:r>
            <a:endParaRPr lang="en-US" altLang="en-US" sz="3600">
              <a:effectLst>
                <a:outerShdw blurRad="38100" dist="38100" dir="2700000" algn="tl">
                  <a:srgbClr val="000000"/>
                </a:outerShdw>
              </a:effectLst>
            </a:endParaRPr>
          </a:p>
        </p:txBody>
      </p:sp>
      <p:sp>
        <p:nvSpPr>
          <p:cNvPr id="867331"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 Homosexuality is included with those who are "abusers of themselves with men." </a:t>
            </a:r>
            <a:br>
              <a:rPr lang="en-US" altLang="en-US">
                <a:effectLst>
                  <a:outerShdw blurRad="38100" dist="38100" dir="2700000" algn="tl">
                    <a:srgbClr val="000000"/>
                  </a:outerShdw>
                </a:effectLst>
              </a:rPr>
            </a:br>
            <a:r>
              <a:rPr lang="en-US" altLang="en-US" b="1">
                <a:effectLst>
                  <a:outerShdw blurRad="38100" dist="38100" dir="2700000" algn="tl">
                    <a:srgbClr val="000000"/>
                  </a:outerShdw>
                </a:effectLst>
              </a:rPr>
              <a:t>(1 Tim. 1:10)</a:t>
            </a:r>
            <a:r>
              <a:rPr lang="en-US" altLang="en-US">
                <a:effectLst>
                  <a:outerShdw blurRad="38100" dist="38100" dir="2700000" algn="tl">
                    <a:srgbClr val="000000"/>
                  </a:outerShdw>
                </a:effectLst>
              </a:rPr>
              <a:t> </a:t>
            </a:r>
            <a:endParaRPr lang="en-US" altLang="en-US" b="1" u="sng">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67331">
                                            <p:txEl>
                                              <p:pRg st="0" end="0"/>
                                            </p:txEl>
                                          </p:spTgt>
                                        </p:tgtEl>
                                        <p:attrNameLst>
                                          <p:attrName>style.visibility</p:attrName>
                                        </p:attrNameLst>
                                      </p:cBhvr>
                                      <p:to>
                                        <p:strVal val="visible"/>
                                      </p:to>
                                    </p:set>
                                    <p:animEffect transition="in" filter="fade">
                                      <p:cBhvr>
                                        <p:cTn id="7" dur="1000"/>
                                        <p:tgtEl>
                                          <p:spTgt spid="867331">
                                            <p:txEl>
                                              <p:pRg st="0" end="0"/>
                                            </p:txEl>
                                          </p:spTgt>
                                        </p:tgtEl>
                                      </p:cBhvr>
                                    </p:animEffect>
                                    <p:anim calcmode="lin" valueType="num">
                                      <p:cBhvr>
                                        <p:cTn id="8" dur="1000" fill="hold"/>
                                        <p:tgtEl>
                                          <p:spTgt spid="8673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6733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868354"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What does the Bible teach about homosexuality?</a:t>
            </a:r>
            <a:endParaRPr lang="en-US" altLang="en-US" sz="3600">
              <a:effectLst>
                <a:outerShdw blurRad="38100" dist="38100" dir="2700000" algn="tl">
                  <a:srgbClr val="000000"/>
                </a:outerShdw>
              </a:effectLst>
            </a:endParaRPr>
          </a:p>
        </p:txBody>
      </p:sp>
      <p:sp>
        <p:nvSpPr>
          <p:cNvPr id="868355" name="Rectangle 3"/>
          <p:cNvSpPr>
            <a:spLocks noGrp="1" noChangeArrowheads="1"/>
          </p:cNvSpPr>
          <p:nvPr>
            <p:ph type="body" idx="1"/>
          </p:nvPr>
        </p:nvSpPr>
        <p:spPr/>
        <p:txBody>
          <a:bodyPr/>
          <a:lstStyle/>
          <a:p>
            <a:r>
              <a:rPr lang="en-US" altLang="en-US" b="1" u="sng">
                <a:effectLst>
                  <a:outerShdw blurRad="38100" dist="38100" dir="2700000" algn="tl">
                    <a:srgbClr val="000000"/>
                  </a:outerShdw>
                </a:effectLst>
              </a:rPr>
              <a:t>1 Timothy 1:10</a:t>
            </a:r>
            <a:r>
              <a:rPr lang="en-US" altLang="en-US" b="1">
                <a:effectLst>
                  <a:outerShdw blurRad="38100" dist="38100" dir="2700000" algn="tl">
                    <a:srgbClr val="000000"/>
                  </a:outerShdw>
                </a:effectLst>
              </a:rPr>
              <a:t> </a:t>
            </a:r>
            <a:r>
              <a:rPr lang="en-US" altLang="en-US">
                <a:effectLst>
                  <a:outerShdw blurRad="38100" dist="38100" dir="2700000" algn="tl">
                    <a:srgbClr val="000000"/>
                  </a:outerShdw>
                </a:effectLst>
              </a:rPr>
              <a:t>  - for fornicators, for sodomites, for kidnappers, for liars, for perjurers, and if there is any other thing that is contrary to sound doctrine,</a:t>
            </a:r>
            <a:endParaRPr lang="en-US" altLang="en-US" b="1">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68355">
                                            <p:txEl>
                                              <p:pRg st="0" end="0"/>
                                            </p:txEl>
                                          </p:spTgt>
                                        </p:tgtEl>
                                        <p:attrNameLst>
                                          <p:attrName>style.visibility</p:attrName>
                                        </p:attrNameLst>
                                      </p:cBhvr>
                                      <p:to>
                                        <p:strVal val="visible"/>
                                      </p:to>
                                    </p:set>
                                    <p:animEffect transition="in" filter="fade">
                                      <p:cBhvr>
                                        <p:cTn id="7" dur="1000"/>
                                        <p:tgtEl>
                                          <p:spTgt spid="868355">
                                            <p:txEl>
                                              <p:pRg st="0" end="0"/>
                                            </p:txEl>
                                          </p:spTgt>
                                        </p:tgtEl>
                                      </p:cBhvr>
                                    </p:animEffect>
                                    <p:anim calcmode="lin" valueType="num">
                                      <p:cBhvr>
                                        <p:cTn id="8" dur="1000" fill="hold"/>
                                        <p:tgtEl>
                                          <p:spTgt spid="8683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6835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869378"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What does the Bible teach about homosexuality?</a:t>
            </a:r>
            <a:endParaRPr lang="en-US" altLang="en-US" sz="3600">
              <a:effectLst>
                <a:outerShdw blurRad="38100" dist="38100" dir="2700000" algn="tl">
                  <a:srgbClr val="000000"/>
                </a:outerShdw>
              </a:effectLst>
            </a:endParaRPr>
          </a:p>
        </p:txBody>
      </p:sp>
      <p:sp>
        <p:nvSpPr>
          <p:cNvPr id="869379" name="Rectangle 3"/>
          <p:cNvSpPr>
            <a:spLocks noGrp="1" noChangeArrowheads="1"/>
          </p:cNvSpPr>
          <p:nvPr>
            <p:ph type="body" idx="1"/>
          </p:nvPr>
        </p:nvSpPr>
        <p:spPr/>
        <p:txBody>
          <a:bodyPr/>
          <a:lstStyle/>
          <a:p>
            <a:r>
              <a:rPr lang="en-US" altLang="en-US" b="1" u="sng">
                <a:effectLst>
                  <a:outerShdw blurRad="38100" dist="38100" dir="2700000" algn="tl">
                    <a:srgbClr val="000000"/>
                  </a:outerShdw>
                </a:effectLst>
              </a:rPr>
              <a:t>Sodomite</a:t>
            </a:r>
            <a:r>
              <a:rPr lang="en-US" altLang="en-US">
                <a:effectLst>
                  <a:outerShdw blurRad="38100" dist="38100" dir="2700000" algn="tl">
                    <a:srgbClr val="000000"/>
                  </a:outerShdw>
                </a:effectLst>
              </a:rPr>
              <a:t> - an adult male who practices sexual intercourse with another adult male or a boy </a:t>
            </a:r>
            <a:r>
              <a:rPr lang="en-US" altLang="en-US" i="1">
                <a:effectLst>
                  <a:outerShdw blurRad="38100" dist="38100" dir="2700000" algn="tl">
                    <a:srgbClr val="000000"/>
                  </a:outerShdw>
                </a:effectLst>
              </a:rPr>
              <a:t>homosexual, sodomite, pederast </a:t>
            </a:r>
            <a:endParaRPr lang="en-US" altLang="en-US">
              <a:effectLst>
                <a:outerShdw blurRad="38100" dist="38100" dir="2700000" algn="tl">
                  <a:srgbClr val="000000"/>
                </a:outerShdw>
              </a:effectLst>
            </a:endParaRPr>
          </a:p>
          <a:p>
            <a:r>
              <a:rPr lang="en-US" altLang="en-US">
                <a:effectLst>
                  <a:outerShdw blurRad="38100" dist="38100" dir="2700000" algn="tl">
                    <a:srgbClr val="000000"/>
                  </a:outerShdw>
                </a:effectLst>
              </a:rPr>
              <a:t>Homosexuality is fornication </a:t>
            </a:r>
            <a:r>
              <a:rPr lang="en-US" altLang="en-US" b="1">
                <a:effectLst>
                  <a:outerShdw blurRad="38100" dist="38100" dir="2700000" algn="tl">
                    <a:srgbClr val="000000"/>
                  </a:outerShdw>
                </a:effectLst>
              </a:rPr>
              <a:t>Jude 7</a:t>
            </a:r>
            <a:r>
              <a:rPr lang="en-US" altLang="en-US">
                <a:effectLst>
                  <a:outerShdw blurRad="38100" dist="38100" dir="2700000" algn="tl">
                    <a:srgbClr val="000000"/>
                  </a:outerShdw>
                </a:effectLst>
              </a:rPr>
              <a:t>.</a:t>
            </a:r>
            <a:endParaRPr lang="en-US" altLang="en-US" b="1" u="sng">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69379">
                                            <p:txEl>
                                              <p:pRg st="0" end="0"/>
                                            </p:txEl>
                                          </p:spTgt>
                                        </p:tgtEl>
                                        <p:attrNameLst>
                                          <p:attrName>style.visibility</p:attrName>
                                        </p:attrNameLst>
                                      </p:cBhvr>
                                      <p:to>
                                        <p:strVal val="visible"/>
                                      </p:to>
                                    </p:set>
                                    <p:animEffect transition="in" filter="fade">
                                      <p:cBhvr>
                                        <p:cTn id="7" dur="1000"/>
                                        <p:tgtEl>
                                          <p:spTgt spid="869379">
                                            <p:txEl>
                                              <p:pRg st="0" end="0"/>
                                            </p:txEl>
                                          </p:spTgt>
                                        </p:tgtEl>
                                      </p:cBhvr>
                                    </p:animEffect>
                                    <p:anim calcmode="lin" valueType="num">
                                      <p:cBhvr>
                                        <p:cTn id="8" dur="1000" fill="hold"/>
                                        <p:tgtEl>
                                          <p:spTgt spid="86937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6937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69379">
                                            <p:txEl>
                                              <p:pRg st="1" end="1"/>
                                            </p:txEl>
                                          </p:spTgt>
                                        </p:tgtEl>
                                        <p:attrNameLst>
                                          <p:attrName>style.visibility</p:attrName>
                                        </p:attrNameLst>
                                      </p:cBhvr>
                                      <p:to>
                                        <p:strVal val="visible"/>
                                      </p:to>
                                    </p:set>
                                    <p:animEffect transition="in" filter="fade">
                                      <p:cBhvr>
                                        <p:cTn id="14" dur="1000"/>
                                        <p:tgtEl>
                                          <p:spTgt spid="869379">
                                            <p:txEl>
                                              <p:pRg st="1" end="1"/>
                                            </p:txEl>
                                          </p:spTgt>
                                        </p:tgtEl>
                                      </p:cBhvr>
                                    </p:animEffect>
                                    <p:anim calcmode="lin" valueType="num">
                                      <p:cBhvr>
                                        <p:cTn id="15" dur="1000" fill="hold"/>
                                        <p:tgtEl>
                                          <p:spTgt spid="86937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6937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5586" name="Rectangle 2"/>
          <p:cNvSpPr>
            <a:spLocks noGrp="1" noChangeArrowheads="1"/>
          </p:cNvSpPr>
          <p:nvPr>
            <p:ph type="title"/>
          </p:nvPr>
        </p:nvSpPr>
        <p:spPr/>
        <p:txBody>
          <a:bodyPr/>
          <a:lstStyle/>
          <a:p>
            <a:r>
              <a:rPr lang="en-US" altLang="en-US" sz="3200" b="1" i="1">
                <a:effectLst>
                  <a:outerShdw blurRad="38100" dist="38100" dir="2700000" algn="tl">
                    <a:srgbClr val="000000"/>
                  </a:outerShdw>
                </a:effectLst>
              </a:rPr>
              <a:t>Men and cultures are always changing</a:t>
            </a:r>
            <a:endParaRPr lang="en-US" altLang="en-US">
              <a:effectLst>
                <a:outerShdw blurRad="38100" dist="38100" dir="2700000" algn="tl">
                  <a:srgbClr val="000000"/>
                </a:outerShdw>
              </a:effectLst>
            </a:endParaRPr>
          </a:p>
        </p:txBody>
      </p:sp>
      <p:sp>
        <p:nvSpPr>
          <p:cNvPr id="835587" name="Rectangle 3"/>
          <p:cNvSpPr>
            <a:spLocks noGrp="1" noChangeArrowheads="1"/>
          </p:cNvSpPr>
          <p:nvPr>
            <p:ph type="body" idx="1"/>
          </p:nvPr>
        </p:nvSpPr>
        <p:spPr/>
        <p:txBody>
          <a:bodyPr/>
          <a:lstStyle/>
          <a:p>
            <a:r>
              <a:rPr lang="en-US" altLang="en-US" b="1" u="sng">
                <a:effectLst>
                  <a:outerShdw blurRad="38100" dist="38100" dir="2700000" algn="tl">
                    <a:srgbClr val="000000"/>
                  </a:outerShdw>
                </a:effectLst>
              </a:rPr>
              <a:t>John 14:30</a:t>
            </a:r>
            <a:r>
              <a:rPr lang="en-US" altLang="en-US" b="1">
                <a:effectLst>
                  <a:outerShdw blurRad="38100" dist="38100" dir="2700000" algn="tl">
                    <a:srgbClr val="000000"/>
                  </a:outerShdw>
                </a:effectLst>
              </a:rPr>
              <a:t> </a:t>
            </a:r>
            <a:r>
              <a:rPr lang="en-US" altLang="en-US">
                <a:effectLst>
                  <a:outerShdw blurRad="38100" dist="38100" dir="2700000" algn="tl">
                    <a:srgbClr val="000000"/>
                  </a:outerShdw>
                </a:effectLst>
              </a:rPr>
              <a:t>  - "I will no longer talk much with you, for the ruler of this world is coming, and he has nothing in Me.</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35587">
                                            <p:txEl>
                                              <p:pRg st="0" end="0"/>
                                            </p:txEl>
                                          </p:spTgt>
                                        </p:tgtEl>
                                        <p:attrNameLst>
                                          <p:attrName>style.visibility</p:attrName>
                                        </p:attrNameLst>
                                      </p:cBhvr>
                                      <p:to>
                                        <p:strVal val="visible"/>
                                      </p:to>
                                    </p:set>
                                    <p:animEffect transition="in" filter="fade">
                                      <p:cBhvr>
                                        <p:cTn id="7" dur="1000"/>
                                        <p:tgtEl>
                                          <p:spTgt spid="835587">
                                            <p:txEl>
                                              <p:pRg st="0" end="0"/>
                                            </p:txEl>
                                          </p:spTgt>
                                        </p:tgtEl>
                                      </p:cBhvr>
                                    </p:animEffect>
                                    <p:anim calcmode="lin" valueType="num">
                                      <p:cBhvr>
                                        <p:cTn id="8" dur="1000" fill="hold"/>
                                        <p:tgtEl>
                                          <p:spTgt spid="8355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3558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870402"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What does the Bible teach about homosexuality?</a:t>
            </a:r>
            <a:endParaRPr lang="en-US" altLang="en-US" sz="3600">
              <a:effectLst>
                <a:outerShdw blurRad="38100" dist="38100" dir="2700000" algn="tl">
                  <a:srgbClr val="000000"/>
                </a:outerShdw>
              </a:effectLst>
            </a:endParaRPr>
          </a:p>
        </p:txBody>
      </p:sp>
      <p:sp>
        <p:nvSpPr>
          <p:cNvPr id="870403" name="Rectangle 3"/>
          <p:cNvSpPr>
            <a:spLocks noGrp="1" noChangeArrowheads="1"/>
          </p:cNvSpPr>
          <p:nvPr>
            <p:ph type="body" idx="1"/>
          </p:nvPr>
        </p:nvSpPr>
        <p:spPr/>
        <p:txBody>
          <a:bodyPr/>
          <a:lstStyle/>
          <a:p>
            <a:r>
              <a:rPr lang="en-US" altLang="en-US" b="1" u="sng">
                <a:effectLst>
                  <a:outerShdw blurRad="38100" dist="38100" dir="2700000" algn="tl">
                    <a:srgbClr val="000000"/>
                  </a:outerShdw>
                </a:effectLst>
              </a:rPr>
              <a:t>Jude 1:7</a:t>
            </a:r>
            <a:r>
              <a:rPr lang="en-US" altLang="en-US" b="1">
                <a:effectLst>
                  <a:outerShdw blurRad="38100" dist="38100" dir="2700000" algn="tl">
                    <a:srgbClr val="000000"/>
                  </a:outerShdw>
                </a:effectLst>
              </a:rPr>
              <a:t> </a:t>
            </a:r>
            <a:r>
              <a:rPr lang="en-US" altLang="en-US">
                <a:effectLst>
                  <a:outerShdw blurRad="38100" dist="38100" dir="2700000" algn="tl">
                    <a:srgbClr val="000000"/>
                  </a:outerShdw>
                </a:effectLst>
              </a:rPr>
              <a:t>- as Sodom and Gomorrah, and the cities around them in a similar manner to these, having given themselves over to sexual immorality and gone after strange flesh, are set forth as an example, suffering the vengeance of eternal fire.   </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70403">
                                            <p:txEl>
                                              <p:pRg st="0" end="0"/>
                                            </p:txEl>
                                          </p:spTgt>
                                        </p:tgtEl>
                                        <p:attrNameLst>
                                          <p:attrName>style.visibility</p:attrName>
                                        </p:attrNameLst>
                                      </p:cBhvr>
                                      <p:to>
                                        <p:strVal val="visible"/>
                                      </p:to>
                                    </p:set>
                                    <p:animEffect transition="in" filter="fade">
                                      <p:cBhvr>
                                        <p:cTn id="7" dur="1000"/>
                                        <p:tgtEl>
                                          <p:spTgt spid="870403">
                                            <p:txEl>
                                              <p:pRg st="0" end="0"/>
                                            </p:txEl>
                                          </p:spTgt>
                                        </p:tgtEl>
                                      </p:cBhvr>
                                    </p:animEffect>
                                    <p:anim calcmode="lin" valueType="num">
                                      <p:cBhvr>
                                        <p:cTn id="8" dur="1000" fill="hold"/>
                                        <p:tgtEl>
                                          <p:spTgt spid="87040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7040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871426" name="Rectangle 2"/>
          <p:cNvSpPr>
            <a:spLocks noGrp="1" noChangeArrowheads="1"/>
          </p:cNvSpPr>
          <p:nvPr>
            <p:ph type="title"/>
          </p:nvPr>
        </p:nvSpPr>
        <p:spPr/>
        <p:txBody>
          <a:bodyPr/>
          <a:lstStyle/>
          <a:p>
            <a:r>
              <a:rPr lang="en-US" altLang="en-US" sz="3600" b="1" i="1">
                <a:effectLst>
                  <a:outerShdw blurRad="38100" dist="38100" dir="2700000" algn="tl">
                    <a:srgbClr val="000000"/>
                  </a:outerShdw>
                </a:effectLst>
              </a:rPr>
              <a:t>What does the Bible teach about homosexuality?</a:t>
            </a:r>
            <a:endParaRPr lang="en-US" altLang="en-US" sz="3600">
              <a:effectLst>
                <a:outerShdw blurRad="38100" dist="38100" dir="2700000" algn="tl">
                  <a:srgbClr val="000000"/>
                </a:outerShdw>
              </a:effectLst>
            </a:endParaRPr>
          </a:p>
        </p:txBody>
      </p:sp>
      <p:sp>
        <p:nvSpPr>
          <p:cNvPr id="871427"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Those who practice any sin cannot go to heaven!</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71427">
                                            <p:txEl>
                                              <p:pRg st="0" end="0"/>
                                            </p:txEl>
                                          </p:spTgt>
                                        </p:tgtEl>
                                        <p:attrNameLst>
                                          <p:attrName>style.visibility</p:attrName>
                                        </p:attrNameLst>
                                      </p:cBhvr>
                                      <p:to>
                                        <p:strVal val="visible"/>
                                      </p:to>
                                    </p:set>
                                    <p:animEffect transition="in" filter="fade">
                                      <p:cBhvr>
                                        <p:cTn id="7" dur="1000"/>
                                        <p:tgtEl>
                                          <p:spTgt spid="871427">
                                            <p:txEl>
                                              <p:pRg st="0" end="0"/>
                                            </p:txEl>
                                          </p:spTgt>
                                        </p:tgtEl>
                                      </p:cBhvr>
                                    </p:animEffect>
                                    <p:anim calcmode="lin" valueType="num">
                                      <p:cBhvr>
                                        <p:cTn id="8" dur="1000" fill="hold"/>
                                        <p:tgtEl>
                                          <p:spTgt spid="87142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7142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70050" name="Rectangle 2"/>
          <p:cNvSpPr>
            <a:spLocks noGrp="1" noChangeArrowheads="1"/>
          </p:cNvSpPr>
          <p:nvPr>
            <p:ph type="title"/>
          </p:nvPr>
        </p:nvSpPr>
        <p:spPr/>
        <p:txBody>
          <a:bodyPr/>
          <a:lstStyle/>
          <a:p>
            <a:r>
              <a:rPr lang="en-US" altLang="en-US" b="1" i="1">
                <a:effectLst>
                  <a:outerShdw blurRad="38100" dist="38100" dir="2700000" algn="tl">
                    <a:srgbClr val="000000"/>
                  </a:outerShdw>
                </a:effectLst>
              </a:rPr>
              <a:t>What are the arguments used to justify homosexuality?</a:t>
            </a:r>
            <a:endParaRPr lang="en-US" altLang="en-US">
              <a:effectLst>
                <a:outerShdw blurRad="38100" dist="38100" dir="2700000" algn="tl">
                  <a:srgbClr val="000000"/>
                </a:outerShdw>
              </a:effectLst>
            </a:endParaRPr>
          </a:p>
        </p:txBody>
      </p:sp>
      <p:sp>
        <p:nvSpPr>
          <p:cNvPr id="770051"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"The Bible is a reflection of the culture of that time. Our culture is different!"</a:t>
            </a:r>
          </a:p>
          <a:p>
            <a:r>
              <a:rPr lang="en-US" altLang="en-US">
                <a:effectLst>
                  <a:outerShdw blurRad="38100" dist="38100" dir="2700000" algn="tl">
                    <a:srgbClr val="000000"/>
                  </a:outerShdw>
                </a:effectLst>
              </a:rPr>
              <a:t> What is "culture"? It is a system of values!</a:t>
            </a:r>
          </a:p>
          <a:p>
            <a:r>
              <a:rPr lang="en-US" altLang="en-US">
                <a:effectLst>
                  <a:outerShdw blurRad="38100" dist="38100" dir="2700000" algn="tl">
                    <a:srgbClr val="000000"/>
                  </a:outerShdw>
                </a:effectLst>
              </a:rPr>
              <a:t>God expects all men to put away the sins of the flesh and put on the fruit of the Spirit. </a:t>
            </a:r>
            <a:r>
              <a:rPr lang="en-US" altLang="en-US" b="1">
                <a:effectLst>
                  <a:outerShdw blurRad="38100" dist="38100" dir="2700000" algn="tl">
                    <a:srgbClr val="000000"/>
                  </a:outerShdw>
                </a:effectLst>
              </a:rPr>
              <a:t>(Gal 5:19-25)</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70051">
                                            <p:txEl>
                                              <p:pRg st="0" end="0"/>
                                            </p:txEl>
                                          </p:spTgt>
                                        </p:tgtEl>
                                        <p:attrNameLst>
                                          <p:attrName>style.visibility</p:attrName>
                                        </p:attrNameLst>
                                      </p:cBhvr>
                                      <p:to>
                                        <p:strVal val="visible"/>
                                      </p:to>
                                    </p:set>
                                    <p:animEffect transition="in" filter="fade">
                                      <p:cBhvr>
                                        <p:cTn id="7" dur="1000"/>
                                        <p:tgtEl>
                                          <p:spTgt spid="770051">
                                            <p:txEl>
                                              <p:pRg st="0" end="0"/>
                                            </p:txEl>
                                          </p:spTgt>
                                        </p:tgtEl>
                                      </p:cBhvr>
                                    </p:animEffect>
                                    <p:anim calcmode="lin" valueType="num">
                                      <p:cBhvr>
                                        <p:cTn id="8" dur="1000" fill="hold"/>
                                        <p:tgtEl>
                                          <p:spTgt spid="7700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7005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70051">
                                            <p:txEl>
                                              <p:pRg st="1" end="1"/>
                                            </p:txEl>
                                          </p:spTgt>
                                        </p:tgtEl>
                                        <p:attrNameLst>
                                          <p:attrName>style.visibility</p:attrName>
                                        </p:attrNameLst>
                                      </p:cBhvr>
                                      <p:to>
                                        <p:strVal val="visible"/>
                                      </p:to>
                                    </p:set>
                                    <p:animEffect transition="in" filter="fade">
                                      <p:cBhvr>
                                        <p:cTn id="14" dur="1000"/>
                                        <p:tgtEl>
                                          <p:spTgt spid="770051">
                                            <p:txEl>
                                              <p:pRg st="1" end="1"/>
                                            </p:txEl>
                                          </p:spTgt>
                                        </p:tgtEl>
                                      </p:cBhvr>
                                    </p:animEffect>
                                    <p:anim calcmode="lin" valueType="num">
                                      <p:cBhvr>
                                        <p:cTn id="15" dur="1000" fill="hold"/>
                                        <p:tgtEl>
                                          <p:spTgt spid="77005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7005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770051">
                                            <p:txEl>
                                              <p:pRg st="2" end="2"/>
                                            </p:txEl>
                                          </p:spTgt>
                                        </p:tgtEl>
                                        <p:attrNameLst>
                                          <p:attrName>style.visibility</p:attrName>
                                        </p:attrNameLst>
                                      </p:cBhvr>
                                      <p:to>
                                        <p:strVal val="visible"/>
                                      </p:to>
                                    </p:set>
                                    <p:animEffect transition="in" filter="fade">
                                      <p:cBhvr>
                                        <p:cTn id="21" dur="1000"/>
                                        <p:tgtEl>
                                          <p:spTgt spid="770051">
                                            <p:txEl>
                                              <p:pRg st="2" end="2"/>
                                            </p:txEl>
                                          </p:spTgt>
                                        </p:tgtEl>
                                      </p:cBhvr>
                                    </p:animEffect>
                                    <p:anim calcmode="lin" valueType="num">
                                      <p:cBhvr>
                                        <p:cTn id="22" dur="1000" fill="hold"/>
                                        <p:tgtEl>
                                          <p:spTgt spid="77005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7005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872450" name="Rectangle 2"/>
          <p:cNvSpPr>
            <a:spLocks noGrp="1" noChangeArrowheads="1"/>
          </p:cNvSpPr>
          <p:nvPr>
            <p:ph type="title"/>
          </p:nvPr>
        </p:nvSpPr>
        <p:spPr/>
        <p:txBody>
          <a:bodyPr/>
          <a:lstStyle/>
          <a:p>
            <a:r>
              <a:rPr lang="en-US" altLang="en-US" b="1" i="1">
                <a:effectLst>
                  <a:outerShdw blurRad="38100" dist="38100" dir="2700000" algn="tl">
                    <a:srgbClr val="000000"/>
                  </a:outerShdw>
                </a:effectLst>
              </a:rPr>
              <a:t>What are the arguments used to justify homosexuality?</a:t>
            </a:r>
            <a:endParaRPr lang="en-US" altLang="en-US">
              <a:effectLst>
                <a:outerShdw blurRad="38100" dist="38100" dir="2700000" algn="tl">
                  <a:srgbClr val="000000"/>
                </a:outerShdw>
              </a:effectLst>
            </a:endParaRPr>
          </a:p>
        </p:txBody>
      </p:sp>
      <p:sp>
        <p:nvSpPr>
          <p:cNvPr id="872451" name="Rectangle 3"/>
          <p:cNvSpPr>
            <a:spLocks noGrp="1" noChangeArrowheads="1"/>
          </p:cNvSpPr>
          <p:nvPr>
            <p:ph type="body" idx="1"/>
          </p:nvPr>
        </p:nvSpPr>
        <p:spPr/>
        <p:txBody>
          <a:bodyPr/>
          <a:lstStyle/>
          <a:p>
            <a:r>
              <a:rPr lang="en-US" altLang="en-US" b="1">
                <a:effectLst>
                  <a:outerShdw blurRad="38100" dist="38100" dir="2700000" algn="tl">
                    <a:srgbClr val="000000"/>
                  </a:outerShdw>
                </a:effectLst>
              </a:rPr>
              <a:t>Galatians 5:19-25 </a:t>
            </a:r>
            <a:r>
              <a:rPr lang="en-US" altLang="en-US">
                <a:effectLst>
                  <a:outerShdw blurRad="38100" dist="38100" dir="2700000" algn="tl">
                    <a:srgbClr val="000000"/>
                  </a:outerShdw>
                </a:effectLst>
              </a:rPr>
              <a:t>  ….  21 envy, murders, drunkenness, revelries, and the like; of which I tell you beforehand, just as I also told </a:t>
            </a:r>
            <a:r>
              <a:rPr lang="en-US" altLang="en-US" i="1">
                <a:effectLst>
                  <a:outerShdw blurRad="38100" dist="38100" dir="2700000" algn="tl">
                    <a:srgbClr val="000000"/>
                  </a:outerShdw>
                </a:effectLst>
              </a:rPr>
              <a:t>you </a:t>
            </a:r>
            <a:r>
              <a:rPr lang="en-US" altLang="en-US">
                <a:effectLst>
                  <a:outerShdw blurRad="38100" dist="38100" dir="2700000" algn="tl">
                    <a:srgbClr val="000000"/>
                  </a:outerShdw>
                </a:effectLst>
              </a:rPr>
              <a:t>in time past, that those who practice such things will not inherit the kingdom of God. </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72451">
                                            <p:txEl>
                                              <p:pRg st="0" end="0"/>
                                            </p:txEl>
                                          </p:spTgt>
                                        </p:tgtEl>
                                        <p:attrNameLst>
                                          <p:attrName>style.visibility</p:attrName>
                                        </p:attrNameLst>
                                      </p:cBhvr>
                                      <p:to>
                                        <p:strVal val="visible"/>
                                      </p:to>
                                    </p:set>
                                    <p:animEffect transition="in" filter="fade">
                                      <p:cBhvr>
                                        <p:cTn id="7" dur="1000"/>
                                        <p:tgtEl>
                                          <p:spTgt spid="872451">
                                            <p:txEl>
                                              <p:pRg st="0" end="0"/>
                                            </p:txEl>
                                          </p:spTgt>
                                        </p:tgtEl>
                                      </p:cBhvr>
                                    </p:animEffect>
                                    <p:anim calcmode="lin" valueType="num">
                                      <p:cBhvr>
                                        <p:cTn id="8" dur="1000" fill="hold"/>
                                        <p:tgtEl>
                                          <p:spTgt spid="8724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7245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873474" name="Rectangle 2"/>
          <p:cNvSpPr>
            <a:spLocks noGrp="1" noChangeArrowheads="1"/>
          </p:cNvSpPr>
          <p:nvPr>
            <p:ph type="title"/>
          </p:nvPr>
        </p:nvSpPr>
        <p:spPr/>
        <p:txBody>
          <a:bodyPr/>
          <a:lstStyle/>
          <a:p>
            <a:r>
              <a:rPr lang="en-US" altLang="en-US" b="1" i="1">
                <a:effectLst>
                  <a:outerShdw blurRad="38100" dist="38100" dir="2700000" algn="tl">
                    <a:srgbClr val="000000"/>
                  </a:outerShdw>
                </a:effectLst>
              </a:rPr>
              <a:t>What are the arguments used to justify homosexuality?</a:t>
            </a:r>
            <a:endParaRPr lang="en-US" altLang="en-US">
              <a:effectLst>
                <a:outerShdw blurRad="38100" dist="38100" dir="2700000" algn="tl">
                  <a:srgbClr val="000000"/>
                </a:outerShdw>
              </a:effectLst>
            </a:endParaRPr>
          </a:p>
        </p:txBody>
      </p:sp>
      <p:sp>
        <p:nvSpPr>
          <p:cNvPr id="873475"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Most who accept homosexuality do not believe in the inspiration God’s word.</a:t>
            </a:r>
          </a:p>
          <a:p>
            <a:r>
              <a:rPr lang="en-US" altLang="en-US">
                <a:effectLst>
                  <a:outerShdw blurRad="38100" dist="38100" dir="2700000" algn="tl">
                    <a:srgbClr val="000000"/>
                  </a:outerShdw>
                </a:effectLst>
              </a:rPr>
              <a:t>Many are excited about the "Gay-Rights" movement because they correctly see an opportunity to persecute Christians.</a:t>
            </a:r>
          </a:p>
          <a:p>
            <a:r>
              <a:rPr lang="en-US" altLang="en-US">
                <a:effectLst>
                  <a:outerShdw blurRad="38100" dist="38100" dir="2700000" algn="tl">
                    <a:srgbClr val="000000"/>
                  </a:outerShdw>
                </a:effectLst>
              </a:rPr>
              <a:t>"Homosexuals are born this way. They did not choose this lifestyle so it cannot be a sin."</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73475">
                                            <p:txEl>
                                              <p:pRg st="0" end="0"/>
                                            </p:txEl>
                                          </p:spTgt>
                                        </p:tgtEl>
                                        <p:attrNameLst>
                                          <p:attrName>style.visibility</p:attrName>
                                        </p:attrNameLst>
                                      </p:cBhvr>
                                      <p:to>
                                        <p:strVal val="visible"/>
                                      </p:to>
                                    </p:set>
                                    <p:animEffect transition="in" filter="fade">
                                      <p:cBhvr>
                                        <p:cTn id="7" dur="1000"/>
                                        <p:tgtEl>
                                          <p:spTgt spid="873475">
                                            <p:txEl>
                                              <p:pRg st="0" end="0"/>
                                            </p:txEl>
                                          </p:spTgt>
                                        </p:tgtEl>
                                      </p:cBhvr>
                                    </p:animEffect>
                                    <p:anim calcmode="lin" valueType="num">
                                      <p:cBhvr>
                                        <p:cTn id="8" dur="1000" fill="hold"/>
                                        <p:tgtEl>
                                          <p:spTgt spid="8734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734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73475">
                                            <p:txEl>
                                              <p:pRg st="1" end="1"/>
                                            </p:txEl>
                                          </p:spTgt>
                                        </p:tgtEl>
                                        <p:attrNameLst>
                                          <p:attrName>style.visibility</p:attrName>
                                        </p:attrNameLst>
                                      </p:cBhvr>
                                      <p:to>
                                        <p:strVal val="visible"/>
                                      </p:to>
                                    </p:set>
                                    <p:animEffect transition="in" filter="fade">
                                      <p:cBhvr>
                                        <p:cTn id="14" dur="1000"/>
                                        <p:tgtEl>
                                          <p:spTgt spid="873475">
                                            <p:txEl>
                                              <p:pRg st="1" end="1"/>
                                            </p:txEl>
                                          </p:spTgt>
                                        </p:tgtEl>
                                      </p:cBhvr>
                                    </p:animEffect>
                                    <p:anim calcmode="lin" valueType="num">
                                      <p:cBhvr>
                                        <p:cTn id="15" dur="1000" fill="hold"/>
                                        <p:tgtEl>
                                          <p:spTgt spid="87347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7347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73475">
                                            <p:txEl>
                                              <p:pRg st="2" end="2"/>
                                            </p:txEl>
                                          </p:spTgt>
                                        </p:tgtEl>
                                        <p:attrNameLst>
                                          <p:attrName>style.visibility</p:attrName>
                                        </p:attrNameLst>
                                      </p:cBhvr>
                                      <p:to>
                                        <p:strVal val="visible"/>
                                      </p:to>
                                    </p:set>
                                    <p:animEffect transition="in" filter="fade">
                                      <p:cBhvr>
                                        <p:cTn id="21" dur="1000"/>
                                        <p:tgtEl>
                                          <p:spTgt spid="873475">
                                            <p:txEl>
                                              <p:pRg st="2" end="2"/>
                                            </p:txEl>
                                          </p:spTgt>
                                        </p:tgtEl>
                                      </p:cBhvr>
                                    </p:animEffect>
                                    <p:anim calcmode="lin" valueType="num">
                                      <p:cBhvr>
                                        <p:cTn id="22" dur="1000" fill="hold"/>
                                        <p:tgtEl>
                                          <p:spTgt spid="87347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7347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874498" name="Rectangle 2"/>
          <p:cNvSpPr>
            <a:spLocks noGrp="1" noChangeArrowheads="1"/>
          </p:cNvSpPr>
          <p:nvPr>
            <p:ph type="title"/>
          </p:nvPr>
        </p:nvSpPr>
        <p:spPr/>
        <p:txBody>
          <a:bodyPr/>
          <a:lstStyle/>
          <a:p>
            <a:r>
              <a:rPr lang="en-US" altLang="en-US" b="1" i="1">
                <a:effectLst>
                  <a:outerShdw blurRad="38100" dist="38100" dir="2700000" algn="tl">
                    <a:srgbClr val="000000"/>
                  </a:outerShdw>
                </a:effectLst>
              </a:rPr>
              <a:t>What are the arguments used to justify homosexuality?</a:t>
            </a:r>
            <a:endParaRPr lang="en-US" altLang="en-US">
              <a:effectLst>
                <a:outerShdw blurRad="38100" dist="38100" dir="2700000" algn="tl">
                  <a:srgbClr val="000000"/>
                </a:outerShdw>
              </a:effectLst>
            </a:endParaRPr>
          </a:p>
        </p:txBody>
      </p:sp>
      <p:sp>
        <p:nvSpPr>
          <p:cNvPr id="874499"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If they can prove an inborn nature the Bible would still tell us to not practice this desire! The alcoholic who desires to drink even after becoming a Christian he puts this desire away and refuses to act upon it.</a:t>
            </a:r>
            <a:r>
              <a:rPr lang="en-US" altLang="en-US" b="1">
                <a:effectLst>
                  <a:outerShdw blurRad="38100" dist="38100" dir="2700000" algn="tl">
                    <a:srgbClr val="000000"/>
                  </a:outerShdw>
                </a:effectLst>
              </a:rPr>
              <a:t> (Rom 8:13-14)</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74499">
                                            <p:txEl>
                                              <p:pRg st="0" end="0"/>
                                            </p:txEl>
                                          </p:spTgt>
                                        </p:tgtEl>
                                        <p:attrNameLst>
                                          <p:attrName>style.visibility</p:attrName>
                                        </p:attrNameLst>
                                      </p:cBhvr>
                                      <p:to>
                                        <p:strVal val="visible"/>
                                      </p:to>
                                    </p:set>
                                    <p:animEffect transition="in" filter="fade">
                                      <p:cBhvr>
                                        <p:cTn id="7" dur="1000"/>
                                        <p:tgtEl>
                                          <p:spTgt spid="874499">
                                            <p:txEl>
                                              <p:pRg st="0" end="0"/>
                                            </p:txEl>
                                          </p:spTgt>
                                        </p:tgtEl>
                                      </p:cBhvr>
                                    </p:animEffect>
                                    <p:anim calcmode="lin" valueType="num">
                                      <p:cBhvr>
                                        <p:cTn id="8" dur="1000" fill="hold"/>
                                        <p:tgtEl>
                                          <p:spTgt spid="8744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744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875522" name="Rectangle 2"/>
          <p:cNvSpPr>
            <a:spLocks noGrp="1" noChangeArrowheads="1"/>
          </p:cNvSpPr>
          <p:nvPr>
            <p:ph type="title"/>
          </p:nvPr>
        </p:nvSpPr>
        <p:spPr/>
        <p:txBody>
          <a:bodyPr/>
          <a:lstStyle/>
          <a:p>
            <a:r>
              <a:rPr lang="en-US" altLang="en-US" b="1" i="1">
                <a:effectLst>
                  <a:outerShdw blurRad="38100" dist="38100" dir="2700000" algn="tl">
                    <a:srgbClr val="000000"/>
                  </a:outerShdw>
                </a:effectLst>
              </a:rPr>
              <a:t>What are the arguments used to justify homosexuality?</a:t>
            </a:r>
            <a:endParaRPr lang="en-US" altLang="en-US">
              <a:effectLst>
                <a:outerShdw blurRad="38100" dist="38100" dir="2700000" algn="tl">
                  <a:srgbClr val="000000"/>
                </a:outerShdw>
              </a:effectLst>
            </a:endParaRPr>
          </a:p>
        </p:txBody>
      </p:sp>
      <p:sp>
        <p:nvSpPr>
          <p:cNvPr id="875523" name="Rectangle 3"/>
          <p:cNvSpPr>
            <a:spLocks noGrp="1" noChangeArrowheads="1"/>
          </p:cNvSpPr>
          <p:nvPr>
            <p:ph type="body" idx="1"/>
          </p:nvPr>
        </p:nvSpPr>
        <p:spPr/>
        <p:txBody>
          <a:bodyPr/>
          <a:lstStyle/>
          <a:p>
            <a:r>
              <a:rPr lang="en-US" altLang="en-US" b="1" u="sng">
                <a:effectLst>
                  <a:outerShdw blurRad="38100" dist="38100" dir="2700000" algn="tl">
                    <a:srgbClr val="000000"/>
                  </a:outerShdw>
                </a:effectLst>
              </a:rPr>
              <a:t>Romans 8:13-14</a:t>
            </a:r>
            <a:r>
              <a:rPr lang="en-US" altLang="en-US" b="1">
                <a:effectLst>
                  <a:outerShdw blurRad="38100" dist="38100" dir="2700000" algn="tl">
                    <a:srgbClr val="000000"/>
                  </a:outerShdw>
                </a:effectLst>
              </a:rPr>
              <a:t> </a:t>
            </a:r>
            <a:r>
              <a:rPr lang="en-US" altLang="en-US">
                <a:effectLst>
                  <a:outerShdw blurRad="38100" dist="38100" dir="2700000" algn="tl">
                    <a:srgbClr val="000000"/>
                  </a:outerShdw>
                </a:effectLst>
              </a:rPr>
              <a:t>  - For if you live according to the flesh you will die; but if by the Spirit you put to death the deeds of the body, you will live.  14 For as many as are led by the Spirit of God, these are sons of God.</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75523">
                                            <p:txEl>
                                              <p:pRg st="0" end="0"/>
                                            </p:txEl>
                                          </p:spTgt>
                                        </p:tgtEl>
                                        <p:attrNameLst>
                                          <p:attrName>style.visibility</p:attrName>
                                        </p:attrNameLst>
                                      </p:cBhvr>
                                      <p:to>
                                        <p:strVal val="visible"/>
                                      </p:to>
                                    </p:set>
                                    <p:animEffect transition="in" filter="fade">
                                      <p:cBhvr>
                                        <p:cTn id="7" dur="1000"/>
                                        <p:tgtEl>
                                          <p:spTgt spid="875523">
                                            <p:txEl>
                                              <p:pRg st="0" end="0"/>
                                            </p:txEl>
                                          </p:spTgt>
                                        </p:tgtEl>
                                      </p:cBhvr>
                                    </p:animEffect>
                                    <p:anim calcmode="lin" valueType="num">
                                      <p:cBhvr>
                                        <p:cTn id="8" dur="1000" fill="hold"/>
                                        <p:tgtEl>
                                          <p:spTgt spid="8755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7552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876546" name="Rectangle 2"/>
          <p:cNvSpPr>
            <a:spLocks noGrp="1" noChangeArrowheads="1"/>
          </p:cNvSpPr>
          <p:nvPr>
            <p:ph type="title"/>
          </p:nvPr>
        </p:nvSpPr>
        <p:spPr/>
        <p:txBody>
          <a:bodyPr/>
          <a:lstStyle/>
          <a:p>
            <a:r>
              <a:rPr lang="en-US" altLang="en-US" b="1" i="1">
                <a:effectLst>
                  <a:outerShdw blurRad="38100" dist="38100" dir="2700000" algn="tl">
                    <a:srgbClr val="000000"/>
                  </a:outerShdw>
                </a:effectLst>
              </a:rPr>
              <a:t>What are the arguments used to justify homosexuality?</a:t>
            </a:r>
            <a:endParaRPr lang="en-US" altLang="en-US">
              <a:effectLst>
                <a:outerShdw blurRad="38100" dist="38100" dir="2700000" algn="tl">
                  <a:srgbClr val="000000"/>
                </a:outerShdw>
              </a:effectLst>
            </a:endParaRPr>
          </a:p>
        </p:txBody>
      </p:sp>
      <p:sp>
        <p:nvSpPr>
          <p:cNvPr id="876547"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There is no proof that homosexuality is inborn.</a:t>
            </a:r>
          </a:p>
          <a:p>
            <a:r>
              <a:rPr lang="en-US" altLang="en-US">
                <a:effectLst>
                  <a:outerShdw blurRad="38100" dist="38100" dir="2700000" algn="tl">
                    <a:srgbClr val="000000"/>
                  </a:outerShdw>
                </a:effectLst>
              </a:rPr>
              <a:t>"The Bible teaches that homosexuality is right! My interpretation is just as good as yours."</a:t>
            </a:r>
          </a:p>
          <a:p>
            <a:r>
              <a:rPr lang="en-US" altLang="en-US">
                <a:effectLst>
                  <a:outerShdw blurRad="38100" dist="38100" dir="2700000" algn="tl">
                    <a:srgbClr val="000000"/>
                  </a:outerShdw>
                </a:effectLst>
              </a:rPr>
              <a:t>I attended a debate in Birmingham years ago on this subject.  </a:t>
            </a:r>
          </a:p>
          <a:p>
            <a:r>
              <a:rPr lang="en-US" altLang="en-US">
                <a:effectLst>
                  <a:outerShdw blurRad="38100" dist="38100" dir="2700000" algn="tl">
                    <a:srgbClr val="000000"/>
                  </a:outerShdw>
                </a:effectLst>
              </a:rPr>
              <a:t>In time the churches of our day will join the culture. </a:t>
            </a:r>
            <a:r>
              <a:rPr lang="en-US" altLang="en-US" b="1">
                <a:effectLst>
                  <a:outerShdw blurRad="38100" dist="38100" dir="2700000" algn="tl">
                    <a:srgbClr val="000000"/>
                  </a:outerShdw>
                </a:effectLst>
              </a:rPr>
              <a:t>(2 Pt 3:16)</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76547">
                                            <p:txEl>
                                              <p:pRg st="0" end="0"/>
                                            </p:txEl>
                                          </p:spTgt>
                                        </p:tgtEl>
                                        <p:attrNameLst>
                                          <p:attrName>style.visibility</p:attrName>
                                        </p:attrNameLst>
                                      </p:cBhvr>
                                      <p:to>
                                        <p:strVal val="visible"/>
                                      </p:to>
                                    </p:set>
                                    <p:animEffect transition="in" filter="fade">
                                      <p:cBhvr>
                                        <p:cTn id="7" dur="1000"/>
                                        <p:tgtEl>
                                          <p:spTgt spid="876547">
                                            <p:txEl>
                                              <p:pRg st="0" end="0"/>
                                            </p:txEl>
                                          </p:spTgt>
                                        </p:tgtEl>
                                      </p:cBhvr>
                                    </p:animEffect>
                                    <p:anim calcmode="lin" valueType="num">
                                      <p:cBhvr>
                                        <p:cTn id="8" dur="1000" fill="hold"/>
                                        <p:tgtEl>
                                          <p:spTgt spid="8765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7654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76547">
                                            <p:txEl>
                                              <p:pRg st="1" end="1"/>
                                            </p:txEl>
                                          </p:spTgt>
                                        </p:tgtEl>
                                        <p:attrNameLst>
                                          <p:attrName>style.visibility</p:attrName>
                                        </p:attrNameLst>
                                      </p:cBhvr>
                                      <p:to>
                                        <p:strVal val="visible"/>
                                      </p:to>
                                    </p:set>
                                    <p:animEffect transition="in" filter="fade">
                                      <p:cBhvr>
                                        <p:cTn id="14" dur="1000"/>
                                        <p:tgtEl>
                                          <p:spTgt spid="876547">
                                            <p:txEl>
                                              <p:pRg st="1" end="1"/>
                                            </p:txEl>
                                          </p:spTgt>
                                        </p:tgtEl>
                                      </p:cBhvr>
                                    </p:animEffect>
                                    <p:anim calcmode="lin" valueType="num">
                                      <p:cBhvr>
                                        <p:cTn id="15" dur="1000" fill="hold"/>
                                        <p:tgtEl>
                                          <p:spTgt spid="87654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7654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76547">
                                            <p:txEl>
                                              <p:pRg st="2" end="2"/>
                                            </p:txEl>
                                          </p:spTgt>
                                        </p:tgtEl>
                                        <p:attrNameLst>
                                          <p:attrName>style.visibility</p:attrName>
                                        </p:attrNameLst>
                                      </p:cBhvr>
                                      <p:to>
                                        <p:strVal val="visible"/>
                                      </p:to>
                                    </p:set>
                                    <p:animEffect transition="in" filter="fade">
                                      <p:cBhvr>
                                        <p:cTn id="21" dur="1000"/>
                                        <p:tgtEl>
                                          <p:spTgt spid="876547">
                                            <p:txEl>
                                              <p:pRg st="2" end="2"/>
                                            </p:txEl>
                                          </p:spTgt>
                                        </p:tgtEl>
                                      </p:cBhvr>
                                    </p:animEffect>
                                    <p:anim calcmode="lin" valueType="num">
                                      <p:cBhvr>
                                        <p:cTn id="22" dur="1000" fill="hold"/>
                                        <p:tgtEl>
                                          <p:spTgt spid="87654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7654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876547">
                                            <p:txEl>
                                              <p:pRg st="3" end="3"/>
                                            </p:txEl>
                                          </p:spTgt>
                                        </p:tgtEl>
                                        <p:attrNameLst>
                                          <p:attrName>style.visibility</p:attrName>
                                        </p:attrNameLst>
                                      </p:cBhvr>
                                      <p:to>
                                        <p:strVal val="visible"/>
                                      </p:to>
                                    </p:set>
                                    <p:animEffect transition="in" filter="fade">
                                      <p:cBhvr>
                                        <p:cTn id="28" dur="1000"/>
                                        <p:tgtEl>
                                          <p:spTgt spid="876547">
                                            <p:txEl>
                                              <p:pRg st="3" end="3"/>
                                            </p:txEl>
                                          </p:spTgt>
                                        </p:tgtEl>
                                      </p:cBhvr>
                                    </p:animEffect>
                                    <p:anim calcmode="lin" valueType="num">
                                      <p:cBhvr>
                                        <p:cTn id="29" dur="1000" fill="hold"/>
                                        <p:tgtEl>
                                          <p:spTgt spid="87654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7654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877570" name="Rectangle 2"/>
          <p:cNvSpPr>
            <a:spLocks noGrp="1" noChangeArrowheads="1"/>
          </p:cNvSpPr>
          <p:nvPr>
            <p:ph type="title"/>
          </p:nvPr>
        </p:nvSpPr>
        <p:spPr/>
        <p:txBody>
          <a:bodyPr/>
          <a:lstStyle/>
          <a:p>
            <a:r>
              <a:rPr lang="en-US" altLang="en-US" b="1" i="1">
                <a:effectLst>
                  <a:outerShdw blurRad="38100" dist="38100" dir="2700000" algn="tl">
                    <a:srgbClr val="000000"/>
                  </a:outerShdw>
                </a:effectLst>
              </a:rPr>
              <a:t>What are the arguments used to justify homosexuality?</a:t>
            </a:r>
            <a:endParaRPr lang="en-US" altLang="en-US">
              <a:effectLst>
                <a:outerShdw blurRad="38100" dist="38100" dir="2700000" algn="tl">
                  <a:srgbClr val="000000"/>
                </a:outerShdw>
              </a:effectLst>
            </a:endParaRPr>
          </a:p>
        </p:txBody>
      </p:sp>
      <p:sp>
        <p:nvSpPr>
          <p:cNvPr id="877571" name="Rectangle 3"/>
          <p:cNvSpPr>
            <a:spLocks noGrp="1" noChangeArrowheads="1"/>
          </p:cNvSpPr>
          <p:nvPr>
            <p:ph type="body" idx="1"/>
          </p:nvPr>
        </p:nvSpPr>
        <p:spPr/>
        <p:txBody>
          <a:bodyPr/>
          <a:lstStyle/>
          <a:p>
            <a:r>
              <a:rPr lang="en-US" altLang="en-US" b="1" u="sng">
                <a:effectLst>
                  <a:outerShdw blurRad="38100" dist="38100" dir="2700000" algn="tl">
                    <a:srgbClr val="000000"/>
                  </a:outerShdw>
                </a:effectLst>
              </a:rPr>
              <a:t>2 Peter 3:16</a:t>
            </a:r>
            <a:r>
              <a:rPr lang="en-US" altLang="en-US" b="1">
                <a:effectLst>
                  <a:outerShdw blurRad="38100" dist="38100" dir="2700000" algn="tl">
                    <a:srgbClr val="000000"/>
                  </a:outerShdw>
                </a:effectLst>
              </a:rPr>
              <a:t> </a:t>
            </a:r>
            <a:r>
              <a:rPr lang="en-US" altLang="en-US">
                <a:effectLst>
                  <a:outerShdw blurRad="38100" dist="38100" dir="2700000" algn="tl">
                    <a:srgbClr val="000000"/>
                  </a:outerShdw>
                </a:effectLst>
              </a:rPr>
              <a:t>  - as also in all his epistles, speaking in them of these things, in which are some things hard to understand, which untaught and unstable </a:t>
            </a:r>
            <a:r>
              <a:rPr lang="en-US" altLang="en-US" i="1">
                <a:effectLst>
                  <a:outerShdw blurRad="38100" dist="38100" dir="2700000" algn="tl">
                    <a:srgbClr val="000000"/>
                  </a:outerShdw>
                </a:effectLst>
              </a:rPr>
              <a:t>people </a:t>
            </a:r>
            <a:r>
              <a:rPr lang="en-US" altLang="en-US">
                <a:effectLst>
                  <a:outerShdw blurRad="38100" dist="38100" dir="2700000" algn="tl">
                    <a:srgbClr val="000000"/>
                  </a:outerShdw>
                </a:effectLst>
              </a:rPr>
              <a:t>twist to their own destruction, as </a:t>
            </a:r>
            <a:r>
              <a:rPr lang="en-US" altLang="en-US" i="1">
                <a:effectLst>
                  <a:outerShdw blurRad="38100" dist="38100" dir="2700000" algn="tl">
                    <a:srgbClr val="000000"/>
                  </a:outerShdw>
                </a:effectLst>
              </a:rPr>
              <a:t>they do </a:t>
            </a:r>
            <a:r>
              <a:rPr lang="en-US" altLang="en-US">
                <a:effectLst>
                  <a:outerShdw blurRad="38100" dist="38100" dir="2700000" algn="tl">
                    <a:srgbClr val="000000"/>
                  </a:outerShdw>
                </a:effectLst>
              </a:rPr>
              <a:t>also the rest of the Scriptures.   </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77571">
                                            <p:txEl>
                                              <p:pRg st="0" end="0"/>
                                            </p:txEl>
                                          </p:spTgt>
                                        </p:tgtEl>
                                        <p:attrNameLst>
                                          <p:attrName>style.visibility</p:attrName>
                                        </p:attrNameLst>
                                      </p:cBhvr>
                                      <p:to>
                                        <p:strVal val="visible"/>
                                      </p:to>
                                    </p:set>
                                    <p:animEffect transition="in" filter="fade">
                                      <p:cBhvr>
                                        <p:cTn id="7" dur="1000"/>
                                        <p:tgtEl>
                                          <p:spTgt spid="877571">
                                            <p:txEl>
                                              <p:pRg st="0" end="0"/>
                                            </p:txEl>
                                          </p:spTgt>
                                        </p:tgtEl>
                                      </p:cBhvr>
                                    </p:animEffect>
                                    <p:anim calcmode="lin" valueType="num">
                                      <p:cBhvr>
                                        <p:cTn id="8" dur="1000" fill="hold"/>
                                        <p:tgtEl>
                                          <p:spTgt spid="8775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775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878594" name="Rectangle 2"/>
          <p:cNvSpPr>
            <a:spLocks noGrp="1" noChangeArrowheads="1"/>
          </p:cNvSpPr>
          <p:nvPr>
            <p:ph type="title"/>
          </p:nvPr>
        </p:nvSpPr>
        <p:spPr/>
        <p:txBody>
          <a:bodyPr/>
          <a:lstStyle/>
          <a:p>
            <a:r>
              <a:rPr lang="en-US" altLang="en-US" b="1" i="1">
                <a:effectLst>
                  <a:outerShdw blurRad="38100" dist="38100" dir="2700000" algn="tl">
                    <a:srgbClr val="000000"/>
                  </a:outerShdw>
                </a:effectLst>
              </a:rPr>
              <a:t>What are the arguments used to justify homosexuality?</a:t>
            </a:r>
            <a:endParaRPr lang="en-US" altLang="en-US">
              <a:effectLst>
                <a:outerShdw blurRad="38100" dist="38100" dir="2700000" algn="tl">
                  <a:srgbClr val="000000"/>
                </a:outerShdw>
              </a:effectLst>
            </a:endParaRPr>
          </a:p>
        </p:txBody>
      </p:sp>
      <p:sp>
        <p:nvSpPr>
          <p:cNvPr id="878595"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"If you deny practicing homosexuals membership in your church then you are </a:t>
            </a:r>
            <a:br>
              <a:rPr lang="en-US" altLang="en-US">
                <a:effectLst>
                  <a:outerShdw blurRad="38100" dist="38100" dir="2700000" algn="tl">
                    <a:srgbClr val="000000"/>
                  </a:outerShdw>
                </a:effectLst>
              </a:rPr>
            </a:br>
            <a:r>
              <a:rPr lang="en-US" altLang="en-US">
                <a:effectLst>
                  <a:outerShdw blurRad="38100" dist="38100" dir="2700000" algn="tl">
                    <a:srgbClr val="000000"/>
                  </a:outerShdw>
                </a:effectLst>
              </a:rPr>
              <a:t>bigoted and hate-filled just like those who hated blacks in the 1950's."</a:t>
            </a:r>
          </a:p>
          <a:p>
            <a:r>
              <a:rPr lang="en-US" altLang="en-US">
                <a:effectLst>
                  <a:outerShdw blurRad="38100" dist="38100" dir="2700000" algn="tl">
                    <a:srgbClr val="000000"/>
                  </a:outerShdw>
                </a:effectLst>
              </a:rPr>
              <a:t>"Since I have been saved by the grace of God you must accept me as I am because once I am saved I cannot be lost."</a:t>
            </a:r>
          </a:p>
          <a:p>
            <a:r>
              <a:rPr lang="en-US" altLang="en-US">
                <a:effectLst>
                  <a:outerShdw blurRad="38100" dist="38100" dir="2700000" algn="tl">
                    <a:srgbClr val="000000"/>
                  </a:outerShdw>
                </a:effectLst>
              </a:rPr>
              <a:t>The grace of God is not a cover for sin. </a:t>
            </a:r>
            <a:br>
              <a:rPr lang="en-US" altLang="en-US">
                <a:effectLst>
                  <a:outerShdw blurRad="38100" dist="38100" dir="2700000" algn="tl">
                    <a:srgbClr val="000000"/>
                  </a:outerShdw>
                </a:effectLst>
              </a:rPr>
            </a:br>
            <a:r>
              <a:rPr lang="en-US" altLang="en-US" b="1">
                <a:effectLst>
                  <a:outerShdw blurRad="38100" dist="38100" dir="2700000" algn="tl">
                    <a:srgbClr val="000000"/>
                  </a:outerShdw>
                </a:effectLst>
              </a:rPr>
              <a:t>(2 Pt 2:18-19)</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78595">
                                            <p:txEl>
                                              <p:pRg st="0" end="0"/>
                                            </p:txEl>
                                          </p:spTgt>
                                        </p:tgtEl>
                                        <p:attrNameLst>
                                          <p:attrName>style.visibility</p:attrName>
                                        </p:attrNameLst>
                                      </p:cBhvr>
                                      <p:to>
                                        <p:strVal val="visible"/>
                                      </p:to>
                                    </p:set>
                                    <p:animEffect transition="in" filter="fade">
                                      <p:cBhvr>
                                        <p:cTn id="7" dur="1000"/>
                                        <p:tgtEl>
                                          <p:spTgt spid="878595">
                                            <p:txEl>
                                              <p:pRg st="0" end="0"/>
                                            </p:txEl>
                                          </p:spTgt>
                                        </p:tgtEl>
                                      </p:cBhvr>
                                    </p:animEffect>
                                    <p:anim calcmode="lin" valueType="num">
                                      <p:cBhvr>
                                        <p:cTn id="8" dur="1000" fill="hold"/>
                                        <p:tgtEl>
                                          <p:spTgt spid="8785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785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78595">
                                            <p:txEl>
                                              <p:pRg st="1" end="1"/>
                                            </p:txEl>
                                          </p:spTgt>
                                        </p:tgtEl>
                                        <p:attrNameLst>
                                          <p:attrName>style.visibility</p:attrName>
                                        </p:attrNameLst>
                                      </p:cBhvr>
                                      <p:to>
                                        <p:strVal val="visible"/>
                                      </p:to>
                                    </p:set>
                                    <p:animEffect transition="in" filter="fade">
                                      <p:cBhvr>
                                        <p:cTn id="14" dur="1000"/>
                                        <p:tgtEl>
                                          <p:spTgt spid="878595">
                                            <p:txEl>
                                              <p:pRg st="1" end="1"/>
                                            </p:txEl>
                                          </p:spTgt>
                                        </p:tgtEl>
                                      </p:cBhvr>
                                    </p:animEffect>
                                    <p:anim calcmode="lin" valueType="num">
                                      <p:cBhvr>
                                        <p:cTn id="15" dur="1000" fill="hold"/>
                                        <p:tgtEl>
                                          <p:spTgt spid="8785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785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78595">
                                            <p:txEl>
                                              <p:pRg st="2" end="2"/>
                                            </p:txEl>
                                          </p:spTgt>
                                        </p:tgtEl>
                                        <p:attrNameLst>
                                          <p:attrName>style.visibility</p:attrName>
                                        </p:attrNameLst>
                                      </p:cBhvr>
                                      <p:to>
                                        <p:strVal val="visible"/>
                                      </p:to>
                                    </p:set>
                                    <p:animEffect transition="in" filter="fade">
                                      <p:cBhvr>
                                        <p:cTn id="21" dur="1000"/>
                                        <p:tgtEl>
                                          <p:spTgt spid="878595">
                                            <p:txEl>
                                              <p:pRg st="2" end="2"/>
                                            </p:txEl>
                                          </p:spTgt>
                                        </p:tgtEl>
                                      </p:cBhvr>
                                    </p:animEffect>
                                    <p:anim calcmode="lin" valueType="num">
                                      <p:cBhvr>
                                        <p:cTn id="22" dur="1000" fill="hold"/>
                                        <p:tgtEl>
                                          <p:spTgt spid="8785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7859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6610" name="Rectangle 2"/>
          <p:cNvSpPr>
            <a:spLocks noGrp="1" noChangeArrowheads="1"/>
          </p:cNvSpPr>
          <p:nvPr>
            <p:ph type="title"/>
          </p:nvPr>
        </p:nvSpPr>
        <p:spPr/>
        <p:txBody>
          <a:bodyPr/>
          <a:lstStyle/>
          <a:p>
            <a:r>
              <a:rPr lang="en-US" altLang="en-US" sz="3200" b="1" i="1">
                <a:effectLst>
                  <a:outerShdw blurRad="38100" dist="38100" dir="2700000" algn="tl">
                    <a:srgbClr val="000000"/>
                  </a:outerShdw>
                </a:effectLst>
              </a:rPr>
              <a:t>Men and cultures are always changing</a:t>
            </a:r>
            <a:endParaRPr lang="en-US" altLang="en-US">
              <a:effectLst>
                <a:outerShdw blurRad="38100" dist="38100" dir="2700000" algn="tl">
                  <a:srgbClr val="000000"/>
                </a:outerShdw>
              </a:effectLst>
            </a:endParaRPr>
          </a:p>
        </p:txBody>
      </p:sp>
      <p:sp>
        <p:nvSpPr>
          <p:cNvPr id="836611"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How did Satan use the God ordained governments in Rome and Israel? </a:t>
            </a:r>
            <a:br>
              <a:rPr lang="en-US" altLang="en-US">
                <a:effectLst>
                  <a:outerShdw blurRad="38100" dist="38100" dir="2700000" algn="tl">
                    <a:srgbClr val="000000"/>
                  </a:outerShdw>
                </a:effectLst>
              </a:rPr>
            </a:br>
            <a:r>
              <a:rPr lang="en-US" altLang="en-US" b="1">
                <a:effectLst>
                  <a:outerShdw blurRad="38100" dist="38100" dir="2700000" algn="tl">
                    <a:srgbClr val="000000"/>
                  </a:outerShdw>
                </a:effectLst>
              </a:rPr>
              <a:t>(Acts 4:27-28)</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36611">
                                            <p:txEl>
                                              <p:pRg st="0" end="0"/>
                                            </p:txEl>
                                          </p:spTgt>
                                        </p:tgtEl>
                                        <p:attrNameLst>
                                          <p:attrName>style.visibility</p:attrName>
                                        </p:attrNameLst>
                                      </p:cBhvr>
                                      <p:to>
                                        <p:strVal val="visible"/>
                                      </p:to>
                                    </p:set>
                                    <p:animEffect transition="in" filter="fade">
                                      <p:cBhvr>
                                        <p:cTn id="7" dur="1000"/>
                                        <p:tgtEl>
                                          <p:spTgt spid="836611">
                                            <p:txEl>
                                              <p:pRg st="0" end="0"/>
                                            </p:txEl>
                                          </p:spTgt>
                                        </p:tgtEl>
                                      </p:cBhvr>
                                    </p:animEffect>
                                    <p:anim calcmode="lin" valueType="num">
                                      <p:cBhvr>
                                        <p:cTn id="8" dur="1000" fill="hold"/>
                                        <p:tgtEl>
                                          <p:spTgt spid="8366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3661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879618" name="Rectangle 2"/>
          <p:cNvSpPr>
            <a:spLocks noGrp="1" noChangeArrowheads="1"/>
          </p:cNvSpPr>
          <p:nvPr>
            <p:ph type="title"/>
          </p:nvPr>
        </p:nvSpPr>
        <p:spPr/>
        <p:txBody>
          <a:bodyPr/>
          <a:lstStyle/>
          <a:p>
            <a:r>
              <a:rPr lang="en-US" altLang="en-US" b="1" i="1">
                <a:effectLst>
                  <a:outerShdw blurRad="38100" dist="38100" dir="2700000" algn="tl">
                    <a:srgbClr val="000000"/>
                  </a:outerShdw>
                </a:effectLst>
              </a:rPr>
              <a:t>What are the arguments used to justify homosexuality?</a:t>
            </a:r>
            <a:endParaRPr lang="en-US" altLang="en-US">
              <a:effectLst>
                <a:outerShdw blurRad="38100" dist="38100" dir="2700000" algn="tl">
                  <a:srgbClr val="000000"/>
                </a:outerShdw>
              </a:effectLst>
            </a:endParaRPr>
          </a:p>
        </p:txBody>
      </p:sp>
      <p:sp>
        <p:nvSpPr>
          <p:cNvPr id="879619" name="Rectangle 3"/>
          <p:cNvSpPr>
            <a:spLocks noGrp="1" noChangeArrowheads="1"/>
          </p:cNvSpPr>
          <p:nvPr>
            <p:ph type="body" idx="1"/>
          </p:nvPr>
        </p:nvSpPr>
        <p:spPr/>
        <p:txBody>
          <a:bodyPr/>
          <a:lstStyle/>
          <a:p>
            <a:r>
              <a:rPr lang="en-US" altLang="en-US" b="1" u="sng">
                <a:effectLst>
                  <a:outerShdw blurRad="38100" dist="38100" dir="2700000" algn="tl">
                    <a:srgbClr val="000000"/>
                  </a:outerShdw>
                </a:effectLst>
              </a:rPr>
              <a:t>2 Peter 2:18-19</a:t>
            </a:r>
            <a:r>
              <a:rPr lang="en-US" altLang="en-US" b="1">
                <a:effectLst>
                  <a:outerShdw blurRad="38100" dist="38100" dir="2700000" algn="tl">
                    <a:srgbClr val="000000"/>
                  </a:outerShdw>
                </a:effectLst>
              </a:rPr>
              <a:t> </a:t>
            </a:r>
            <a:r>
              <a:rPr lang="en-US" altLang="en-US">
                <a:effectLst>
                  <a:outerShdw blurRad="38100" dist="38100" dir="2700000" algn="tl">
                    <a:srgbClr val="000000"/>
                  </a:outerShdw>
                </a:effectLst>
              </a:rPr>
              <a:t>  - For when they speak great swelling </a:t>
            </a:r>
            <a:r>
              <a:rPr lang="en-US" altLang="en-US" i="1">
                <a:effectLst>
                  <a:outerShdw blurRad="38100" dist="38100" dir="2700000" algn="tl">
                    <a:srgbClr val="000000"/>
                  </a:outerShdw>
                </a:effectLst>
              </a:rPr>
              <a:t>words </a:t>
            </a:r>
            <a:r>
              <a:rPr lang="en-US" altLang="en-US">
                <a:effectLst>
                  <a:outerShdw blurRad="38100" dist="38100" dir="2700000" algn="tl">
                    <a:srgbClr val="000000"/>
                  </a:outerShdw>
                </a:effectLst>
              </a:rPr>
              <a:t>of emptiness, they allure through the lusts of the flesh, through lewdness, the ones who have actually escaped from those who live in error.  19 While they promise them liberty, they themselves are slaves of corruption; for by whom a person is overcome, by him also he is brought into bondage.</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79619">
                                            <p:txEl>
                                              <p:pRg st="0" end="0"/>
                                            </p:txEl>
                                          </p:spTgt>
                                        </p:tgtEl>
                                        <p:attrNameLst>
                                          <p:attrName>style.visibility</p:attrName>
                                        </p:attrNameLst>
                                      </p:cBhvr>
                                      <p:to>
                                        <p:strVal val="visible"/>
                                      </p:to>
                                    </p:set>
                                    <p:animEffect transition="in" filter="fade">
                                      <p:cBhvr>
                                        <p:cTn id="7" dur="1000"/>
                                        <p:tgtEl>
                                          <p:spTgt spid="879619">
                                            <p:txEl>
                                              <p:pRg st="0" end="0"/>
                                            </p:txEl>
                                          </p:spTgt>
                                        </p:tgtEl>
                                      </p:cBhvr>
                                    </p:animEffect>
                                    <p:anim calcmode="lin" valueType="num">
                                      <p:cBhvr>
                                        <p:cTn id="8" dur="1000" fill="hold"/>
                                        <p:tgtEl>
                                          <p:spTgt spid="8796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7961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880642" name="Rectangle 2"/>
          <p:cNvSpPr>
            <a:spLocks noGrp="1" noChangeArrowheads="1"/>
          </p:cNvSpPr>
          <p:nvPr>
            <p:ph type="title"/>
          </p:nvPr>
        </p:nvSpPr>
        <p:spPr/>
        <p:txBody>
          <a:bodyPr/>
          <a:lstStyle/>
          <a:p>
            <a:r>
              <a:rPr lang="en-US" altLang="en-US" b="1" i="1">
                <a:effectLst>
                  <a:outerShdw blurRad="38100" dist="38100" dir="2700000" algn="tl">
                    <a:srgbClr val="000000"/>
                  </a:outerShdw>
                </a:effectLst>
              </a:rPr>
              <a:t>What are the arguments used to justify homosexuality?</a:t>
            </a:r>
            <a:endParaRPr lang="en-US" altLang="en-US">
              <a:effectLst>
                <a:outerShdw blurRad="38100" dist="38100" dir="2700000" algn="tl">
                  <a:srgbClr val="000000"/>
                </a:outerShdw>
              </a:effectLst>
            </a:endParaRPr>
          </a:p>
        </p:txBody>
      </p:sp>
      <p:sp>
        <p:nvSpPr>
          <p:cNvPr id="880643"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Many brethren are opening the door for fellowship with those who teach that homosexuality </a:t>
            </a:r>
            <a:r>
              <a:rPr lang="en-US" altLang="en-US" i="1" u="sng">
                <a:effectLst>
                  <a:outerShdw blurRad="38100" dist="38100" dir="2700000" algn="tl">
                    <a:srgbClr val="000000"/>
                  </a:outerShdw>
                </a:effectLst>
              </a:rPr>
              <a:t>is not a sin</a:t>
            </a:r>
            <a:r>
              <a:rPr lang="en-US" altLang="en-US">
                <a:effectLst>
                  <a:outerShdw blurRad="38100" dist="38100" dir="2700000" algn="tl">
                    <a:srgbClr val="000000"/>
                  </a:outerShdw>
                </a:effectLst>
              </a:rPr>
              <a: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80643">
                                            <p:txEl>
                                              <p:pRg st="0" end="0"/>
                                            </p:txEl>
                                          </p:spTgt>
                                        </p:tgtEl>
                                        <p:attrNameLst>
                                          <p:attrName>style.visibility</p:attrName>
                                        </p:attrNameLst>
                                      </p:cBhvr>
                                      <p:to>
                                        <p:strVal val="visible"/>
                                      </p:to>
                                    </p:set>
                                    <p:animEffect transition="in" filter="fade">
                                      <p:cBhvr>
                                        <p:cTn id="7" dur="1000"/>
                                        <p:tgtEl>
                                          <p:spTgt spid="880643">
                                            <p:txEl>
                                              <p:pRg st="0" end="0"/>
                                            </p:txEl>
                                          </p:spTgt>
                                        </p:tgtEl>
                                      </p:cBhvr>
                                    </p:animEffect>
                                    <p:anim calcmode="lin" valueType="num">
                                      <p:cBhvr>
                                        <p:cTn id="8" dur="1000" fill="hold"/>
                                        <p:tgtEl>
                                          <p:spTgt spid="8806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8064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1074" name="Rectangle 2"/>
          <p:cNvSpPr>
            <a:spLocks noGrp="1" noChangeArrowheads="1"/>
          </p:cNvSpPr>
          <p:nvPr>
            <p:ph type="title"/>
          </p:nvPr>
        </p:nvSpPr>
        <p:spPr/>
        <p:txBody>
          <a:bodyPr/>
          <a:lstStyle/>
          <a:p>
            <a:r>
              <a:rPr lang="en-US" altLang="en-US" b="1" i="1">
                <a:effectLst>
                  <a:outerShdw blurRad="38100" dist="38100" dir="2700000" algn="tl">
                    <a:srgbClr val="000000"/>
                  </a:outerShdw>
                </a:effectLst>
              </a:rPr>
              <a:t>What should we do in this current culture?</a:t>
            </a:r>
            <a:endParaRPr lang="en-US" altLang="en-US">
              <a:effectLst>
                <a:outerShdw blurRad="38100" dist="38100" dir="2700000" algn="tl">
                  <a:srgbClr val="000000"/>
                </a:outerShdw>
              </a:effectLst>
            </a:endParaRPr>
          </a:p>
        </p:txBody>
      </p:sp>
      <p:sp>
        <p:nvSpPr>
          <p:cNvPr id="771075"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Defend the truth without shame. </a:t>
            </a:r>
            <a:r>
              <a:rPr lang="en-US" altLang="en-US" b="1">
                <a:effectLst>
                  <a:outerShdw blurRad="38100" dist="38100" dir="2700000" algn="tl">
                    <a:srgbClr val="000000"/>
                  </a:outerShdw>
                </a:effectLst>
              </a:rPr>
              <a:t>(Jude 3)</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71075">
                                            <p:txEl>
                                              <p:pRg st="0" end="0"/>
                                            </p:txEl>
                                          </p:spTgt>
                                        </p:tgtEl>
                                        <p:attrNameLst>
                                          <p:attrName>style.visibility</p:attrName>
                                        </p:attrNameLst>
                                      </p:cBhvr>
                                      <p:to>
                                        <p:strVal val="visible"/>
                                      </p:to>
                                    </p:set>
                                    <p:animEffect transition="in" filter="fade">
                                      <p:cBhvr>
                                        <p:cTn id="7" dur="1000"/>
                                        <p:tgtEl>
                                          <p:spTgt spid="771075">
                                            <p:txEl>
                                              <p:pRg st="0" end="0"/>
                                            </p:txEl>
                                          </p:spTgt>
                                        </p:tgtEl>
                                      </p:cBhvr>
                                    </p:animEffect>
                                    <p:anim calcmode="lin" valueType="num">
                                      <p:cBhvr>
                                        <p:cTn id="8" dur="1000" fill="hold"/>
                                        <p:tgtEl>
                                          <p:spTgt spid="7710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710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2690" name="Rectangle 2"/>
          <p:cNvSpPr>
            <a:spLocks noGrp="1" noChangeArrowheads="1"/>
          </p:cNvSpPr>
          <p:nvPr>
            <p:ph type="title"/>
          </p:nvPr>
        </p:nvSpPr>
        <p:spPr/>
        <p:txBody>
          <a:bodyPr/>
          <a:lstStyle/>
          <a:p>
            <a:r>
              <a:rPr lang="en-US" altLang="en-US" b="1" i="1">
                <a:effectLst>
                  <a:outerShdw blurRad="38100" dist="38100" dir="2700000" algn="tl">
                    <a:srgbClr val="000000"/>
                  </a:outerShdw>
                </a:effectLst>
              </a:rPr>
              <a:t>What should we do in this current culture?</a:t>
            </a:r>
            <a:endParaRPr lang="en-US" altLang="en-US">
              <a:effectLst>
                <a:outerShdw blurRad="38100" dist="38100" dir="2700000" algn="tl">
                  <a:srgbClr val="000000"/>
                </a:outerShdw>
              </a:effectLst>
            </a:endParaRPr>
          </a:p>
        </p:txBody>
      </p:sp>
      <p:sp>
        <p:nvSpPr>
          <p:cNvPr id="882691" name="Rectangle 3"/>
          <p:cNvSpPr>
            <a:spLocks noGrp="1" noChangeArrowheads="1"/>
          </p:cNvSpPr>
          <p:nvPr>
            <p:ph type="body" idx="1"/>
          </p:nvPr>
        </p:nvSpPr>
        <p:spPr/>
        <p:txBody>
          <a:bodyPr/>
          <a:lstStyle/>
          <a:p>
            <a:r>
              <a:rPr lang="en-US" altLang="en-US" b="1" u="sng"/>
              <a:t>Jude 1:3</a:t>
            </a:r>
            <a:r>
              <a:rPr lang="en-US" altLang="en-US" b="1"/>
              <a:t> </a:t>
            </a:r>
            <a:r>
              <a:rPr lang="en-US" altLang="en-US"/>
              <a:t>  - Beloved, while I was very diligent to write to you concerning our common salvation, I found it necessary to write to you exhorting you to contend earnestly for the faith which was once for all delivered to the saints. </a:t>
            </a:r>
            <a:endParaRPr lang="en-US" altLang="en-US">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82691">
                                            <p:txEl>
                                              <p:pRg st="0" end="0"/>
                                            </p:txEl>
                                          </p:spTgt>
                                        </p:tgtEl>
                                        <p:attrNameLst>
                                          <p:attrName>style.visibility</p:attrName>
                                        </p:attrNameLst>
                                      </p:cBhvr>
                                      <p:to>
                                        <p:strVal val="visible"/>
                                      </p:to>
                                    </p:set>
                                    <p:animEffect transition="in" filter="fade">
                                      <p:cBhvr>
                                        <p:cTn id="7" dur="1000"/>
                                        <p:tgtEl>
                                          <p:spTgt spid="882691">
                                            <p:txEl>
                                              <p:pRg st="0" end="0"/>
                                            </p:txEl>
                                          </p:spTgt>
                                        </p:tgtEl>
                                      </p:cBhvr>
                                    </p:animEffect>
                                    <p:anim calcmode="lin" valueType="num">
                                      <p:cBhvr>
                                        <p:cTn id="8" dur="1000" fill="hold"/>
                                        <p:tgtEl>
                                          <p:spTgt spid="8826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8269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title"/>
          </p:nvPr>
        </p:nvSpPr>
        <p:spPr/>
        <p:txBody>
          <a:bodyPr/>
          <a:lstStyle/>
          <a:p>
            <a:r>
              <a:rPr lang="en-US" altLang="en-US" b="1" i="1">
                <a:effectLst>
                  <a:outerShdw blurRad="38100" dist="38100" dir="2700000" algn="tl">
                    <a:srgbClr val="000000"/>
                  </a:outerShdw>
                </a:effectLst>
              </a:rPr>
              <a:t>What should we do in this current culture?</a:t>
            </a:r>
            <a:endParaRPr lang="en-US" altLang="en-US">
              <a:effectLst>
                <a:outerShdw blurRad="38100" dist="38100" dir="2700000" algn="tl">
                  <a:srgbClr val="000000"/>
                </a:outerShdw>
              </a:effectLst>
            </a:endParaRPr>
          </a:p>
        </p:txBody>
      </p:sp>
      <p:sp>
        <p:nvSpPr>
          <p:cNvPr id="883715"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Several young men ridiculed brethren for speaking out. I asked this question: “Is the practice of homosexual sex a sin?”</a:t>
            </a:r>
          </a:p>
          <a:p>
            <a:r>
              <a:rPr lang="en-US" altLang="en-US">
                <a:effectLst>
                  <a:outerShdw blurRad="38100" dist="38100" dir="2700000" algn="tl">
                    <a:srgbClr val="000000"/>
                  </a:outerShdw>
                </a:effectLst>
              </a:rPr>
              <a:t>You can add this subject to the list of what some call “negative preaching!”</a:t>
            </a:r>
          </a:p>
          <a:p>
            <a:r>
              <a:rPr lang="en-US" altLang="en-US">
                <a:effectLst>
                  <a:outerShdw blurRad="38100" dist="38100" dir="2700000" algn="tl">
                    <a:srgbClr val="000000"/>
                  </a:outerShdw>
                </a:effectLst>
              </a:rPr>
              <a:t>Be prepared to show love to those in this error with the intent of converting </a:t>
            </a:r>
            <a:br>
              <a:rPr lang="en-US" altLang="en-US">
                <a:effectLst>
                  <a:outerShdw blurRad="38100" dist="38100" dir="2700000" algn="tl">
                    <a:srgbClr val="000000"/>
                  </a:outerShdw>
                </a:effectLst>
              </a:rPr>
            </a:br>
            <a:r>
              <a:rPr lang="en-US" altLang="en-US">
                <a:effectLst>
                  <a:outerShdw blurRad="38100" dist="38100" dir="2700000" algn="tl">
                    <a:srgbClr val="000000"/>
                  </a:outerShdw>
                </a:effectLst>
              </a:rPr>
              <a:t>them! </a:t>
            </a:r>
            <a:r>
              <a:rPr lang="en-US" altLang="en-US" b="1">
                <a:effectLst>
                  <a:outerShdw blurRad="38100" dist="38100" dir="2700000" algn="tl">
                    <a:srgbClr val="000000"/>
                  </a:outerShdw>
                </a:effectLst>
              </a:rPr>
              <a:t>(2 Tim 2:24-26)</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83715">
                                            <p:txEl>
                                              <p:pRg st="0" end="0"/>
                                            </p:txEl>
                                          </p:spTgt>
                                        </p:tgtEl>
                                        <p:attrNameLst>
                                          <p:attrName>style.visibility</p:attrName>
                                        </p:attrNameLst>
                                      </p:cBhvr>
                                      <p:to>
                                        <p:strVal val="visible"/>
                                      </p:to>
                                    </p:set>
                                    <p:animEffect transition="in" filter="fade">
                                      <p:cBhvr>
                                        <p:cTn id="7" dur="1000"/>
                                        <p:tgtEl>
                                          <p:spTgt spid="883715">
                                            <p:txEl>
                                              <p:pRg st="0" end="0"/>
                                            </p:txEl>
                                          </p:spTgt>
                                        </p:tgtEl>
                                      </p:cBhvr>
                                    </p:animEffect>
                                    <p:anim calcmode="lin" valueType="num">
                                      <p:cBhvr>
                                        <p:cTn id="8" dur="1000" fill="hold"/>
                                        <p:tgtEl>
                                          <p:spTgt spid="8837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837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83715">
                                            <p:txEl>
                                              <p:pRg st="1" end="1"/>
                                            </p:txEl>
                                          </p:spTgt>
                                        </p:tgtEl>
                                        <p:attrNameLst>
                                          <p:attrName>style.visibility</p:attrName>
                                        </p:attrNameLst>
                                      </p:cBhvr>
                                      <p:to>
                                        <p:strVal val="visible"/>
                                      </p:to>
                                    </p:set>
                                    <p:animEffect transition="in" filter="fade">
                                      <p:cBhvr>
                                        <p:cTn id="14" dur="1000"/>
                                        <p:tgtEl>
                                          <p:spTgt spid="883715">
                                            <p:txEl>
                                              <p:pRg st="1" end="1"/>
                                            </p:txEl>
                                          </p:spTgt>
                                        </p:tgtEl>
                                      </p:cBhvr>
                                    </p:animEffect>
                                    <p:anim calcmode="lin" valueType="num">
                                      <p:cBhvr>
                                        <p:cTn id="15" dur="1000" fill="hold"/>
                                        <p:tgtEl>
                                          <p:spTgt spid="88371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837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883715">
                                            <p:txEl>
                                              <p:pRg st="2" end="2"/>
                                            </p:txEl>
                                          </p:spTgt>
                                        </p:tgtEl>
                                        <p:attrNameLst>
                                          <p:attrName>style.visibility</p:attrName>
                                        </p:attrNameLst>
                                      </p:cBhvr>
                                      <p:to>
                                        <p:strVal val="visible"/>
                                      </p:to>
                                    </p:set>
                                    <p:animEffect transition="in" filter="fade">
                                      <p:cBhvr>
                                        <p:cTn id="21" dur="1000"/>
                                        <p:tgtEl>
                                          <p:spTgt spid="883715">
                                            <p:txEl>
                                              <p:pRg st="2" end="2"/>
                                            </p:txEl>
                                          </p:spTgt>
                                        </p:tgtEl>
                                      </p:cBhvr>
                                    </p:animEffect>
                                    <p:anim calcmode="lin" valueType="num">
                                      <p:cBhvr>
                                        <p:cTn id="22" dur="1000" fill="hold"/>
                                        <p:tgtEl>
                                          <p:spTgt spid="88371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8371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4738" name="Rectangle 2"/>
          <p:cNvSpPr>
            <a:spLocks noGrp="1" noChangeArrowheads="1"/>
          </p:cNvSpPr>
          <p:nvPr>
            <p:ph type="title"/>
          </p:nvPr>
        </p:nvSpPr>
        <p:spPr/>
        <p:txBody>
          <a:bodyPr/>
          <a:lstStyle/>
          <a:p>
            <a:r>
              <a:rPr lang="en-US" altLang="en-US" b="1" i="1">
                <a:effectLst>
                  <a:outerShdw blurRad="38100" dist="38100" dir="2700000" algn="tl">
                    <a:srgbClr val="000000"/>
                  </a:outerShdw>
                </a:effectLst>
              </a:rPr>
              <a:t>What should we do in this current culture?</a:t>
            </a:r>
            <a:endParaRPr lang="en-US" altLang="en-US">
              <a:effectLst>
                <a:outerShdw blurRad="38100" dist="38100" dir="2700000" algn="tl">
                  <a:srgbClr val="000000"/>
                </a:outerShdw>
              </a:effectLst>
            </a:endParaRPr>
          </a:p>
        </p:txBody>
      </p:sp>
      <p:sp>
        <p:nvSpPr>
          <p:cNvPr id="884739" name="Rectangle 3"/>
          <p:cNvSpPr>
            <a:spLocks noGrp="1" noChangeArrowheads="1"/>
          </p:cNvSpPr>
          <p:nvPr>
            <p:ph type="body" idx="1"/>
          </p:nvPr>
        </p:nvSpPr>
        <p:spPr/>
        <p:txBody>
          <a:bodyPr/>
          <a:lstStyle/>
          <a:p>
            <a:r>
              <a:rPr lang="en-US" altLang="en-US" b="1" u="sng">
                <a:effectLst>
                  <a:outerShdw blurRad="38100" dist="38100" dir="2700000" algn="tl">
                    <a:srgbClr val="000000"/>
                  </a:outerShdw>
                </a:effectLst>
              </a:rPr>
              <a:t>2 Timothy 2:24-26</a:t>
            </a:r>
            <a:r>
              <a:rPr lang="en-US" altLang="en-US" b="1">
                <a:effectLst>
                  <a:outerShdw blurRad="38100" dist="38100" dir="2700000" algn="tl">
                    <a:srgbClr val="000000"/>
                  </a:outerShdw>
                </a:effectLst>
              </a:rPr>
              <a:t> </a:t>
            </a:r>
            <a:r>
              <a:rPr lang="en-US" altLang="en-US">
                <a:effectLst>
                  <a:outerShdw blurRad="38100" dist="38100" dir="2700000" algn="tl">
                    <a:srgbClr val="000000"/>
                  </a:outerShdw>
                </a:effectLst>
              </a:rPr>
              <a:t>  - And a servant of the Lord must not quarrel but be gentle to all, able to teach, patient,  25 in humility correcting those who are in opposition, if God perhaps will grant them repentance, so that they may know the truth,  26 and </a:t>
            </a:r>
            <a:r>
              <a:rPr lang="en-US" altLang="en-US" i="1">
                <a:effectLst>
                  <a:outerShdw blurRad="38100" dist="38100" dir="2700000" algn="tl">
                    <a:srgbClr val="000000"/>
                  </a:outerShdw>
                </a:effectLst>
              </a:rPr>
              <a:t>that </a:t>
            </a:r>
            <a:r>
              <a:rPr lang="en-US" altLang="en-US">
                <a:effectLst>
                  <a:outerShdw blurRad="38100" dist="38100" dir="2700000" algn="tl">
                    <a:srgbClr val="000000"/>
                  </a:outerShdw>
                </a:effectLst>
              </a:rPr>
              <a:t>they may come to their senses </a:t>
            </a:r>
            <a:r>
              <a:rPr lang="en-US" altLang="en-US" i="1">
                <a:effectLst>
                  <a:outerShdw blurRad="38100" dist="38100" dir="2700000" algn="tl">
                    <a:srgbClr val="000000"/>
                  </a:outerShdw>
                </a:effectLst>
              </a:rPr>
              <a:t>and escape </a:t>
            </a:r>
            <a:r>
              <a:rPr lang="en-US" altLang="en-US">
                <a:effectLst>
                  <a:outerShdw blurRad="38100" dist="38100" dir="2700000" algn="tl">
                    <a:srgbClr val="000000"/>
                  </a:outerShdw>
                </a:effectLst>
              </a:rPr>
              <a:t>the snare of the devil, having been taken captive by him to </a:t>
            </a:r>
            <a:r>
              <a:rPr lang="en-US" altLang="en-US" i="1">
                <a:effectLst>
                  <a:outerShdw blurRad="38100" dist="38100" dir="2700000" algn="tl">
                    <a:srgbClr val="000000"/>
                  </a:outerShdw>
                </a:effectLst>
              </a:rPr>
              <a:t>do </a:t>
            </a:r>
            <a:r>
              <a:rPr lang="en-US" altLang="en-US">
                <a:effectLst>
                  <a:outerShdw blurRad="38100" dist="38100" dir="2700000" algn="tl">
                    <a:srgbClr val="000000"/>
                  </a:outerShdw>
                </a:effectLst>
              </a:rPr>
              <a:t>his will.</a:t>
            </a:r>
            <a:endParaRPr lang="en-US" altLang="en-US" b="1" i="1">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84739">
                                            <p:txEl>
                                              <p:pRg st="0" end="0"/>
                                            </p:txEl>
                                          </p:spTgt>
                                        </p:tgtEl>
                                        <p:attrNameLst>
                                          <p:attrName>style.visibility</p:attrName>
                                        </p:attrNameLst>
                                      </p:cBhvr>
                                      <p:to>
                                        <p:strVal val="visible"/>
                                      </p:to>
                                    </p:set>
                                    <p:animEffect transition="in" filter="fade">
                                      <p:cBhvr>
                                        <p:cTn id="7" dur="1000"/>
                                        <p:tgtEl>
                                          <p:spTgt spid="884739">
                                            <p:txEl>
                                              <p:pRg st="0" end="0"/>
                                            </p:txEl>
                                          </p:spTgt>
                                        </p:tgtEl>
                                      </p:cBhvr>
                                    </p:animEffect>
                                    <p:anim calcmode="lin" valueType="num">
                                      <p:cBhvr>
                                        <p:cTn id="8" dur="1000" fill="hold"/>
                                        <p:tgtEl>
                                          <p:spTgt spid="8847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8473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5762" name="Rectangle 2"/>
          <p:cNvSpPr>
            <a:spLocks noGrp="1" noChangeArrowheads="1"/>
          </p:cNvSpPr>
          <p:nvPr>
            <p:ph type="title"/>
          </p:nvPr>
        </p:nvSpPr>
        <p:spPr/>
        <p:txBody>
          <a:bodyPr/>
          <a:lstStyle/>
          <a:p>
            <a:r>
              <a:rPr lang="en-US" altLang="en-US" b="1" i="1">
                <a:effectLst>
                  <a:outerShdw blurRad="38100" dist="38100" dir="2700000" algn="tl">
                    <a:srgbClr val="000000"/>
                  </a:outerShdw>
                </a:effectLst>
              </a:rPr>
              <a:t>What should we do in this current culture?</a:t>
            </a:r>
            <a:endParaRPr lang="en-US" altLang="en-US">
              <a:effectLst>
                <a:outerShdw blurRad="38100" dist="38100" dir="2700000" algn="tl">
                  <a:srgbClr val="000000"/>
                </a:outerShdw>
              </a:effectLst>
            </a:endParaRPr>
          </a:p>
        </p:txBody>
      </p:sp>
      <p:sp>
        <p:nvSpPr>
          <p:cNvPr id="885763"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Let us not be sidetracked into a political battle but rather let us redouble our efforts to preach the gospel! </a:t>
            </a:r>
            <a:r>
              <a:rPr lang="en-US" altLang="en-US" b="1">
                <a:effectLst>
                  <a:outerShdw blurRad="38100" dist="38100" dir="2700000" algn="tl">
                    <a:srgbClr val="000000"/>
                  </a:outerShdw>
                </a:effectLst>
              </a:rPr>
              <a:t>(Rom 1:16-17)</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85763">
                                            <p:txEl>
                                              <p:pRg st="0" end="0"/>
                                            </p:txEl>
                                          </p:spTgt>
                                        </p:tgtEl>
                                        <p:attrNameLst>
                                          <p:attrName>style.visibility</p:attrName>
                                        </p:attrNameLst>
                                      </p:cBhvr>
                                      <p:to>
                                        <p:strVal val="visible"/>
                                      </p:to>
                                    </p:set>
                                    <p:animEffect transition="in" filter="fade">
                                      <p:cBhvr>
                                        <p:cTn id="7" dur="1000"/>
                                        <p:tgtEl>
                                          <p:spTgt spid="885763">
                                            <p:txEl>
                                              <p:pRg st="0" end="0"/>
                                            </p:txEl>
                                          </p:spTgt>
                                        </p:tgtEl>
                                      </p:cBhvr>
                                    </p:animEffect>
                                    <p:anim calcmode="lin" valueType="num">
                                      <p:cBhvr>
                                        <p:cTn id="8" dur="1000" fill="hold"/>
                                        <p:tgtEl>
                                          <p:spTgt spid="8857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8576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7634" name="Rectangle 2"/>
          <p:cNvSpPr>
            <a:spLocks noGrp="1" noChangeArrowheads="1"/>
          </p:cNvSpPr>
          <p:nvPr>
            <p:ph type="title"/>
          </p:nvPr>
        </p:nvSpPr>
        <p:spPr/>
        <p:txBody>
          <a:bodyPr/>
          <a:lstStyle/>
          <a:p>
            <a:r>
              <a:rPr lang="en-US" altLang="en-US" sz="3200" b="1" i="1">
                <a:effectLst>
                  <a:outerShdw blurRad="38100" dist="38100" dir="2700000" algn="tl">
                    <a:srgbClr val="000000"/>
                  </a:outerShdw>
                </a:effectLst>
              </a:rPr>
              <a:t>Men and cultures are always changing</a:t>
            </a:r>
            <a:endParaRPr lang="en-US" altLang="en-US">
              <a:effectLst>
                <a:outerShdw blurRad="38100" dist="38100" dir="2700000" algn="tl">
                  <a:srgbClr val="000000"/>
                </a:outerShdw>
              </a:effectLst>
            </a:endParaRPr>
          </a:p>
        </p:txBody>
      </p:sp>
      <p:sp>
        <p:nvSpPr>
          <p:cNvPr id="837635" name="Rectangle 3"/>
          <p:cNvSpPr>
            <a:spLocks noGrp="1" noChangeArrowheads="1"/>
          </p:cNvSpPr>
          <p:nvPr>
            <p:ph type="body" idx="1"/>
          </p:nvPr>
        </p:nvSpPr>
        <p:spPr/>
        <p:txBody>
          <a:bodyPr/>
          <a:lstStyle/>
          <a:p>
            <a:r>
              <a:rPr lang="en-US" altLang="en-US" b="1" u="sng">
                <a:effectLst>
                  <a:outerShdw blurRad="38100" dist="38100" dir="2700000" algn="tl">
                    <a:srgbClr val="000000"/>
                  </a:outerShdw>
                </a:effectLst>
              </a:rPr>
              <a:t>Acts 4:27-28</a:t>
            </a:r>
            <a:r>
              <a:rPr lang="en-US" altLang="en-US" b="1">
                <a:effectLst>
                  <a:outerShdw blurRad="38100" dist="38100" dir="2700000" algn="tl">
                    <a:srgbClr val="000000"/>
                  </a:outerShdw>
                </a:effectLst>
              </a:rPr>
              <a:t> </a:t>
            </a:r>
            <a:r>
              <a:rPr lang="en-US" altLang="en-US">
                <a:effectLst>
                  <a:outerShdw blurRad="38100" dist="38100" dir="2700000" algn="tl">
                    <a:srgbClr val="000000"/>
                  </a:outerShdw>
                </a:effectLst>
              </a:rPr>
              <a:t>  27 "For truly against Your holy Servant Jesus, whom You anointed, both Herod and Pontius Pilate, with the Gentiles and the people of Israel, were gathered together  28 "to do whatever Your hand and Your purpose determined before to be done.</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37635">
                                            <p:txEl>
                                              <p:pRg st="0" end="0"/>
                                            </p:txEl>
                                          </p:spTgt>
                                        </p:tgtEl>
                                        <p:attrNameLst>
                                          <p:attrName>style.visibility</p:attrName>
                                        </p:attrNameLst>
                                      </p:cBhvr>
                                      <p:to>
                                        <p:strVal val="visible"/>
                                      </p:to>
                                    </p:set>
                                    <p:animEffect transition="in" filter="fade">
                                      <p:cBhvr>
                                        <p:cTn id="7" dur="1000"/>
                                        <p:tgtEl>
                                          <p:spTgt spid="837635">
                                            <p:txEl>
                                              <p:pRg st="0" end="0"/>
                                            </p:txEl>
                                          </p:spTgt>
                                        </p:tgtEl>
                                      </p:cBhvr>
                                    </p:animEffect>
                                    <p:anim calcmode="lin" valueType="num">
                                      <p:cBhvr>
                                        <p:cTn id="8" dur="1000" fill="hold"/>
                                        <p:tgtEl>
                                          <p:spTgt spid="8376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376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8658" name="Rectangle 2"/>
          <p:cNvSpPr>
            <a:spLocks noGrp="1" noChangeArrowheads="1"/>
          </p:cNvSpPr>
          <p:nvPr>
            <p:ph type="title"/>
          </p:nvPr>
        </p:nvSpPr>
        <p:spPr/>
        <p:txBody>
          <a:bodyPr/>
          <a:lstStyle/>
          <a:p>
            <a:r>
              <a:rPr lang="en-US" altLang="en-US" sz="3200" b="1" i="1">
                <a:effectLst>
                  <a:outerShdw blurRad="38100" dist="38100" dir="2700000" algn="tl">
                    <a:srgbClr val="000000"/>
                  </a:outerShdw>
                </a:effectLst>
              </a:rPr>
              <a:t>Men and cultures are always changing</a:t>
            </a:r>
            <a:endParaRPr lang="en-US" altLang="en-US">
              <a:effectLst>
                <a:outerShdw blurRad="38100" dist="38100" dir="2700000" algn="tl">
                  <a:srgbClr val="000000"/>
                </a:outerShdw>
              </a:effectLst>
            </a:endParaRPr>
          </a:p>
        </p:txBody>
      </p:sp>
      <p:sp>
        <p:nvSpPr>
          <p:cNvPr id="838659"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Early Christians were respectful and obedient to rulers who often tried to                persecute them for their faith.</a:t>
            </a:r>
          </a:p>
          <a:p>
            <a:r>
              <a:rPr lang="en-US" altLang="en-US">
                <a:effectLst>
                  <a:outerShdw blurRad="38100" dist="38100" dir="2700000" algn="tl">
                    <a:srgbClr val="000000"/>
                  </a:outerShdw>
                </a:effectLst>
              </a:rPr>
              <a:t>What should we do when the culture turns to persecution against Christians?</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38659">
                                            <p:txEl>
                                              <p:pRg st="1" end="1"/>
                                            </p:txEl>
                                          </p:spTgt>
                                        </p:tgtEl>
                                        <p:attrNameLst>
                                          <p:attrName>style.visibility</p:attrName>
                                        </p:attrNameLst>
                                      </p:cBhvr>
                                      <p:to>
                                        <p:strVal val="visible"/>
                                      </p:to>
                                    </p:set>
                                    <p:animEffect transition="in" filter="fade">
                                      <p:cBhvr>
                                        <p:cTn id="7" dur="1000"/>
                                        <p:tgtEl>
                                          <p:spTgt spid="838659">
                                            <p:txEl>
                                              <p:pRg st="1" end="1"/>
                                            </p:txEl>
                                          </p:spTgt>
                                        </p:tgtEl>
                                      </p:cBhvr>
                                    </p:animEffect>
                                    <p:anim calcmode="lin" valueType="num">
                                      <p:cBhvr>
                                        <p:cTn id="8" dur="1000" fill="hold"/>
                                        <p:tgtEl>
                                          <p:spTgt spid="83865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3865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38659">
                                            <p:txEl>
                                              <p:pRg st="0" end="0"/>
                                            </p:txEl>
                                          </p:spTgt>
                                        </p:tgtEl>
                                        <p:attrNameLst>
                                          <p:attrName>style.visibility</p:attrName>
                                        </p:attrNameLst>
                                      </p:cBhvr>
                                      <p:to>
                                        <p:strVal val="visible"/>
                                      </p:to>
                                    </p:set>
                                    <p:animEffect transition="in" filter="fade">
                                      <p:cBhvr>
                                        <p:cTn id="14" dur="1000"/>
                                        <p:tgtEl>
                                          <p:spTgt spid="838659">
                                            <p:txEl>
                                              <p:pRg st="0" end="0"/>
                                            </p:txEl>
                                          </p:spTgt>
                                        </p:tgtEl>
                                      </p:cBhvr>
                                    </p:animEffect>
                                    <p:anim calcmode="lin" valueType="num">
                                      <p:cBhvr>
                                        <p:cTn id="15" dur="1000" fill="hold"/>
                                        <p:tgtEl>
                                          <p:spTgt spid="83865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83865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5B0A01"/>
        </a:solidFill>
        <a:effectLst/>
      </p:bgPr>
    </p:bg>
    <p:spTree>
      <p:nvGrpSpPr>
        <p:cNvPr id="1" name=""/>
        <p:cNvGrpSpPr/>
        <p:nvPr/>
      </p:nvGrpSpPr>
      <p:grpSpPr>
        <a:xfrm>
          <a:off x="0" y="0"/>
          <a:ext cx="0" cy="0"/>
          <a:chOff x="0" y="0"/>
          <a:chExt cx="0" cy="0"/>
        </a:xfrm>
      </p:grpSpPr>
      <p:sp>
        <p:nvSpPr>
          <p:cNvPr id="768002" name="Rectangle 2"/>
          <p:cNvSpPr>
            <a:spLocks noGrp="1" noChangeArrowheads="1"/>
          </p:cNvSpPr>
          <p:nvPr>
            <p:ph type="title"/>
          </p:nvPr>
        </p:nvSpPr>
        <p:spPr/>
        <p:txBody>
          <a:bodyPr/>
          <a:lstStyle/>
          <a:p>
            <a:r>
              <a:rPr lang="en-US" altLang="en-US" sz="3200" b="1" i="1">
                <a:effectLst>
                  <a:outerShdw blurRad="38100" dist="38100" dir="2700000" algn="tl">
                    <a:srgbClr val="000000"/>
                  </a:outerShdw>
                </a:effectLst>
              </a:rPr>
              <a:t>Christians were persecuted by the governments of their day</a:t>
            </a:r>
            <a:endParaRPr lang="en-US" altLang="en-US" sz="3200">
              <a:effectLst>
                <a:outerShdw blurRad="38100" dist="38100" dir="2700000" algn="tl">
                  <a:srgbClr val="000000"/>
                </a:outerShdw>
              </a:effectLst>
            </a:endParaRPr>
          </a:p>
        </p:txBody>
      </p:sp>
      <p:sp>
        <p:nvSpPr>
          <p:cNvPr id="768003"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Rome instituted Caesar worship and there was immense pressure upon Christians to compromise with the culture.</a:t>
            </a:r>
          </a:p>
          <a:p>
            <a:r>
              <a:rPr lang="en-US" altLang="en-US">
                <a:effectLst>
                  <a:outerShdw blurRad="38100" dist="38100" dir="2700000" algn="tl">
                    <a:srgbClr val="000000"/>
                  </a:outerShdw>
                </a:effectLst>
              </a:rPr>
              <a:t>The ability to work and make a living was taken away.</a:t>
            </a:r>
          </a:p>
          <a:p>
            <a:r>
              <a:rPr lang="en-US" altLang="en-US">
                <a:effectLst>
                  <a:outerShdw blurRad="38100" dist="38100" dir="2700000" algn="tl">
                    <a:srgbClr val="000000"/>
                  </a:outerShdw>
                </a:effectLst>
              </a:rPr>
              <a:t>Christians were a tiny, tiny minority that were ridiculed and ignored.</a:t>
            </a:r>
          </a:p>
          <a:p>
            <a:r>
              <a:rPr lang="en-US" altLang="en-US">
                <a:effectLst>
                  <a:outerShdw blurRad="38100" dist="38100" dir="2700000" algn="tl">
                    <a:srgbClr val="000000"/>
                  </a:outerShdw>
                </a:effectLst>
              </a:rPr>
              <a:t>The book of Revelation describes this conflict and the ultimate outcome. </a:t>
            </a:r>
            <a:br>
              <a:rPr lang="en-US" altLang="en-US">
                <a:effectLst>
                  <a:outerShdw blurRad="38100" dist="38100" dir="2700000" algn="tl">
                    <a:srgbClr val="000000"/>
                  </a:outerShdw>
                </a:effectLst>
              </a:rPr>
            </a:br>
            <a:r>
              <a:rPr lang="en-US" altLang="en-US" b="1">
                <a:effectLst>
                  <a:outerShdw blurRad="38100" dist="38100" dir="2700000" algn="tl">
                    <a:srgbClr val="000000"/>
                  </a:outerShdw>
                </a:effectLst>
              </a:rPr>
              <a:t>(Rev 2:10-13; 17:14)</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68003">
                                            <p:txEl>
                                              <p:pRg st="0" end="0"/>
                                            </p:txEl>
                                          </p:spTgt>
                                        </p:tgtEl>
                                        <p:attrNameLst>
                                          <p:attrName>style.visibility</p:attrName>
                                        </p:attrNameLst>
                                      </p:cBhvr>
                                      <p:to>
                                        <p:strVal val="visible"/>
                                      </p:to>
                                    </p:set>
                                    <p:animEffect transition="in" filter="fade">
                                      <p:cBhvr>
                                        <p:cTn id="7" dur="1000"/>
                                        <p:tgtEl>
                                          <p:spTgt spid="768003">
                                            <p:txEl>
                                              <p:pRg st="0" end="0"/>
                                            </p:txEl>
                                          </p:spTgt>
                                        </p:tgtEl>
                                      </p:cBhvr>
                                    </p:animEffect>
                                    <p:anim calcmode="lin" valueType="num">
                                      <p:cBhvr>
                                        <p:cTn id="8" dur="1000" fill="hold"/>
                                        <p:tgtEl>
                                          <p:spTgt spid="76800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6800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68003">
                                            <p:txEl>
                                              <p:pRg st="1" end="1"/>
                                            </p:txEl>
                                          </p:spTgt>
                                        </p:tgtEl>
                                        <p:attrNameLst>
                                          <p:attrName>style.visibility</p:attrName>
                                        </p:attrNameLst>
                                      </p:cBhvr>
                                      <p:to>
                                        <p:strVal val="visible"/>
                                      </p:to>
                                    </p:set>
                                    <p:animEffect transition="in" filter="fade">
                                      <p:cBhvr>
                                        <p:cTn id="14" dur="1000"/>
                                        <p:tgtEl>
                                          <p:spTgt spid="768003">
                                            <p:txEl>
                                              <p:pRg st="1" end="1"/>
                                            </p:txEl>
                                          </p:spTgt>
                                        </p:tgtEl>
                                      </p:cBhvr>
                                    </p:animEffect>
                                    <p:anim calcmode="lin" valueType="num">
                                      <p:cBhvr>
                                        <p:cTn id="15" dur="1000" fill="hold"/>
                                        <p:tgtEl>
                                          <p:spTgt spid="76800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6800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768003">
                                            <p:txEl>
                                              <p:pRg st="2" end="2"/>
                                            </p:txEl>
                                          </p:spTgt>
                                        </p:tgtEl>
                                        <p:attrNameLst>
                                          <p:attrName>style.visibility</p:attrName>
                                        </p:attrNameLst>
                                      </p:cBhvr>
                                      <p:to>
                                        <p:strVal val="visible"/>
                                      </p:to>
                                    </p:set>
                                    <p:animEffect transition="in" filter="fade">
                                      <p:cBhvr>
                                        <p:cTn id="21" dur="1000"/>
                                        <p:tgtEl>
                                          <p:spTgt spid="768003">
                                            <p:txEl>
                                              <p:pRg st="2" end="2"/>
                                            </p:txEl>
                                          </p:spTgt>
                                        </p:tgtEl>
                                      </p:cBhvr>
                                    </p:animEffect>
                                    <p:anim calcmode="lin" valueType="num">
                                      <p:cBhvr>
                                        <p:cTn id="22" dur="1000" fill="hold"/>
                                        <p:tgtEl>
                                          <p:spTgt spid="76800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6800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768003">
                                            <p:txEl>
                                              <p:pRg st="3" end="3"/>
                                            </p:txEl>
                                          </p:spTgt>
                                        </p:tgtEl>
                                        <p:attrNameLst>
                                          <p:attrName>style.visibility</p:attrName>
                                        </p:attrNameLst>
                                      </p:cBhvr>
                                      <p:to>
                                        <p:strVal val="visible"/>
                                      </p:to>
                                    </p:set>
                                    <p:animEffect transition="in" filter="fade">
                                      <p:cBhvr>
                                        <p:cTn id="28" dur="1000"/>
                                        <p:tgtEl>
                                          <p:spTgt spid="768003">
                                            <p:txEl>
                                              <p:pRg st="3" end="3"/>
                                            </p:txEl>
                                          </p:spTgt>
                                        </p:tgtEl>
                                      </p:cBhvr>
                                    </p:animEffect>
                                    <p:anim calcmode="lin" valueType="num">
                                      <p:cBhvr>
                                        <p:cTn id="29" dur="1000" fill="hold"/>
                                        <p:tgtEl>
                                          <p:spTgt spid="76800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6800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5B0A01"/>
        </a:solidFill>
        <a:effectLst/>
      </p:bgPr>
    </p:bg>
    <p:spTree>
      <p:nvGrpSpPr>
        <p:cNvPr id="1" name=""/>
        <p:cNvGrpSpPr/>
        <p:nvPr/>
      </p:nvGrpSpPr>
      <p:grpSpPr>
        <a:xfrm>
          <a:off x="0" y="0"/>
          <a:ext cx="0" cy="0"/>
          <a:chOff x="0" y="0"/>
          <a:chExt cx="0" cy="0"/>
        </a:xfrm>
      </p:grpSpPr>
      <p:sp>
        <p:nvSpPr>
          <p:cNvPr id="839682" name="Rectangle 2"/>
          <p:cNvSpPr>
            <a:spLocks noGrp="1" noChangeArrowheads="1"/>
          </p:cNvSpPr>
          <p:nvPr>
            <p:ph type="title"/>
          </p:nvPr>
        </p:nvSpPr>
        <p:spPr/>
        <p:txBody>
          <a:bodyPr/>
          <a:lstStyle/>
          <a:p>
            <a:r>
              <a:rPr lang="en-US" altLang="en-US" sz="3200" b="1" i="1">
                <a:effectLst>
                  <a:outerShdw blurRad="38100" dist="38100" dir="2700000" algn="tl">
                    <a:srgbClr val="000000"/>
                  </a:outerShdw>
                </a:effectLst>
              </a:rPr>
              <a:t>Christians were persecuted by the governments of their day</a:t>
            </a:r>
            <a:endParaRPr lang="en-US" altLang="en-US" sz="3200">
              <a:effectLst>
                <a:outerShdw blurRad="38100" dist="38100" dir="2700000" algn="tl">
                  <a:srgbClr val="000000"/>
                </a:outerShdw>
              </a:effectLst>
            </a:endParaRPr>
          </a:p>
        </p:txBody>
      </p:sp>
      <p:sp>
        <p:nvSpPr>
          <p:cNvPr id="839683" name="Rectangle 3"/>
          <p:cNvSpPr>
            <a:spLocks noGrp="1" noChangeArrowheads="1"/>
          </p:cNvSpPr>
          <p:nvPr>
            <p:ph type="body" idx="1"/>
          </p:nvPr>
        </p:nvSpPr>
        <p:spPr/>
        <p:txBody>
          <a:bodyPr/>
          <a:lstStyle/>
          <a:p>
            <a:r>
              <a:rPr lang="en-US" altLang="en-US">
                <a:effectLst>
                  <a:outerShdw blurRad="38100" dist="38100" dir="2700000" algn="tl">
                    <a:srgbClr val="000000"/>
                  </a:outerShdw>
                </a:effectLst>
              </a:rPr>
              <a:t>The book of Revelation describes this conflict and the ultimate outcome. </a:t>
            </a:r>
            <a:br>
              <a:rPr lang="en-US" altLang="en-US">
                <a:effectLst>
                  <a:outerShdw blurRad="38100" dist="38100" dir="2700000" algn="tl">
                    <a:srgbClr val="000000"/>
                  </a:outerShdw>
                </a:effectLst>
              </a:rPr>
            </a:br>
            <a:r>
              <a:rPr lang="en-US" altLang="en-US" b="1">
                <a:effectLst>
                  <a:outerShdw blurRad="38100" dist="38100" dir="2700000" algn="tl">
                    <a:srgbClr val="000000"/>
                  </a:outerShdw>
                </a:effectLst>
              </a:rPr>
              <a:t>(Rev 2:10-13; 17:14)</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39683">
                                            <p:txEl>
                                              <p:pRg st="0" end="0"/>
                                            </p:txEl>
                                          </p:spTgt>
                                        </p:tgtEl>
                                        <p:attrNameLst>
                                          <p:attrName>style.visibility</p:attrName>
                                        </p:attrNameLst>
                                      </p:cBhvr>
                                      <p:to>
                                        <p:strVal val="visible"/>
                                      </p:to>
                                    </p:set>
                                    <p:animEffect transition="in" filter="fade">
                                      <p:cBhvr>
                                        <p:cTn id="7" dur="1000"/>
                                        <p:tgtEl>
                                          <p:spTgt spid="839683">
                                            <p:txEl>
                                              <p:pRg st="0" end="0"/>
                                            </p:txEl>
                                          </p:spTgt>
                                        </p:tgtEl>
                                      </p:cBhvr>
                                    </p:animEffect>
                                    <p:anim calcmode="lin" valueType="num">
                                      <p:cBhvr>
                                        <p:cTn id="8" dur="1000" fill="hold"/>
                                        <p:tgtEl>
                                          <p:spTgt spid="83968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3968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5561</TotalTime>
  <Words>2782</Words>
  <Application>Microsoft Office PowerPoint</Application>
  <PresentationFormat>On-screen Show (4:3)</PresentationFormat>
  <Paragraphs>135</Paragraphs>
  <Slides>56</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56</vt:i4>
      </vt:variant>
    </vt:vector>
  </HeadingPairs>
  <TitlesOfParts>
    <vt:vector size="58" baseType="lpstr">
      <vt:lpstr>Arial</vt:lpstr>
      <vt:lpstr>Default Design</vt:lpstr>
      <vt:lpstr>How Should We Respond to Persecution  (The Coming Storm Over Homosexuality)</vt:lpstr>
      <vt:lpstr>Men and cultures are always changing</vt:lpstr>
      <vt:lpstr>Men and cultures are always changing</vt:lpstr>
      <vt:lpstr>Men and cultures are always changing</vt:lpstr>
      <vt:lpstr>Men and cultures are always changing</vt:lpstr>
      <vt:lpstr>Men and cultures are always changing</vt:lpstr>
      <vt:lpstr>Men and cultures are always changing</vt:lpstr>
      <vt:lpstr>Christians were persecuted by the governments of their day</vt:lpstr>
      <vt:lpstr>Christians were persecuted by the governments of their day</vt:lpstr>
      <vt:lpstr>Christians were persecuted by the governments of their day</vt:lpstr>
      <vt:lpstr>Christians were persecuted by the governments of their day</vt:lpstr>
      <vt:lpstr>Christians were persecuted by the governments of their day</vt:lpstr>
      <vt:lpstr>Christians were persecuted by the governments of their day</vt:lpstr>
      <vt:lpstr>Christians were persecuted by the governments of their day</vt:lpstr>
      <vt:lpstr>Christians were persecuted by the governments of their day</vt:lpstr>
      <vt:lpstr>Christians were persecuted by the governments of their day</vt:lpstr>
      <vt:lpstr>Christians were persecuted by the governments of their day</vt:lpstr>
      <vt:lpstr>Christians were persecuted by the governments of their day</vt:lpstr>
      <vt:lpstr>Christians were persecuted by the governments of their day</vt:lpstr>
      <vt:lpstr>What does the Bible teach about homosexuality?</vt:lpstr>
      <vt:lpstr>What does the Bible teach about homosexuality?</vt:lpstr>
      <vt:lpstr>What does the Bible teach about homosexuality?</vt:lpstr>
      <vt:lpstr>What does the Bible teach about homosexuality?</vt:lpstr>
      <vt:lpstr>What does the Bible teach about homosexuality?</vt:lpstr>
      <vt:lpstr>What does the Bible teach about homosexuality?</vt:lpstr>
      <vt:lpstr>What does the Bible teach about homosexuality?</vt:lpstr>
      <vt:lpstr>What does the Bible teach about homosexuality?</vt:lpstr>
      <vt:lpstr>What does the Bible teach about homosexuality?</vt:lpstr>
      <vt:lpstr>What does the Bible teach about homosexuality?</vt:lpstr>
      <vt:lpstr>What does the Bible teach about homosexuality?</vt:lpstr>
      <vt:lpstr>What does the Bible teach about homosexuality?</vt:lpstr>
      <vt:lpstr>What does the Bible teach about homosexuality?</vt:lpstr>
      <vt:lpstr>What does the Bible teach about homosexuality?</vt:lpstr>
      <vt:lpstr>What does the Bible teach about homosexuality?</vt:lpstr>
      <vt:lpstr>What does the Bible teach about homosexuality?</vt:lpstr>
      <vt:lpstr>What does the Bible teach about homosexuality?</vt:lpstr>
      <vt:lpstr>What does the Bible teach about homosexuality?</vt:lpstr>
      <vt:lpstr>What does the Bible teach about homosexuality?</vt:lpstr>
      <vt:lpstr>What does the Bible teach about homosexuality?</vt:lpstr>
      <vt:lpstr>What does the Bible teach about homosexuality?</vt:lpstr>
      <vt:lpstr>What does the Bible teach about homosexuality?</vt:lpstr>
      <vt:lpstr>What are the arguments used to justify homosexuality?</vt:lpstr>
      <vt:lpstr>What are the arguments used to justify homosexuality?</vt:lpstr>
      <vt:lpstr>What are the arguments used to justify homosexuality?</vt:lpstr>
      <vt:lpstr>What are the arguments used to justify homosexuality?</vt:lpstr>
      <vt:lpstr>What are the arguments used to justify homosexuality?</vt:lpstr>
      <vt:lpstr>What are the arguments used to justify homosexuality?</vt:lpstr>
      <vt:lpstr>What are the arguments used to justify homosexuality?</vt:lpstr>
      <vt:lpstr>What are the arguments used to justify homosexuality?</vt:lpstr>
      <vt:lpstr>What are the arguments used to justify homosexuality?</vt:lpstr>
      <vt:lpstr>What are the arguments used to justify homosexuality?</vt:lpstr>
      <vt:lpstr>What should we do in this current culture?</vt:lpstr>
      <vt:lpstr>What should we do in this current culture?</vt:lpstr>
      <vt:lpstr>What should we do in this current culture?</vt:lpstr>
      <vt:lpstr>What should we do in this current culture?</vt:lpstr>
      <vt:lpstr>What should we do in this current culture?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DON BUNTING</dc:creator>
  <cp:lastModifiedBy>Larry Rouse</cp:lastModifiedBy>
  <cp:revision>76</cp:revision>
  <dcterms:created xsi:type="dcterms:W3CDTF">2011-01-22T21:17:58Z</dcterms:created>
  <dcterms:modified xsi:type="dcterms:W3CDTF">2014-02-21T16:03:46Z</dcterms:modified>
</cp:coreProperties>
</file>