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58" r:id="rId3"/>
    <p:sldId id="678" r:id="rId4"/>
    <p:sldId id="679" r:id="rId5"/>
    <p:sldId id="680" r:id="rId6"/>
    <p:sldId id="681" r:id="rId7"/>
    <p:sldId id="736" r:id="rId8"/>
    <p:sldId id="737" r:id="rId9"/>
    <p:sldId id="738" r:id="rId10"/>
    <p:sldId id="682" r:id="rId11"/>
    <p:sldId id="608" r:id="rId12"/>
    <p:sldId id="683" r:id="rId13"/>
    <p:sldId id="684" r:id="rId14"/>
    <p:sldId id="685" r:id="rId15"/>
    <p:sldId id="686" r:id="rId16"/>
    <p:sldId id="687" r:id="rId17"/>
    <p:sldId id="688" r:id="rId18"/>
    <p:sldId id="689" r:id="rId19"/>
    <p:sldId id="690" r:id="rId20"/>
    <p:sldId id="691" r:id="rId21"/>
    <p:sldId id="692" r:id="rId22"/>
    <p:sldId id="693" r:id="rId23"/>
    <p:sldId id="694" r:id="rId24"/>
    <p:sldId id="695" r:id="rId25"/>
    <p:sldId id="696" r:id="rId26"/>
    <p:sldId id="697" r:id="rId27"/>
    <p:sldId id="609" r:id="rId28"/>
    <p:sldId id="698" r:id="rId29"/>
    <p:sldId id="699" r:id="rId30"/>
    <p:sldId id="700" r:id="rId31"/>
    <p:sldId id="701" r:id="rId32"/>
    <p:sldId id="702" r:id="rId33"/>
    <p:sldId id="733" r:id="rId34"/>
    <p:sldId id="703" r:id="rId35"/>
    <p:sldId id="704" r:id="rId36"/>
    <p:sldId id="705" r:id="rId37"/>
    <p:sldId id="706" r:id="rId38"/>
    <p:sldId id="707" r:id="rId39"/>
    <p:sldId id="708" r:id="rId40"/>
    <p:sldId id="709" r:id="rId41"/>
    <p:sldId id="710" r:id="rId42"/>
    <p:sldId id="711" r:id="rId43"/>
    <p:sldId id="712" r:id="rId44"/>
    <p:sldId id="713" r:id="rId45"/>
    <p:sldId id="714" r:id="rId46"/>
    <p:sldId id="715" r:id="rId47"/>
    <p:sldId id="716" r:id="rId48"/>
    <p:sldId id="717" r:id="rId49"/>
    <p:sldId id="718" r:id="rId50"/>
    <p:sldId id="719" r:id="rId51"/>
    <p:sldId id="720" r:id="rId52"/>
    <p:sldId id="721" r:id="rId53"/>
    <p:sldId id="734" r:id="rId54"/>
    <p:sldId id="735" r:id="rId55"/>
    <p:sldId id="722" r:id="rId56"/>
    <p:sldId id="610" r:id="rId57"/>
    <p:sldId id="723" r:id="rId58"/>
    <p:sldId id="724" r:id="rId59"/>
    <p:sldId id="725" r:id="rId60"/>
    <p:sldId id="726" r:id="rId61"/>
    <p:sldId id="727" r:id="rId62"/>
    <p:sldId id="728" r:id="rId63"/>
    <p:sldId id="729" r:id="rId64"/>
    <p:sldId id="730" r:id="rId65"/>
    <p:sldId id="731" r:id="rId66"/>
    <p:sldId id="732" r:id="rId6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87" autoAdjust="0"/>
  </p:normalViewPr>
  <p:slideViewPr>
    <p:cSldViewPr>
      <p:cViewPr varScale="1">
        <p:scale>
          <a:sx n="87" d="100"/>
          <a:sy n="87" d="100"/>
        </p:scale>
        <p:origin x="-14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D4C4E9-4F47-4547-86E6-B1D5F048514C}" type="slidenum">
              <a:rPr lang="en-US" altLang="en-US"/>
              <a:pPr/>
              <a:t>‹#›</a:t>
            </a:fld>
            <a:endParaRPr lang="en-US" altLang="en-US"/>
          </a:p>
        </p:txBody>
      </p:sp>
    </p:spTree>
    <p:extLst>
      <p:ext uri="{BB962C8B-B14F-4D97-AF65-F5344CB8AC3E}">
        <p14:creationId xmlns:p14="http://schemas.microsoft.com/office/powerpoint/2010/main" val="3599779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08FC01-E4B9-4A48-A7B0-B112FDB77899}" type="slidenum">
              <a:rPr lang="en-US" altLang="en-US"/>
              <a:pPr/>
              <a:t>‹#›</a:t>
            </a:fld>
            <a:endParaRPr lang="en-US" altLang="en-US"/>
          </a:p>
        </p:txBody>
      </p:sp>
    </p:spTree>
    <p:extLst>
      <p:ext uri="{BB962C8B-B14F-4D97-AF65-F5344CB8AC3E}">
        <p14:creationId xmlns:p14="http://schemas.microsoft.com/office/powerpoint/2010/main" val="422755100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17B6AF-0E47-430D-B3EC-42C317077782}" type="slidenum">
              <a:rPr lang="en-US" altLang="en-US"/>
              <a:pPr/>
              <a:t>‹#›</a:t>
            </a:fld>
            <a:endParaRPr lang="en-US" altLang="en-US"/>
          </a:p>
        </p:txBody>
      </p:sp>
    </p:spTree>
    <p:extLst>
      <p:ext uri="{BB962C8B-B14F-4D97-AF65-F5344CB8AC3E}">
        <p14:creationId xmlns:p14="http://schemas.microsoft.com/office/powerpoint/2010/main" val="1721439723"/>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C9AB47-65E4-4869-ADAB-F40AC49744AD}" type="slidenum">
              <a:rPr lang="en-US" altLang="en-US"/>
              <a:pPr/>
              <a:t>‹#›</a:t>
            </a:fld>
            <a:endParaRPr lang="en-US" altLang="en-US"/>
          </a:p>
        </p:txBody>
      </p:sp>
    </p:spTree>
    <p:extLst>
      <p:ext uri="{BB962C8B-B14F-4D97-AF65-F5344CB8AC3E}">
        <p14:creationId xmlns:p14="http://schemas.microsoft.com/office/powerpoint/2010/main" val="387794535"/>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6A039B-E97C-4880-A6FA-B44485C9B16A}" type="slidenum">
              <a:rPr lang="en-US" altLang="en-US"/>
              <a:pPr/>
              <a:t>‹#›</a:t>
            </a:fld>
            <a:endParaRPr lang="en-US" altLang="en-US"/>
          </a:p>
        </p:txBody>
      </p:sp>
    </p:spTree>
    <p:extLst>
      <p:ext uri="{BB962C8B-B14F-4D97-AF65-F5344CB8AC3E}">
        <p14:creationId xmlns:p14="http://schemas.microsoft.com/office/powerpoint/2010/main" val="170885704"/>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860BD9-0A15-4267-A6D0-EC16029C322D}" type="slidenum">
              <a:rPr lang="en-US" altLang="en-US"/>
              <a:pPr/>
              <a:t>‹#›</a:t>
            </a:fld>
            <a:endParaRPr lang="en-US" altLang="en-US"/>
          </a:p>
        </p:txBody>
      </p:sp>
    </p:spTree>
    <p:extLst>
      <p:ext uri="{BB962C8B-B14F-4D97-AF65-F5344CB8AC3E}">
        <p14:creationId xmlns:p14="http://schemas.microsoft.com/office/powerpoint/2010/main" val="1944159511"/>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24B2F-830A-4C63-92EA-15413A18AF96}" type="slidenum">
              <a:rPr lang="en-US" altLang="en-US"/>
              <a:pPr/>
              <a:t>‹#›</a:t>
            </a:fld>
            <a:endParaRPr lang="en-US" altLang="en-US"/>
          </a:p>
        </p:txBody>
      </p:sp>
    </p:spTree>
    <p:extLst>
      <p:ext uri="{BB962C8B-B14F-4D97-AF65-F5344CB8AC3E}">
        <p14:creationId xmlns:p14="http://schemas.microsoft.com/office/powerpoint/2010/main" val="2037663576"/>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410ED03-7D7C-4971-9138-C571A618367B}" type="slidenum">
              <a:rPr lang="en-US" altLang="en-US"/>
              <a:pPr/>
              <a:t>‹#›</a:t>
            </a:fld>
            <a:endParaRPr lang="en-US" altLang="en-US"/>
          </a:p>
        </p:txBody>
      </p:sp>
    </p:spTree>
    <p:extLst>
      <p:ext uri="{BB962C8B-B14F-4D97-AF65-F5344CB8AC3E}">
        <p14:creationId xmlns:p14="http://schemas.microsoft.com/office/powerpoint/2010/main" val="2563656324"/>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E00291-7BFD-4C16-B5C1-2852455F13FF}" type="slidenum">
              <a:rPr lang="en-US" altLang="en-US"/>
              <a:pPr/>
              <a:t>‹#›</a:t>
            </a:fld>
            <a:endParaRPr lang="en-US" altLang="en-US"/>
          </a:p>
        </p:txBody>
      </p:sp>
    </p:spTree>
    <p:extLst>
      <p:ext uri="{BB962C8B-B14F-4D97-AF65-F5344CB8AC3E}">
        <p14:creationId xmlns:p14="http://schemas.microsoft.com/office/powerpoint/2010/main" val="1658740509"/>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36CD0AC-FC5C-413F-8CFC-0058E2FE7612}" type="slidenum">
              <a:rPr lang="en-US" altLang="en-US"/>
              <a:pPr/>
              <a:t>‹#›</a:t>
            </a:fld>
            <a:endParaRPr lang="en-US" altLang="en-US"/>
          </a:p>
        </p:txBody>
      </p:sp>
    </p:spTree>
    <p:extLst>
      <p:ext uri="{BB962C8B-B14F-4D97-AF65-F5344CB8AC3E}">
        <p14:creationId xmlns:p14="http://schemas.microsoft.com/office/powerpoint/2010/main" val="223674592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2840F5-5779-48E2-9788-FA9DBE047B71}" type="slidenum">
              <a:rPr lang="en-US" altLang="en-US"/>
              <a:pPr/>
              <a:t>‹#›</a:t>
            </a:fld>
            <a:endParaRPr lang="en-US" altLang="en-US"/>
          </a:p>
        </p:txBody>
      </p:sp>
    </p:spTree>
    <p:extLst>
      <p:ext uri="{BB962C8B-B14F-4D97-AF65-F5344CB8AC3E}">
        <p14:creationId xmlns:p14="http://schemas.microsoft.com/office/powerpoint/2010/main" val="3315366290"/>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5140D9-86AE-4A24-876D-F10ECABF7B80}" type="slidenum">
              <a:rPr lang="en-US" altLang="en-US"/>
              <a:pPr/>
              <a:t>‹#›</a:t>
            </a:fld>
            <a:endParaRPr lang="en-US" altLang="en-US"/>
          </a:p>
        </p:txBody>
      </p:sp>
    </p:spTree>
    <p:extLst>
      <p:ext uri="{BB962C8B-B14F-4D97-AF65-F5344CB8AC3E}">
        <p14:creationId xmlns:p14="http://schemas.microsoft.com/office/powerpoint/2010/main" val="2033867115"/>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64A2A5-749E-4E1B-AE12-729A854FEE5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smtClean="0">
                <a:effectLst>
                  <a:outerShdw blurRad="38100" dist="38100" dir="2700000" algn="tl">
                    <a:srgbClr val="000000"/>
                  </a:outerShdw>
                </a:effectLst>
              </a:rPr>
              <a:t>Should churches of Christ Exist? (Fellowship and Baptism)</a:t>
            </a:r>
            <a:r>
              <a:rPr lang="en-US" altLang="en-US" sz="4800" b="1" dirty="0">
                <a:effectLst>
                  <a:outerShdw blurRad="38100" dist="38100" dir="2700000" algn="tl">
                    <a:srgbClr val="000000"/>
                  </a:outerShdw>
                </a:effectLst>
              </a:rPr>
              <a:t/>
            </a:r>
            <a:br>
              <a:rPr lang="en-US" altLang="en-US" sz="4800" b="1" dirty="0">
                <a:effectLst>
                  <a:outerShdw blurRad="38100" dist="38100" dir="2700000" algn="tl">
                    <a:srgbClr val="000000"/>
                  </a:outerShdw>
                </a:effectLst>
              </a:rPr>
            </a:br>
            <a:r>
              <a:rPr lang="en-US" altLang="en-US" sz="4800" b="1" dirty="0">
                <a:effectLst>
                  <a:outerShdw blurRad="38100" dist="38100" dir="2700000" algn="tl">
                    <a:srgbClr val="000000"/>
                  </a:outerShdw>
                </a:effectLst>
              </a:rPr>
              <a:t> </a:t>
            </a:r>
            <a:br>
              <a:rPr lang="en-US" altLang="en-US" sz="4800" b="1" dirty="0">
                <a:effectLst>
                  <a:outerShdw blurRad="38100" dist="38100" dir="2700000" algn="tl">
                    <a:srgbClr val="000000"/>
                  </a:outerShdw>
                </a:effectLst>
              </a:rPr>
            </a:br>
            <a:endParaRPr lang="en-US" altLang="en-US" sz="4000" b="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“Why can’t everyone just get along?”</a:t>
            </a:r>
          </a:p>
        </p:txBody>
      </p:sp>
      <p:sp>
        <p:nvSpPr>
          <p:cNvPr id="441347"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are seeing “non-traditional” house churches forming in several communities                  that are reaching out to and participating in opening their “circle of fellowship.”</a:t>
            </a:r>
          </a:p>
          <a:p>
            <a:r>
              <a:rPr lang="en-US" altLang="en-US" dirty="0" smtClean="0">
                <a:effectLst>
                  <a:outerShdw blurRad="38100" dist="38100" dir="2700000" algn="tl">
                    <a:srgbClr val="000000"/>
                  </a:outerShdw>
                </a:effectLst>
              </a:rPr>
              <a:t>Could that which is called “traditionalism” actually have a Biblical basis?</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1347">
                                            <p:txEl>
                                              <p:pRg st="0" end="0"/>
                                            </p:txEl>
                                          </p:spTgt>
                                        </p:tgtEl>
                                        <p:attrNameLst>
                                          <p:attrName>style.visibility</p:attrName>
                                        </p:attrNameLst>
                                      </p:cBhvr>
                                      <p:to>
                                        <p:strVal val="visible"/>
                                      </p:to>
                                    </p:set>
                                    <p:animEffect transition="in" filter="fade">
                                      <p:cBhvr>
                                        <p:cTn id="7" dur="1000"/>
                                        <p:tgtEl>
                                          <p:spTgt spid="441347">
                                            <p:txEl>
                                              <p:pRg st="0" end="0"/>
                                            </p:txEl>
                                          </p:spTgt>
                                        </p:tgtEl>
                                      </p:cBhvr>
                                    </p:animEffect>
                                    <p:anim calcmode="lin" valueType="num">
                                      <p:cBhvr>
                                        <p:cTn id="8" dur="1000" fill="hold"/>
                                        <p:tgtEl>
                                          <p:spTgt spid="441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13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36557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It is God’s place to draw circles and not men. </a:t>
            </a:r>
            <a:r>
              <a:rPr lang="en-US" altLang="en-US" b="1">
                <a:effectLst>
                  <a:outerShdw blurRad="38100" dist="38100" dir="2700000" algn="tl">
                    <a:srgbClr val="000000"/>
                  </a:outerShdw>
                </a:effectLst>
              </a:rPr>
              <a:t>(1 John 1:1-3)</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4237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4237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1 John 1:1-3</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That which was from the beginning, which </a:t>
            </a:r>
            <a:r>
              <a:rPr lang="en-US" altLang="en-US" u="sng">
                <a:effectLst>
                  <a:outerShdw blurRad="38100" dist="38100" dir="2700000" algn="tl">
                    <a:srgbClr val="000000"/>
                  </a:outerShdw>
                </a:effectLst>
              </a:rPr>
              <a:t>we have heard</a:t>
            </a:r>
            <a:r>
              <a:rPr lang="en-US" altLang="en-US">
                <a:effectLst>
                  <a:outerShdw blurRad="38100" dist="38100" dir="2700000" algn="tl">
                    <a:srgbClr val="000000"/>
                  </a:outerShdw>
                </a:effectLst>
              </a:rPr>
              <a:t>, which </a:t>
            </a:r>
            <a:r>
              <a:rPr lang="en-US" altLang="en-US" u="sng">
                <a:effectLst>
                  <a:outerShdw blurRad="38100" dist="38100" dir="2700000" algn="tl">
                    <a:srgbClr val="000000"/>
                  </a:outerShdw>
                </a:effectLst>
              </a:rPr>
              <a:t>we have seen</a:t>
            </a:r>
            <a:r>
              <a:rPr lang="en-US" altLang="en-US">
                <a:effectLst>
                  <a:outerShdw blurRad="38100" dist="38100" dir="2700000" algn="tl">
                    <a:srgbClr val="000000"/>
                  </a:outerShdw>
                </a:effectLst>
              </a:rPr>
              <a:t> with our eyes, which </a:t>
            </a:r>
            <a:r>
              <a:rPr lang="en-US" altLang="en-US" u="sng">
                <a:effectLst>
                  <a:outerShdw blurRad="38100" dist="38100" dir="2700000" algn="tl">
                    <a:srgbClr val="000000"/>
                  </a:outerShdw>
                </a:effectLst>
              </a:rPr>
              <a:t>we have looked upon</a:t>
            </a:r>
            <a:r>
              <a:rPr lang="en-US" altLang="en-US">
                <a:effectLst>
                  <a:outerShdw blurRad="38100" dist="38100" dir="2700000" algn="tl">
                    <a:srgbClr val="000000"/>
                  </a:outerShdw>
                </a:effectLst>
              </a:rPr>
              <a:t>, and </a:t>
            </a:r>
            <a:r>
              <a:rPr lang="en-US" altLang="en-US" u="sng">
                <a:effectLst>
                  <a:outerShdw blurRad="38100" dist="38100" dir="2700000" algn="tl">
                    <a:srgbClr val="000000"/>
                  </a:outerShdw>
                </a:effectLst>
              </a:rPr>
              <a:t>our hands have handled</a:t>
            </a:r>
            <a:r>
              <a:rPr lang="en-US" altLang="en-US">
                <a:effectLst>
                  <a:outerShdw blurRad="38100" dist="38100" dir="2700000" algn="tl">
                    <a:srgbClr val="000000"/>
                  </a:outerShdw>
                </a:effectLst>
              </a:rPr>
              <a:t>, concerning the Word of life --  2 the life was manifested, and we have seen, and bear witness, and </a:t>
            </a:r>
            <a:r>
              <a:rPr lang="en-US" altLang="en-US" u="sng">
                <a:effectLst>
                  <a:outerShdw blurRad="38100" dist="38100" dir="2700000" algn="tl">
                    <a:srgbClr val="000000"/>
                  </a:outerShdw>
                </a:effectLst>
              </a:rPr>
              <a:t>declare to you that eternal life</a:t>
            </a:r>
            <a:r>
              <a:rPr lang="en-US" altLang="en-US">
                <a:effectLst>
                  <a:outerShdw blurRad="38100" dist="38100" dir="2700000" algn="tl">
                    <a:srgbClr val="000000"/>
                  </a:outerShdw>
                </a:effectLst>
              </a:rPr>
              <a:t> which was with the Father and was manifested to us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2371">
                                            <p:txEl>
                                              <p:pRg st="0" end="0"/>
                                            </p:txEl>
                                          </p:spTgt>
                                        </p:tgtEl>
                                        <p:attrNameLst>
                                          <p:attrName>style.visibility</p:attrName>
                                        </p:attrNameLst>
                                      </p:cBhvr>
                                      <p:to>
                                        <p:strVal val="visible"/>
                                      </p:to>
                                    </p:set>
                                    <p:animEffect transition="in" filter="fade">
                                      <p:cBhvr>
                                        <p:cTn id="7" dur="1000"/>
                                        <p:tgtEl>
                                          <p:spTgt spid="442371">
                                            <p:txEl>
                                              <p:pRg st="0" end="0"/>
                                            </p:txEl>
                                          </p:spTgt>
                                        </p:tgtEl>
                                      </p:cBhvr>
                                    </p:animEffect>
                                    <p:anim calcmode="lin" valueType="num">
                                      <p:cBhvr>
                                        <p:cTn id="8" dur="1000" fill="hold"/>
                                        <p:tgtEl>
                                          <p:spTgt spid="4423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23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4339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3 that which we have seen and heard we declare to you, that you also may </a:t>
            </a:r>
            <a:r>
              <a:rPr lang="en-US" altLang="en-US" u="sng">
                <a:effectLst>
                  <a:outerShdw blurRad="38100" dist="38100" dir="2700000" algn="tl">
                    <a:srgbClr val="000000"/>
                  </a:outerShdw>
                </a:effectLst>
              </a:rPr>
              <a:t>have fellowship with us</a:t>
            </a:r>
            <a:r>
              <a:rPr lang="en-US" altLang="en-US">
                <a:effectLst>
                  <a:outerShdw blurRad="38100" dist="38100" dir="2700000" algn="tl">
                    <a:srgbClr val="000000"/>
                  </a:outerShdw>
                </a:effectLst>
              </a:rPr>
              <a:t>; and truly </a:t>
            </a:r>
            <a:r>
              <a:rPr lang="en-US" altLang="en-US" u="sng">
                <a:effectLst>
                  <a:outerShdw blurRad="38100" dist="38100" dir="2700000" algn="tl">
                    <a:srgbClr val="000000"/>
                  </a:outerShdw>
                </a:effectLst>
              </a:rPr>
              <a:t>our fellowship </a:t>
            </a:r>
            <a:r>
              <a:rPr lang="en-US" altLang="en-US" i="1" u="sng">
                <a:effectLst>
                  <a:outerShdw blurRad="38100" dist="38100" dir="2700000" algn="tl">
                    <a:srgbClr val="000000"/>
                  </a:outerShdw>
                </a:effectLst>
              </a:rPr>
              <a:t>is </a:t>
            </a:r>
            <a:r>
              <a:rPr lang="en-US" altLang="en-US" u="sng">
                <a:effectLst>
                  <a:outerShdw blurRad="38100" dist="38100" dir="2700000" algn="tl">
                    <a:srgbClr val="000000"/>
                  </a:outerShdw>
                </a:effectLst>
              </a:rPr>
              <a:t>with the Father and with His Son Jesus Christ</a:t>
            </a:r>
            <a:r>
              <a:rPr lang="en-US" altLang="en-US">
                <a:effectLst>
                  <a:outerShdw blurRad="38100" dist="38100" dir="2700000" algn="tl">
                    <a:srgbClr val="000000"/>
                  </a:outerShdw>
                </a:effectLst>
              </a:rPr>
              <a:t>.</a:t>
            </a:r>
            <a:r>
              <a:rPr lang="en-US" altLang="en-US"/>
              <a:t> </a:t>
            </a:r>
            <a:endParaRPr lang="en-US" altLang="en-US">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3395">
                                            <p:txEl>
                                              <p:pRg st="0" end="0"/>
                                            </p:txEl>
                                          </p:spTgt>
                                        </p:tgtEl>
                                        <p:attrNameLst>
                                          <p:attrName>style.visibility</p:attrName>
                                        </p:attrNameLst>
                                      </p:cBhvr>
                                      <p:to>
                                        <p:strVal val="visible"/>
                                      </p:to>
                                    </p:set>
                                    <p:animEffect transition="in" filter="fade">
                                      <p:cBhvr>
                                        <p:cTn id="7" dur="1000"/>
                                        <p:tgtEl>
                                          <p:spTgt spid="443395">
                                            <p:txEl>
                                              <p:pRg st="0" end="0"/>
                                            </p:txEl>
                                          </p:spTgt>
                                        </p:tgtEl>
                                      </p:cBhvr>
                                    </p:animEffect>
                                    <p:anim calcmode="lin" valueType="num">
                                      <p:cBhvr>
                                        <p:cTn id="8" dur="1000" fill="hold"/>
                                        <p:tgtEl>
                                          <p:spTgt spid="443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33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4441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 apostles did not determine the “circle” – it was delivered to them.</a:t>
            </a:r>
          </a:p>
          <a:p>
            <a:r>
              <a:rPr lang="en-US" altLang="en-US">
                <a:effectLst>
                  <a:outerShdw blurRad="38100" dist="38100" dir="2700000" algn="tl">
                    <a:srgbClr val="000000"/>
                  </a:outerShdw>
                </a:effectLst>
              </a:rPr>
              <a:t>We should simply give the conditional promises of God to all men without any                 change whatsoever. </a:t>
            </a:r>
          </a:p>
          <a:p>
            <a:r>
              <a:rPr lang="en-US" altLang="en-US">
                <a:effectLst>
                  <a:outerShdw blurRad="38100" dist="38100" dir="2700000" algn="tl">
                    <a:srgbClr val="000000"/>
                  </a:outerShdw>
                </a:effectLst>
              </a:rPr>
              <a:t>These promises and their foundation are called the gospel.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4419">
                                            <p:txEl>
                                              <p:pRg st="0" end="0"/>
                                            </p:txEl>
                                          </p:spTgt>
                                        </p:tgtEl>
                                        <p:attrNameLst>
                                          <p:attrName>style.visibility</p:attrName>
                                        </p:attrNameLst>
                                      </p:cBhvr>
                                      <p:to>
                                        <p:strVal val="visible"/>
                                      </p:to>
                                    </p:set>
                                    <p:animEffect transition="in" filter="fade">
                                      <p:cBhvr>
                                        <p:cTn id="7" dur="1000"/>
                                        <p:tgtEl>
                                          <p:spTgt spid="444419">
                                            <p:txEl>
                                              <p:pRg st="0" end="0"/>
                                            </p:txEl>
                                          </p:spTgt>
                                        </p:tgtEl>
                                      </p:cBhvr>
                                    </p:animEffect>
                                    <p:anim calcmode="lin" valueType="num">
                                      <p:cBhvr>
                                        <p:cTn id="8" dur="1000" fill="hold"/>
                                        <p:tgtEl>
                                          <p:spTgt spid="4444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44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44419">
                                            <p:txEl>
                                              <p:pRg st="1" end="1"/>
                                            </p:txEl>
                                          </p:spTgt>
                                        </p:tgtEl>
                                        <p:attrNameLst>
                                          <p:attrName>style.visibility</p:attrName>
                                        </p:attrNameLst>
                                      </p:cBhvr>
                                      <p:to>
                                        <p:strVal val="visible"/>
                                      </p:to>
                                    </p:set>
                                    <p:animEffect transition="in" filter="fade">
                                      <p:cBhvr>
                                        <p:cTn id="14" dur="1000"/>
                                        <p:tgtEl>
                                          <p:spTgt spid="444419">
                                            <p:txEl>
                                              <p:pRg st="1" end="1"/>
                                            </p:txEl>
                                          </p:spTgt>
                                        </p:tgtEl>
                                      </p:cBhvr>
                                    </p:animEffect>
                                    <p:anim calcmode="lin" valueType="num">
                                      <p:cBhvr>
                                        <p:cTn id="15" dur="1000" fill="hold"/>
                                        <p:tgtEl>
                                          <p:spTgt spid="4444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44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44419">
                                            <p:txEl>
                                              <p:pRg st="2" end="2"/>
                                            </p:txEl>
                                          </p:spTgt>
                                        </p:tgtEl>
                                        <p:attrNameLst>
                                          <p:attrName>style.visibility</p:attrName>
                                        </p:attrNameLst>
                                      </p:cBhvr>
                                      <p:to>
                                        <p:strVal val="visible"/>
                                      </p:to>
                                    </p:set>
                                    <p:animEffect transition="in" filter="fade">
                                      <p:cBhvr>
                                        <p:cTn id="21" dur="1000"/>
                                        <p:tgtEl>
                                          <p:spTgt spid="444419">
                                            <p:txEl>
                                              <p:pRg st="2" end="2"/>
                                            </p:txEl>
                                          </p:spTgt>
                                        </p:tgtEl>
                                      </p:cBhvr>
                                    </p:animEffect>
                                    <p:anim calcmode="lin" valueType="num">
                                      <p:cBhvr>
                                        <p:cTn id="22" dur="1000" fill="hold"/>
                                        <p:tgtEl>
                                          <p:spTgt spid="4444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44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4544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There are truths to be believed and promises that are to be obeyed.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(Rom 10:16; 2 Thess 1:8)</a:t>
            </a:r>
            <a:r>
              <a:rPr lang="en-US" altLang="en-US">
                <a:effectLst>
                  <a:outerShdw blurRad="38100" dist="38100" dir="2700000" algn="tl">
                    <a:srgbClr val="000000"/>
                  </a:outerShdw>
                </a:effectLst>
              </a:rPr>
              <a:t> </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5443">
                                            <p:txEl>
                                              <p:pRg st="0" end="0"/>
                                            </p:txEl>
                                          </p:spTgt>
                                        </p:tgtEl>
                                        <p:attrNameLst>
                                          <p:attrName>style.visibility</p:attrName>
                                        </p:attrNameLst>
                                      </p:cBhvr>
                                      <p:to>
                                        <p:strVal val="visible"/>
                                      </p:to>
                                    </p:set>
                                    <p:animEffect transition="in" filter="fade">
                                      <p:cBhvr>
                                        <p:cTn id="7" dur="1000"/>
                                        <p:tgtEl>
                                          <p:spTgt spid="445443">
                                            <p:txEl>
                                              <p:pRg st="0" end="0"/>
                                            </p:txEl>
                                          </p:spTgt>
                                        </p:tgtEl>
                                      </p:cBhvr>
                                    </p:animEffect>
                                    <p:anim calcmode="lin" valueType="num">
                                      <p:cBhvr>
                                        <p:cTn id="8" dur="1000" fill="hold"/>
                                        <p:tgtEl>
                                          <p:spTgt spid="4454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54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46467"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Romans 10:16</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But they have not all </a:t>
            </a:r>
            <a:r>
              <a:rPr lang="en-US" altLang="en-US" b="1" u="sng">
                <a:effectLst>
                  <a:outerShdw blurRad="38100" dist="38100" dir="2700000" algn="tl">
                    <a:srgbClr val="000000"/>
                  </a:outerShdw>
                </a:effectLst>
              </a:rPr>
              <a:t>obeyed</a:t>
            </a:r>
            <a:r>
              <a:rPr lang="en-US" altLang="en-US" u="sng">
                <a:effectLst>
                  <a:outerShdw blurRad="38100" dist="38100" dir="2700000" algn="tl">
                    <a:srgbClr val="000000"/>
                  </a:outerShdw>
                </a:effectLst>
              </a:rPr>
              <a:t> the gospel</a:t>
            </a:r>
            <a:r>
              <a:rPr lang="en-US" altLang="en-US">
                <a:effectLst>
                  <a:outerShdw blurRad="38100" dist="38100" dir="2700000" algn="tl">
                    <a:srgbClr val="000000"/>
                  </a:outerShdw>
                </a:effectLst>
              </a:rPr>
              <a:t>. For Isaiah says, "Lord, who has believed our report?"</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6467">
                                            <p:txEl>
                                              <p:pRg st="0" end="0"/>
                                            </p:txEl>
                                          </p:spTgt>
                                        </p:tgtEl>
                                        <p:attrNameLst>
                                          <p:attrName>style.visibility</p:attrName>
                                        </p:attrNameLst>
                                      </p:cBhvr>
                                      <p:to>
                                        <p:strVal val="visible"/>
                                      </p:to>
                                    </p:set>
                                    <p:animEffect transition="in" filter="fade">
                                      <p:cBhvr>
                                        <p:cTn id="7" dur="1000"/>
                                        <p:tgtEl>
                                          <p:spTgt spid="446467">
                                            <p:txEl>
                                              <p:pRg st="0" end="0"/>
                                            </p:txEl>
                                          </p:spTgt>
                                        </p:tgtEl>
                                      </p:cBhvr>
                                    </p:animEffect>
                                    <p:anim calcmode="lin" valueType="num">
                                      <p:cBhvr>
                                        <p:cTn id="8" dur="1000" fill="hold"/>
                                        <p:tgtEl>
                                          <p:spTgt spid="4464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64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4749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2 Thessalonians 1:8</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in flaming fire taking vengeance on those who do not know God, and on those who </a:t>
            </a:r>
            <a:r>
              <a:rPr lang="en-US" altLang="en-US" u="sng">
                <a:effectLst>
                  <a:outerShdw blurRad="38100" dist="38100" dir="2700000" algn="tl">
                    <a:srgbClr val="000000"/>
                  </a:outerShdw>
                </a:effectLst>
              </a:rPr>
              <a:t>do not obey the gospel of our Lord Jesus Christ</a:t>
            </a:r>
            <a:r>
              <a:rPr lang="en-US" altLang="en-US">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7491">
                                            <p:txEl>
                                              <p:pRg st="0" end="0"/>
                                            </p:txEl>
                                          </p:spTgt>
                                        </p:tgtEl>
                                        <p:attrNameLst>
                                          <p:attrName>style.visibility</p:attrName>
                                        </p:attrNameLst>
                                      </p:cBhvr>
                                      <p:to>
                                        <p:strVal val="visible"/>
                                      </p:to>
                                    </p:set>
                                    <p:animEffect transition="in" filter="fade">
                                      <p:cBhvr>
                                        <p:cTn id="7" dur="1000"/>
                                        <p:tgtEl>
                                          <p:spTgt spid="447491">
                                            <p:txEl>
                                              <p:pRg st="0" end="0"/>
                                            </p:txEl>
                                          </p:spTgt>
                                        </p:tgtEl>
                                      </p:cBhvr>
                                    </p:animEffect>
                                    <p:anim calcmode="lin" valueType="num">
                                      <p:cBhvr>
                                        <p:cTn id="8" dur="1000" fill="hold"/>
                                        <p:tgtEl>
                                          <p:spTgt spid="4474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74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4851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What if men drew a different circle?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(Acts 15:1)</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animEffect transition="in" filter="fade">
                                      <p:cBhvr>
                                        <p:cTn id="7" dur="1000"/>
                                        <p:tgtEl>
                                          <p:spTgt spid="448515">
                                            <p:txEl>
                                              <p:pRg st="0" end="0"/>
                                            </p:txEl>
                                          </p:spTgt>
                                        </p:tgtEl>
                                      </p:cBhvr>
                                    </p:animEffect>
                                    <p:anim calcmode="lin" valueType="num">
                                      <p:cBhvr>
                                        <p:cTn id="8" dur="1000" fill="hold"/>
                                        <p:tgtEl>
                                          <p:spTgt spid="4485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85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49539"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Acts 15:1</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And certain </a:t>
            </a:r>
            <a:r>
              <a:rPr lang="en-US" altLang="en-US" i="1">
                <a:effectLst>
                  <a:outerShdw blurRad="38100" dist="38100" dir="2700000" algn="tl">
                    <a:srgbClr val="000000"/>
                  </a:outerShdw>
                </a:effectLst>
              </a:rPr>
              <a:t>men </a:t>
            </a:r>
            <a:r>
              <a:rPr lang="en-US" altLang="en-US">
                <a:effectLst>
                  <a:outerShdw blurRad="38100" dist="38100" dir="2700000" algn="tl">
                    <a:srgbClr val="000000"/>
                  </a:outerShdw>
                </a:effectLst>
              </a:rPr>
              <a:t>came down from Judea and taught the brethren, "</a:t>
            </a:r>
            <a:r>
              <a:rPr lang="en-US" altLang="en-US" u="sng">
                <a:effectLst>
                  <a:outerShdw blurRad="38100" dist="38100" dir="2700000" algn="tl">
                    <a:srgbClr val="000000"/>
                  </a:outerShdw>
                </a:effectLst>
              </a:rPr>
              <a:t>Unless you are circumcised</a:t>
            </a:r>
            <a:r>
              <a:rPr lang="en-US" altLang="en-US">
                <a:effectLst>
                  <a:outerShdw blurRad="38100" dist="38100" dir="2700000" algn="tl">
                    <a:srgbClr val="000000"/>
                  </a:outerShdw>
                </a:effectLst>
              </a:rPr>
              <a:t> according to the custom of Moses, </a:t>
            </a:r>
            <a:r>
              <a:rPr lang="en-US" altLang="en-US" u="sng">
                <a:effectLst>
                  <a:outerShdw blurRad="38100" dist="38100" dir="2700000" algn="tl">
                    <a:srgbClr val="000000"/>
                  </a:outerShdw>
                </a:effectLst>
              </a:rPr>
              <a:t>you cannot be saved</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9539">
                                            <p:txEl>
                                              <p:pRg st="0" end="0"/>
                                            </p:txEl>
                                          </p:spTgt>
                                        </p:tgtEl>
                                        <p:attrNameLst>
                                          <p:attrName>style.visibility</p:attrName>
                                        </p:attrNameLst>
                                      </p:cBhvr>
                                      <p:to>
                                        <p:strVal val="visible"/>
                                      </p:to>
                                    </p:set>
                                    <p:animEffect transition="in" filter="fade">
                                      <p:cBhvr>
                                        <p:cTn id="7" dur="1000"/>
                                        <p:tgtEl>
                                          <p:spTgt spid="449539">
                                            <p:txEl>
                                              <p:pRg st="0" end="0"/>
                                            </p:txEl>
                                          </p:spTgt>
                                        </p:tgtEl>
                                      </p:cBhvr>
                                    </p:animEffect>
                                    <p:anim calcmode="lin" valueType="num">
                                      <p:cBhvr>
                                        <p:cTn id="8" dur="1000" fill="hold"/>
                                        <p:tgtEl>
                                          <p:spTgt spid="4495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95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“Why can’t everyone just get along?”</a:t>
            </a:r>
          </a:p>
        </p:txBody>
      </p:sp>
      <p:sp>
        <p:nvSpPr>
          <p:cNvPr id="717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 Why can’t all who call themselves Christians simply come together and believe and practice the same thing?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(1 Cor 1:10)</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5056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A different circle represents a different gospel. </a:t>
            </a:r>
            <a:r>
              <a:rPr lang="en-US" altLang="en-US" b="1">
                <a:effectLst>
                  <a:outerShdw blurRad="38100" dist="38100" dir="2700000" algn="tl">
                    <a:srgbClr val="000000"/>
                  </a:outerShdw>
                </a:effectLst>
              </a:rPr>
              <a:t>(Gal 1:6-9)</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animEffect transition="in" filter="fade">
                                      <p:cBhvr>
                                        <p:cTn id="7" dur="1000"/>
                                        <p:tgtEl>
                                          <p:spTgt spid="450563">
                                            <p:txEl>
                                              <p:pRg st="0" end="0"/>
                                            </p:txEl>
                                          </p:spTgt>
                                        </p:tgtEl>
                                      </p:cBhvr>
                                    </p:animEffect>
                                    <p:anim calcmode="lin" valueType="num">
                                      <p:cBhvr>
                                        <p:cTn id="8" dur="1000" fill="hold"/>
                                        <p:tgtEl>
                                          <p:spTgt spid="4505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05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51587"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Galatians 1:6-9</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I marvel that you are turning away so soon from Him who called you in the grace of Christ, to </a:t>
            </a:r>
            <a:r>
              <a:rPr lang="en-US" altLang="en-US" u="sng">
                <a:effectLst>
                  <a:outerShdw blurRad="38100" dist="38100" dir="2700000" algn="tl">
                    <a:srgbClr val="000000"/>
                  </a:outerShdw>
                </a:effectLst>
              </a:rPr>
              <a:t>a different gospel</a:t>
            </a:r>
            <a:r>
              <a:rPr lang="en-US" altLang="en-US">
                <a:effectLst>
                  <a:outerShdw blurRad="38100" dist="38100" dir="2700000" algn="tl">
                    <a:srgbClr val="000000"/>
                  </a:outerShdw>
                </a:effectLst>
              </a:rPr>
              <a:t>,  7 </a:t>
            </a:r>
            <a:r>
              <a:rPr lang="en-US" altLang="en-US" u="sng">
                <a:effectLst>
                  <a:outerShdw blurRad="38100" dist="38100" dir="2700000" algn="tl">
                    <a:srgbClr val="000000"/>
                  </a:outerShdw>
                </a:effectLst>
              </a:rPr>
              <a:t>which is not another</a:t>
            </a:r>
            <a:r>
              <a:rPr lang="en-US" altLang="en-US">
                <a:effectLst>
                  <a:outerShdw blurRad="38100" dist="38100" dir="2700000" algn="tl">
                    <a:srgbClr val="000000"/>
                  </a:outerShdw>
                </a:effectLst>
              </a:rPr>
              <a:t>; but there are some who trouble you and want to pervert the gospel of Christ.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1587">
                                            <p:txEl>
                                              <p:pRg st="0" end="0"/>
                                            </p:txEl>
                                          </p:spTgt>
                                        </p:tgtEl>
                                        <p:attrNameLst>
                                          <p:attrName>style.visibility</p:attrName>
                                        </p:attrNameLst>
                                      </p:cBhvr>
                                      <p:to>
                                        <p:strVal val="visible"/>
                                      </p:to>
                                    </p:set>
                                    <p:animEffect transition="in" filter="fade">
                                      <p:cBhvr>
                                        <p:cTn id="7" dur="1000"/>
                                        <p:tgtEl>
                                          <p:spTgt spid="451587">
                                            <p:txEl>
                                              <p:pRg st="0" end="0"/>
                                            </p:txEl>
                                          </p:spTgt>
                                        </p:tgtEl>
                                      </p:cBhvr>
                                    </p:animEffect>
                                    <p:anim calcmode="lin" valueType="num">
                                      <p:cBhvr>
                                        <p:cTn id="8" dur="1000" fill="hold"/>
                                        <p:tgtEl>
                                          <p:spTgt spid="4515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15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5261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8 But even if we, or an angel from heaven, preach any other gospel to you than </a:t>
            </a:r>
            <a:r>
              <a:rPr lang="en-US" altLang="en-US" u="sng">
                <a:effectLst>
                  <a:outerShdw blurRad="38100" dist="38100" dir="2700000" algn="tl">
                    <a:srgbClr val="000000"/>
                  </a:outerShdw>
                </a:effectLst>
              </a:rPr>
              <a:t>what we have preached to you</a:t>
            </a:r>
            <a:r>
              <a:rPr lang="en-US" altLang="en-US">
                <a:effectLst>
                  <a:outerShdw blurRad="38100" dist="38100" dir="2700000" algn="tl">
                    <a:srgbClr val="000000"/>
                  </a:outerShdw>
                </a:effectLst>
              </a:rPr>
              <a:t>, let him be accursed.  9 As we have said before, so now I say again, if anyone preaches any other gospel to you </a:t>
            </a:r>
            <a:r>
              <a:rPr lang="en-US" altLang="en-US" u="sng">
                <a:effectLst>
                  <a:outerShdw blurRad="38100" dist="38100" dir="2700000" algn="tl">
                    <a:srgbClr val="000000"/>
                  </a:outerShdw>
                </a:effectLst>
              </a:rPr>
              <a:t>than what you have received</a:t>
            </a:r>
            <a:r>
              <a:rPr lang="en-US" altLang="en-US">
                <a:effectLst>
                  <a:outerShdw blurRad="38100" dist="38100" dir="2700000" algn="tl">
                    <a:srgbClr val="000000"/>
                  </a:outerShdw>
                </a:effectLst>
              </a:rPr>
              <a:t>, let him be accursed.</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2611">
                                            <p:txEl>
                                              <p:pRg st="0" end="0"/>
                                            </p:txEl>
                                          </p:spTgt>
                                        </p:tgtEl>
                                        <p:attrNameLst>
                                          <p:attrName>style.visibility</p:attrName>
                                        </p:attrNameLst>
                                      </p:cBhvr>
                                      <p:to>
                                        <p:strVal val="visible"/>
                                      </p:to>
                                    </p:set>
                                    <p:animEffect transition="in" filter="fade">
                                      <p:cBhvr>
                                        <p:cTn id="7" dur="1000"/>
                                        <p:tgtEl>
                                          <p:spTgt spid="452611">
                                            <p:txEl>
                                              <p:pRg st="0" end="0"/>
                                            </p:txEl>
                                          </p:spTgt>
                                        </p:tgtEl>
                                      </p:cBhvr>
                                    </p:animEffect>
                                    <p:anim calcmode="lin" valueType="num">
                                      <p:cBhvr>
                                        <p:cTn id="8" dur="1000" fill="hold"/>
                                        <p:tgtEl>
                                          <p:spTgt spid="4526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26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5363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Both are not equal. Only one must be accepted. What if it’s the wrong one?</a:t>
            </a:r>
          </a:p>
          <a:p>
            <a:r>
              <a:rPr lang="en-US" altLang="en-US">
                <a:effectLst>
                  <a:outerShdw blurRad="38100" dist="38100" dir="2700000" algn="tl">
                    <a:srgbClr val="000000"/>
                  </a:outerShdw>
                </a:effectLst>
              </a:rPr>
              <a:t>It is not a matter of popularity or of how original and trendy the writer, it is a matter of what has been delivered! </a:t>
            </a:r>
            <a:r>
              <a:rPr lang="en-US" altLang="en-US" b="1">
                <a:effectLst>
                  <a:outerShdw blurRad="38100" dist="38100" dir="2700000" algn="tl">
                    <a:srgbClr val="000000"/>
                  </a:outerShdw>
                </a:effectLst>
              </a:rPr>
              <a:t>(Gal 1:10-11)</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3635">
                                            <p:txEl>
                                              <p:pRg st="0" end="0"/>
                                            </p:txEl>
                                          </p:spTgt>
                                        </p:tgtEl>
                                        <p:attrNameLst>
                                          <p:attrName>style.visibility</p:attrName>
                                        </p:attrNameLst>
                                      </p:cBhvr>
                                      <p:to>
                                        <p:strVal val="visible"/>
                                      </p:to>
                                    </p:set>
                                    <p:animEffect transition="in" filter="fade">
                                      <p:cBhvr>
                                        <p:cTn id="7" dur="1000"/>
                                        <p:tgtEl>
                                          <p:spTgt spid="453635">
                                            <p:txEl>
                                              <p:pRg st="0" end="0"/>
                                            </p:txEl>
                                          </p:spTgt>
                                        </p:tgtEl>
                                      </p:cBhvr>
                                    </p:animEffect>
                                    <p:anim calcmode="lin" valueType="num">
                                      <p:cBhvr>
                                        <p:cTn id="8" dur="1000" fill="hold"/>
                                        <p:tgtEl>
                                          <p:spTgt spid="4536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3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53635">
                                            <p:txEl>
                                              <p:pRg st="1" end="1"/>
                                            </p:txEl>
                                          </p:spTgt>
                                        </p:tgtEl>
                                        <p:attrNameLst>
                                          <p:attrName>style.visibility</p:attrName>
                                        </p:attrNameLst>
                                      </p:cBhvr>
                                      <p:to>
                                        <p:strVal val="visible"/>
                                      </p:to>
                                    </p:set>
                                    <p:animEffect transition="in" filter="fade">
                                      <p:cBhvr>
                                        <p:cTn id="14" dur="1000"/>
                                        <p:tgtEl>
                                          <p:spTgt spid="453635">
                                            <p:txEl>
                                              <p:pRg st="1" end="1"/>
                                            </p:txEl>
                                          </p:spTgt>
                                        </p:tgtEl>
                                      </p:cBhvr>
                                    </p:animEffect>
                                    <p:anim calcmode="lin" valueType="num">
                                      <p:cBhvr>
                                        <p:cTn id="15" dur="1000" fill="hold"/>
                                        <p:tgtEl>
                                          <p:spTgt spid="4536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536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54659"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Galatians 1:10-11</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For do I now persuade men, or God? Or </a:t>
            </a:r>
            <a:r>
              <a:rPr lang="en-US" altLang="en-US" u="sng">
                <a:effectLst>
                  <a:outerShdw blurRad="38100" dist="38100" dir="2700000" algn="tl">
                    <a:srgbClr val="000000"/>
                  </a:outerShdw>
                </a:effectLst>
              </a:rPr>
              <a:t>do I seek to please men</a:t>
            </a:r>
            <a:r>
              <a:rPr lang="en-US" altLang="en-US">
                <a:effectLst>
                  <a:outerShdw blurRad="38100" dist="38100" dir="2700000" algn="tl">
                    <a:srgbClr val="000000"/>
                  </a:outerShdw>
                </a:effectLst>
              </a:rPr>
              <a:t>? For if I still pleased men, I would not be a bondservant of Christ.  11 But I make known to you, brethren, that </a:t>
            </a:r>
            <a:r>
              <a:rPr lang="en-US" altLang="en-US" u="sng">
                <a:effectLst>
                  <a:outerShdw blurRad="38100" dist="38100" dir="2700000" algn="tl">
                    <a:srgbClr val="000000"/>
                  </a:outerShdw>
                </a:effectLst>
              </a:rPr>
              <a:t>the gospel</a:t>
            </a:r>
            <a:r>
              <a:rPr lang="en-US" altLang="en-US">
                <a:effectLst>
                  <a:outerShdw blurRad="38100" dist="38100" dir="2700000" algn="tl">
                    <a:srgbClr val="000000"/>
                  </a:outerShdw>
                </a:effectLst>
              </a:rPr>
              <a:t> which was preached by me </a:t>
            </a:r>
            <a:r>
              <a:rPr lang="en-US" altLang="en-US" u="sng">
                <a:effectLst>
                  <a:outerShdw blurRad="38100" dist="38100" dir="2700000" algn="tl">
                    <a:srgbClr val="000000"/>
                  </a:outerShdw>
                </a:effectLst>
              </a:rPr>
              <a:t>is not according to man</a:t>
            </a:r>
            <a:r>
              <a:rPr lang="en-US" altLang="en-US">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4659">
                                            <p:txEl>
                                              <p:pRg st="0" end="0"/>
                                            </p:txEl>
                                          </p:spTgt>
                                        </p:tgtEl>
                                        <p:attrNameLst>
                                          <p:attrName>style.visibility</p:attrName>
                                        </p:attrNameLst>
                                      </p:cBhvr>
                                      <p:to>
                                        <p:strVal val="visible"/>
                                      </p:to>
                                    </p:set>
                                    <p:animEffect transition="in" filter="fade">
                                      <p:cBhvr>
                                        <p:cTn id="7" dur="1000"/>
                                        <p:tgtEl>
                                          <p:spTgt spid="454659">
                                            <p:txEl>
                                              <p:pRg st="0" end="0"/>
                                            </p:txEl>
                                          </p:spTgt>
                                        </p:tgtEl>
                                      </p:cBhvr>
                                    </p:animEffect>
                                    <p:anim calcmode="lin" valueType="num">
                                      <p:cBhvr>
                                        <p:cTn id="8" dur="1000" fill="hold"/>
                                        <p:tgtEl>
                                          <p:spTgt spid="4546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46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5568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5568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Do churches today have different “circles?”</a:t>
            </a:r>
          </a:p>
          <a:p>
            <a:r>
              <a:rPr lang="en-US" altLang="en-US">
                <a:effectLst>
                  <a:outerShdw blurRad="38100" dist="38100" dir="2700000" algn="tl">
                    <a:srgbClr val="000000"/>
                  </a:outerShdw>
                </a:effectLst>
              </a:rPr>
              <a:t>There are huge differences on almost every aspect of how one is saved.</a:t>
            </a:r>
          </a:p>
          <a:p>
            <a:r>
              <a:rPr lang="en-US" altLang="en-US">
                <a:effectLst>
                  <a:outerShdw blurRad="38100" dist="38100" dir="2700000" algn="tl">
                    <a:srgbClr val="000000"/>
                  </a:outerShdw>
                </a:effectLst>
              </a:rPr>
              <a:t>The most trendy writers who have influenced brethren are confessed Calvinist! </a:t>
            </a:r>
            <a:br>
              <a:rPr lang="en-US" altLang="en-US">
                <a:effectLst>
                  <a:outerShdw blurRad="38100" dist="38100" dir="2700000" algn="tl">
                    <a:srgbClr val="000000"/>
                  </a:outerShdw>
                </a:effectLst>
              </a:rPr>
            </a:br>
            <a:endParaRPr lang="en-US" altLang="en-US">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5683">
                                            <p:txEl>
                                              <p:pRg st="0" end="0"/>
                                            </p:txEl>
                                          </p:spTgt>
                                        </p:tgtEl>
                                        <p:attrNameLst>
                                          <p:attrName>style.visibility</p:attrName>
                                        </p:attrNameLst>
                                      </p:cBhvr>
                                      <p:to>
                                        <p:strVal val="visible"/>
                                      </p:to>
                                    </p:set>
                                    <p:animEffect transition="in" filter="fade">
                                      <p:cBhvr>
                                        <p:cTn id="7" dur="1000"/>
                                        <p:tgtEl>
                                          <p:spTgt spid="455683">
                                            <p:txEl>
                                              <p:pRg st="0" end="0"/>
                                            </p:txEl>
                                          </p:spTgt>
                                        </p:tgtEl>
                                      </p:cBhvr>
                                    </p:animEffect>
                                    <p:anim calcmode="lin" valueType="num">
                                      <p:cBhvr>
                                        <p:cTn id="8" dur="1000" fill="hold"/>
                                        <p:tgtEl>
                                          <p:spTgt spid="4556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56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55683">
                                            <p:txEl>
                                              <p:pRg st="1" end="1"/>
                                            </p:txEl>
                                          </p:spTgt>
                                        </p:tgtEl>
                                        <p:attrNameLst>
                                          <p:attrName>style.visibility</p:attrName>
                                        </p:attrNameLst>
                                      </p:cBhvr>
                                      <p:to>
                                        <p:strVal val="visible"/>
                                      </p:to>
                                    </p:set>
                                    <p:animEffect transition="in" filter="fade">
                                      <p:cBhvr>
                                        <p:cTn id="14" dur="1000"/>
                                        <p:tgtEl>
                                          <p:spTgt spid="455683">
                                            <p:txEl>
                                              <p:pRg st="1" end="1"/>
                                            </p:txEl>
                                          </p:spTgt>
                                        </p:tgtEl>
                                      </p:cBhvr>
                                    </p:animEffect>
                                    <p:anim calcmode="lin" valueType="num">
                                      <p:cBhvr>
                                        <p:cTn id="15" dur="1000" fill="hold"/>
                                        <p:tgtEl>
                                          <p:spTgt spid="4556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556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55683">
                                            <p:txEl>
                                              <p:pRg st="2" end="2"/>
                                            </p:txEl>
                                          </p:spTgt>
                                        </p:tgtEl>
                                        <p:attrNameLst>
                                          <p:attrName>style.visibility</p:attrName>
                                        </p:attrNameLst>
                                      </p:cBhvr>
                                      <p:to>
                                        <p:strVal val="visible"/>
                                      </p:to>
                                    </p:set>
                                    <p:animEffect transition="in" filter="fade">
                                      <p:cBhvr>
                                        <p:cTn id="21" dur="1000"/>
                                        <p:tgtEl>
                                          <p:spTgt spid="455683">
                                            <p:txEl>
                                              <p:pRg st="2" end="2"/>
                                            </p:txEl>
                                          </p:spTgt>
                                        </p:tgtEl>
                                      </p:cBhvr>
                                    </p:animEffect>
                                    <p:anim calcmode="lin" valueType="num">
                                      <p:cBhvr>
                                        <p:cTn id="22" dur="1000" fill="hold"/>
                                        <p:tgtEl>
                                          <p:spTgt spid="4556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556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Where do you draw your circle?</a:t>
            </a:r>
            <a:endParaRPr lang="en-US" altLang="en-US" sz="3600">
              <a:effectLst>
                <a:outerShdw blurRad="38100" dist="38100" dir="2700000" algn="tl">
                  <a:srgbClr val="000000"/>
                </a:outerShdw>
              </a:effectLst>
            </a:endParaRPr>
          </a:p>
        </p:txBody>
      </p:sp>
      <p:sp>
        <p:nvSpPr>
          <p:cNvPr id="45670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Is one saved without any conditions? Their beliefs are disguised. </a:t>
            </a:r>
          </a:p>
          <a:p>
            <a:r>
              <a:rPr lang="en-US" altLang="en-US">
                <a:effectLst>
                  <a:outerShdw blurRad="38100" dist="38100" dir="2700000" algn="tl">
                    <a:srgbClr val="000000"/>
                  </a:outerShdw>
                </a:effectLst>
              </a:rPr>
              <a:t>What if we extended fellowship to those who believe we are saved at the point               of faith without confession or baptism?</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6707">
                                            <p:txEl>
                                              <p:pRg st="1" end="1"/>
                                            </p:txEl>
                                          </p:spTgt>
                                        </p:tgtEl>
                                        <p:attrNameLst>
                                          <p:attrName>style.visibility</p:attrName>
                                        </p:attrNameLst>
                                      </p:cBhvr>
                                      <p:to>
                                        <p:strVal val="visible"/>
                                      </p:to>
                                    </p:set>
                                    <p:animEffect transition="in" filter="fade">
                                      <p:cBhvr>
                                        <p:cTn id="7" dur="1000"/>
                                        <p:tgtEl>
                                          <p:spTgt spid="456707">
                                            <p:txEl>
                                              <p:pRg st="1" end="1"/>
                                            </p:txEl>
                                          </p:spTgt>
                                        </p:tgtEl>
                                      </p:cBhvr>
                                    </p:animEffect>
                                    <p:anim calcmode="lin" valueType="num">
                                      <p:cBhvr>
                                        <p:cTn id="8" dur="1000" fill="hold"/>
                                        <p:tgtEl>
                                          <p:spTgt spid="45670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567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56707">
                                            <p:txEl>
                                              <p:pRg st="0" end="0"/>
                                            </p:txEl>
                                          </p:spTgt>
                                        </p:tgtEl>
                                        <p:attrNameLst>
                                          <p:attrName>style.visibility</p:attrName>
                                        </p:attrNameLst>
                                      </p:cBhvr>
                                      <p:to>
                                        <p:strVal val="visible"/>
                                      </p:to>
                                    </p:set>
                                    <p:animEffect transition="in" filter="fade">
                                      <p:cBhvr>
                                        <p:cTn id="14" dur="1000"/>
                                        <p:tgtEl>
                                          <p:spTgt spid="456707">
                                            <p:txEl>
                                              <p:pRg st="0" end="0"/>
                                            </p:txEl>
                                          </p:spTgt>
                                        </p:tgtEl>
                                      </p:cBhvr>
                                    </p:animEffect>
                                    <p:anim calcmode="lin" valueType="num">
                                      <p:cBhvr>
                                        <p:cTn id="15" dur="1000" fill="hold"/>
                                        <p:tgtEl>
                                          <p:spTgt spid="45670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5670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Why has differences on the subject of water baptism historically demanded a          separation of fellowship?  </a:t>
            </a:r>
          </a:p>
          <a:p>
            <a:r>
              <a:rPr lang="en-US" altLang="en-US">
                <a:effectLst>
                  <a:outerShdw blurRad="38100" dist="38100" dir="2700000" algn="tl">
                    <a:srgbClr val="000000"/>
                  </a:outerShdw>
                </a:effectLst>
              </a:rPr>
              <a:t>Jesus placed baptism as a foundational doctrine for all Christians. </a:t>
            </a:r>
            <a:r>
              <a:rPr lang="en-US" altLang="en-US" b="1">
                <a:effectLst>
                  <a:outerShdw blurRad="38100" dist="38100" dir="2700000" algn="tl">
                    <a:srgbClr val="000000"/>
                  </a:outerShdw>
                </a:effectLst>
              </a:rPr>
              <a:t>(Eph 4:4-6)</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5773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Ephesians 4:4-6</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a:t>
            </a:r>
            <a:r>
              <a:rPr lang="en-US" altLang="en-US" i="1">
                <a:effectLst>
                  <a:outerShdw blurRad="38100" dist="38100" dir="2700000" algn="tl">
                    <a:srgbClr val="000000"/>
                  </a:outerShdw>
                </a:effectLst>
              </a:rPr>
              <a:t>There is </a:t>
            </a:r>
            <a:r>
              <a:rPr lang="en-US" altLang="en-US" u="sng">
                <a:effectLst>
                  <a:outerShdw blurRad="38100" dist="38100" dir="2700000" algn="tl">
                    <a:srgbClr val="000000"/>
                  </a:outerShdw>
                </a:effectLst>
              </a:rPr>
              <a:t>one body</a:t>
            </a:r>
            <a:r>
              <a:rPr lang="en-US" altLang="en-US">
                <a:effectLst>
                  <a:outerShdw blurRad="38100" dist="38100" dir="2700000" algn="tl">
                    <a:srgbClr val="000000"/>
                  </a:outerShdw>
                </a:effectLst>
              </a:rPr>
              <a:t> and </a:t>
            </a:r>
            <a:r>
              <a:rPr lang="en-US" altLang="en-US" u="sng">
                <a:effectLst>
                  <a:outerShdw blurRad="38100" dist="38100" dir="2700000" algn="tl">
                    <a:srgbClr val="000000"/>
                  </a:outerShdw>
                </a:effectLst>
              </a:rPr>
              <a:t>one Spirit</a:t>
            </a:r>
            <a:r>
              <a:rPr lang="en-US" altLang="en-US">
                <a:effectLst>
                  <a:outerShdw blurRad="38100" dist="38100" dir="2700000" algn="tl">
                    <a:srgbClr val="000000"/>
                  </a:outerShdw>
                </a:effectLst>
              </a:rPr>
              <a:t>, just as you were called in </a:t>
            </a:r>
            <a:r>
              <a:rPr lang="en-US" altLang="en-US" u="sng">
                <a:effectLst>
                  <a:outerShdw blurRad="38100" dist="38100" dir="2700000" algn="tl">
                    <a:srgbClr val="000000"/>
                  </a:outerShdw>
                </a:effectLst>
              </a:rPr>
              <a:t>one hope</a:t>
            </a:r>
            <a:r>
              <a:rPr lang="en-US" altLang="en-US">
                <a:effectLst>
                  <a:outerShdw blurRad="38100" dist="38100" dir="2700000" algn="tl">
                    <a:srgbClr val="000000"/>
                  </a:outerShdw>
                </a:effectLst>
              </a:rPr>
              <a:t> of your calling;  5 </a:t>
            </a:r>
            <a:r>
              <a:rPr lang="en-US" altLang="en-US" u="sng">
                <a:effectLst>
                  <a:outerShdw blurRad="38100" dist="38100" dir="2700000" algn="tl">
                    <a:srgbClr val="000000"/>
                  </a:outerShdw>
                </a:effectLst>
              </a:rPr>
              <a:t>one Lord</a:t>
            </a:r>
            <a:r>
              <a:rPr lang="en-US" altLang="en-US">
                <a:effectLst>
                  <a:outerShdw blurRad="38100" dist="38100" dir="2700000" algn="tl">
                    <a:srgbClr val="000000"/>
                  </a:outerShdw>
                </a:effectLst>
              </a:rPr>
              <a:t>, </a:t>
            </a:r>
            <a:r>
              <a:rPr lang="en-US" altLang="en-US" u="sng">
                <a:effectLst>
                  <a:outerShdw blurRad="38100" dist="38100" dir="2700000" algn="tl">
                    <a:srgbClr val="000000"/>
                  </a:outerShdw>
                </a:effectLst>
              </a:rPr>
              <a:t>one faith</a:t>
            </a:r>
            <a:r>
              <a:rPr lang="en-US" altLang="en-US">
                <a:effectLst>
                  <a:outerShdw blurRad="38100" dist="38100" dir="2700000" algn="tl">
                    <a:srgbClr val="000000"/>
                  </a:outerShdw>
                </a:effectLst>
              </a:rPr>
              <a:t>, </a:t>
            </a:r>
            <a:r>
              <a:rPr lang="en-US" altLang="en-US" u="sng">
                <a:effectLst>
                  <a:outerShdw blurRad="38100" dist="38100" dir="2700000" algn="tl">
                    <a:srgbClr val="000000"/>
                  </a:outerShdw>
                </a:effectLst>
              </a:rPr>
              <a:t>one baptism</a:t>
            </a:r>
            <a:r>
              <a:rPr lang="en-US" altLang="en-US">
                <a:effectLst>
                  <a:outerShdw blurRad="38100" dist="38100" dir="2700000" algn="tl">
                    <a:srgbClr val="000000"/>
                  </a:outerShdw>
                </a:effectLst>
              </a:rPr>
              <a:t>;  6 </a:t>
            </a:r>
            <a:r>
              <a:rPr lang="en-US" altLang="en-US" u="sng">
                <a:effectLst>
                  <a:outerShdw blurRad="38100" dist="38100" dir="2700000" algn="tl">
                    <a:srgbClr val="000000"/>
                  </a:outerShdw>
                </a:effectLst>
              </a:rPr>
              <a:t>one God</a:t>
            </a:r>
            <a:r>
              <a:rPr lang="en-US" altLang="en-US">
                <a:effectLst>
                  <a:outerShdw blurRad="38100" dist="38100" dir="2700000" algn="tl">
                    <a:srgbClr val="000000"/>
                  </a:outerShdw>
                </a:effectLst>
              </a:rPr>
              <a:t> and Father of all, who </a:t>
            </a:r>
            <a:r>
              <a:rPr lang="en-US" altLang="en-US" i="1">
                <a:effectLst>
                  <a:outerShdw blurRad="38100" dist="38100" dir="2700000" algn="tl">
                    <a:srgbClr val="000000"/>
                  </a:outerShdw>
                </a:effectLst>
              </a:rPr>
              <a:t>is </a:t>
            </a:r>
            <a:r>
              <a:rPr lang="en-US" altLang="en-US">
                <a:effectLst>
                  <a:outerShdw blurRad="38100" dist="38100" dir="2700000" algn="tl">
                    <a:srgbClr val="000000"/>
                  </a:outerShdw>
                </a:effectLst>
              </a:rPr>
              <a:t>above all, and through all, and in you all.</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animEffect transition="in" filter="fade">
                                      <p:cBhvr>
                                        <p:cTn id="7" dur="1000"/>
                                        <p:tgtEl>
                                          <p:spTgt spid="457731">
                                            <p:txEl>
                                              <p:pRg st="0" end="0"/>
                                            </p:txEl>
                                          </p:spTgt>
                                        </p:tgtEl>
                                      </p:cBhvr>
                                    </p:animEffect>
                                    <p:anim calcmode="lin" valueType="num">
                                      <p:cBhvr>
                                        <p:cTn id="8" dur="1000" fill="hold"/>
                                        <p:tgtEl>
                                          <p:spTgt spid="4577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77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5875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Paul indicated that all Christians were brought into fellowship with Christ and 	    His blood at the point of baptism.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(Rom 6:3-4; Gal 3:26-27)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8755">
                                            <p:txEl>
                                              <p:pRg st="0" end="0"/>
                                            </p:txEl>
                                          </p:spTgt>
                                        </p:tgtEl>
                                        <p:attrNameLst>
                                          <p:attrName>style.visibility</p:attrName>
                                        </p:attrNameLst>
                                      </p:cBhvr>
                                      <p:to>
                                        <p:strVal val="visible"/>
                                      </p:to>
                                    </p:set>
                                    <p:animEffect transition="in" filter="fade">
                                      <p:cBhvr>
                                        <p:cTn id="7" dur="1000"/>
                                        <p:tgtEl>
                                          <p:spTgt spid="458755">
                                            <p:txEl>
                                              <p:pRg st="0" end="0"/>
                                            </p:txEl>
                                          </p:spTgt>
                                        </p:tgtEl>
                                      </p:cBhvr>
                                    </p:animEffect>
                                    <p:anim calcmode="lin" valueType="num">
                                      <p:cBhvr>
                                        <p:cTn id="8" dur="1000" fill="hold"/>
                                        <p:tgtEl>
                                          <p:spTgt spid="4587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87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“Why can’t everyone just get along?”</a:t>
            </a:r>
          </a:p>
        </p:txBody>
      </p:sp>
      <p:sp>
        <p:nvSpPr>
          <p:cNvPr id="43725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1 Corinthians 1:10</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Now I </a:t>
            </a:r>
            <a:r>
              <a:rPr lang="en-US" altLang="en-US" u="sng">
                <a:effectLst>
                  <a:outerShdw blurRad="38100" dist="38100" dir="2700000" algn="tl">
                    <a:srgbClr val="000000"/>
                  </a:outerShdw>
                </a:effectLst>
              </a:rPr>
              <a:t>plead with you</a:t>
            </a:r>
            <a:r>
              <a:rPr lang="en-US" altLang="en-US">
                <a:effectLst>
                  <a:outerShdw blurRad="38100" dist="38100" dir="2700000" algn="tl">
                    <a:srgbClr val="000000"/>
                  </a:outerShdw>
                </a:effectLst>
              </a:rPr>
              <a:t>, brethren, by </a:t>
            </a:r>
            <a:r>
              <a:rPr lang="en-US" altLang="en-US" u="sng">
                <a:effectLst>
                  <a:outerShdw blurRad="38100" dist="38100" dir="2700000" algn="tl">
                    <a:srgbClr val="000000"/>
                  </a:outerShdw>
                </a:effectLst>
              </a:rPr>
              <a:t>the name of our Lord Jesus Christ</a:t>
            </a:r>
            <a:r>
              <a:rPr lang="en-US" altLang="en-US">
                <a:effectLst>
                  <a:outerShdw blurRad="38100" dist="38100" dir="2700000" algn="tl">
                    <a:srgbClr val="000000"/>
                  </a:outerShdw>
                </a:effectLst>
              </a:rPr>
              <a:t>, that you all </a:t>
            </a:r>
            <a:r>
              <a:rPr lang="en-US" altLang="en-US" u="sng">
                <a:effectLst>
                  <a:outerShdw blurRad="38100" dist="38100" dir="2700000" algn="tl">
                    <a:srgbClr val="000000"/>
                  </a:outerShdw>
                </a:effectLst>
              </a:rPr>
              <a:t>speak the same thing</a:t>
            </a:r>
            <a:r>
              <a:rPr lang="en-US" altLang="en-US">
                <a:effectLst>
                  <a:outerShdw blurRad="38100" dist="38100" dir="2700000" algn="tl">
                    <a:srgbClr val="000000"/>
                  </a:outerShdw>
                </a:effectLst>
              </a:rPr>
              <a:t>, and </a:t>
            </a:r>
            <a:r>
              <a:rPr lang="en-US" altLang="en-US" i="1">
                <a:effectLst>
                  <a:outerShdw blurRad="38100" dist="38100" dir="2700000" algn="tl">
                    <a:srgbClr val="000000"/>
                  </a:outerShdw>
                </a:effectLst>
              </a:rPr>
              <a:t>that </a:t>
            </a:r>
            <a:r>
              <a:rPr lang="en-US" altLang="en-US">
                <a:effectLst>
                  <a:outerShdw blurRad="38100" dist="38100" dir="2700000" algn="tl">
                    <a:srgbClr val="000000"/>
                  </a:outerShdw>
                </a:effectLst>
              </a:rPr>
              <a:t>there </a:t>
            </a:r>
            <a:r>
              <a:rPr lang="en-US" altLang="en-US" u="sng">
                <a:effectLst>
                  <a:outerShdw blurRad="38100" dist="38100" dir="2700000" algn="tl">
                    <a:srgbClr val="000000"/>
                  </a:outerShdw>
                </a:effectLst>
              </a:rPr>
              <a:t>be no divisions among you</a:t>
            </a:r>
            <a:r>
              <a:rPr lang="en-US" altLang="en-US">
                <a:effectLst>
                  <a:outerShdw blurRad="38100" dist="38100" dir="2700000" algn="tl">
                    <a:srgbClr val="000000"/>
                  </a:outerShdw>
                </a:effectLst>
              </a:rPr>
              <a:t>, but </a:t>
            </a:r>
            <a:r>
              <a:rPr lang="en-US" altLang="en-US" i="1">
                <a:effectLst>
                  <a:outerShdw blurRad="38100" dist="38100" dir="2700000" algn="tl">
                    <a:srgbClr val="000000"/>
                  </a:outerShdw>
                </a:effectLst>
              </a:rPr>
              <a:t>that </a:t>
            </a:r>
            <a:r>
              <a:rPr lang="en-US" altLang="en-US">
                <a:effectLst>
                  <a:outerShdw blurRad="38100" dist="38100" dir="2700000" algn="tl">
                    <a:srgbClr val="000000"/>
                  </a:outerShdw>
                </a:effectLst>
              </a:rPr>
              <a:t>you </a:t>
            </a:r>
            <a:r>
              <a:rPr lang="en-US" altLang="en-US" u="sng">
                <a:effectLst>
                  <a:outerShdw blurRad="38100" dist="38100" dir="2700000" algn="tl">
                    <a:srgbClr val="000000"/>
                  </a:outerShdw>
                </a:effectLst>
              </a:rPr>
              <a:t>be perfectly joined together</a:t>
            </a:r>
            <a:r>
              <a:rPr lang="en-US" altLang="en-US">
                <a:effectLst>
                  <a:outerShdw blurRad="38100" dist="38100" dir="2700000" algn="tl">
                    <a:srgbClr val="000000"/>
                  </a:outerShdw>
                </a:effectLst>
              </a:rPr>
              <a:t> in </a:t>
            </a:r>
            <a:r>
              <a:rPr lang="en-US" altLang="en-US" u="sng">
                <a:effectLst>
                  <a:outerShdw blurRad="38100" dist="38100" dir="2700000" algn="tl">
                    <a:srgbClr val="000000"/>
                  </a:outerShdw>
                </a:effectLst>
              </a:rPr>
              <a:t>the same mind</a:t>
            </a:r>
            <a:r>
              <a:rPr lang="en-US" altLang="en-US">
                <a:effectLst>
                  <a:outerShdw blurRad="38100" dist="38100" dir="2700000" algn="tl">
                    <a:srgbClr val="000000"/>
                  </a:outerShdw>
                </a:effectLst>
              </a:rPr>
              <a:t> and in </a:t>
            </a:r>
            <a:r>
              <a:rPr lang="en-US" altLang="en-US" u="sng">
                <a:effectLst>
                  <a:outerShdw blurRad="38100" dist="38100" dir="2700000" algn="tl">
                    <a:srgbClr val="000000"/>
                  </a:outerShdw>
                </a:effectLst>
              </a:rPr>
              <a:t>the same judgment</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37251">
                                            <p:txEl>
                                              <p:pRg st="0" end="0"/>
                                            </p:txEl>
                                          </p:spTgt>
                                        </p:tgtEl>
                                        <p:attrNameLst>
                                          <p:attrName>style.visibility</p:attrName>
                                        </p:attrNameLst>
                                      </p:cBhvr>
                                      <p:to>
                                        <p:strVal val="visible"/>
                                      </p:to>
                                    </p:set>
                                    <p:animEffect transition="in" filter="fade">
                                      <p:cBhvr>
                                        <p:cTn id="7" dur="1000"/>
                                        <p:tgtEl>
                                          <p:spTgt spid="437251">
                                            <p:txEl>
                                              <p:pRg st="0" end="0"/>
                                            </p:txEl>
                                          </p:spTgt>
                                        </p:tgtEl>
                                      </p:cBhvr>
                                    </p:animEffect>
                                    <p:anim calcmode="lin" valueType="num">
                                      <p:cBhvr>
                                        <p:cTn id="8" dur="1000" fill="hold"/>
                                        <p:tgtEl>
                                          <p:spTgt spid="4372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72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59779"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Romans 6:3-4</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Or do you not know that as many of us as were </a:t>
            </a:r>
            <a:r>
              <a:rPr lang="en-US" altLang="en-US" u="sng">
                <a:effectLst>
                  <a:outerShdw blurRad="38100" dist="38100" dir="2700000" algn="tl">
                    <a:srgbClr val="000000"/>
                  </a:outerShdw>
                </a:effectLst>
              </a:rPr>
              <a:t>baptized into Christ</a:t>
            </a:r>
            <a:r>
              <a:rPr lang="en-US" altLang="en-US">
                <a:effectLst>
                  <a:outerShdw blurRad="38100" dist="38100" dir="2700000" algn="tl">
                    <a:srgbClr val="000000"/>
                  </a:outerShdw>
                </a:effectLst>
              </a:rPr>
              <a:t> Jesus were baptized into His death?  4 Therefore we were </a:t>
            </a:r>
            <a:r>
              <a:rPr lang="en-US" altLang="en-US" u="sng">
                <a:effectLst>
                  <a:outerShdw blurRad="38100" dist="38100" dir="2700000" algn="tl">
                    <a:srgbClr val="000000"/>
                  </a:outerShdw>
                </a:effectLst>
              </a:rPr>
              <a:t>buried with Him</a:t>
            </a:r>
            <a:r>
              <a:rPr lang="en-US" altLang="en-US">
                <a:effectLst>
                  <a:outerShdw blurRad="38100" dist="38100" dir="2700000" algn="tl">
                    <a:srgbClr val="000000"/>
                  </a:outerShdw>
                </a:effectLst>
              </a:rPr>
              <a:t> through baptism </a:t>
            </a:r>
            <a:r>
              <a:rPr lang="en-US" altLang="en-US" u="sng">
                <a:effectLst>
                  <a:outerShdw blurRad="38100" dist="38100" dir="2700000" algn="tl">
                    <a:srgbClr val="000000"/>
                  </a:outerShdw>
                </a:effectLst>
              </a:rPr>
              <a:t>into death</a:t>
            </a:r>
            <a:r>
              <a:rPr lang="en-US" altLang="en-US">
                <a:effectLst>
                  <a:outerShdw blurRad="38100" dist="38100" dir="2700000" algn="tl">
                    <a:srgbClr val="000000"/>
                  </a:outerShdw>
                </a:effectLst>
              </a:rPr>
              <a:t>, that just as Christ was raised from the dead by the glory of the Father, even so we also should walk in newness of life.</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59779">
                                            <p:txEl>
                                              <p:pRg st="0" end="0"/>
                                            </p:txEl>
                                          </p:spTgt>
                                        </p:tgtEl>
                                        <p:attrNameLst>
                                          <p:attrName>style.visibility</p:attrName>
                                        </p:attrNameLst>
                                      </p:cBhvr>
                                      <p:to>
                                        <p:strVal val="visible"/>
                                      </p:to>
                                    </p:set>
                                    <p:animEffect transition="in" filter="fade">
                                      <p:cBhvr>
                                        <p:cTn id="7" dur="1000"/>
                                        <p:tgtEl>
                                          <p:spTgt spid="459779">
                                            <p:txEl>
                                              <p:pRg st="0" end="0"/>
                                            </p:txEl>
                                          </p:spTgt>
                                        </p:tgtEl>
                                      </p:cBhvr>
                                    </p:animEffect>
                                    <p:anim calcmode="lin" valueType="num">
                                      <p:cBhvr>
                                        <p:cTn id="8" dur="1000" fill="hold"/>
                                        <p:tgtEl>
                                          <p:spTgt spid="4597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977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6080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Galatians 3:26-27</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For you are all sons of God </a:t>
            </a:r>
            <a:r>
              <a:rPr lang="en-US" altLang="en-US" u="sng">
                <a:effectLst>
                  <a:outerShdw blurRad="38100" dist="38100" dir="2700000" algn="tl">
                    <a:srgbClr val="000000"/>
                  </a:outerShdw>
                </a:effectLst>
              </a:rPr>
              <a:t>through faith</a:t>
            </a:r>
            <a:r>
              <a:rPr lang="en-US" altLang="en-US">
                <a:effectLst>
                  <a:outerShdw blurRad="38100" dist="38100" dir="2700000" algn="tl">
                    <a:srgbClr val="000000"/>
                  </a:outerShdw>
                </a:effectLst>
              </a:rPr>
              <a:t> in Christ Jesus.  27 For as many of you as were </a:t>
            </a:r>
            <a:r>
              <a:rPr lang="en-US" altLang="en-US" u="sng">
                <a:effectLst>
                  <a:outerShdw blurRad="38100" dist="38100" dir="2700000" algn="tl">
                    <a:srgbClr val="000000"/>
                  </a:outerShdw>
                </a:effectLst>
              </a:rPr>
              <a:t>baptized into Christ</a:t>
            </a:r>
            <a:r>
              <a:rPr lang="en-US" altLang="en-US">
                <a:effectLst>
                  <a:outerShdw blurRad="38100" dist="38100" dir="2700000" algn="tl">
                    <a:srgbClr val="000000"/>
                  </a:outerShdw>
                </a:effectLst>
              </a:rPr>
              <a:t> have </a:t>
            </a:r>
            <a:r>
              <a:rPr lang="en-US" altLang="en-US" u="sng">
                <a:effectLst>
                  <a:outerShdw blurRad="38100" dist="38100" dir="2700000" algn="tl">
                    <a:srgbClr val="000000"/>
                  </a:outerShdw>
                </a:effectLst>
              </a:rPr>
              <a:t>put on Christ</a:t>
            </a:r>
            <a:r>
              <a:rPr lang="en-US" altLang="en-US">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0803">
                                            <p:txEl>
                                              <p:pRg st="0" end="0"/>
                                            </p:txEl>
                                          </p:spTgt>
                                        </p:tgtEl>
                                        <p:attrNameLst>
                                          <p:attrName>style.visibility</p:attrName>
                                        </p:attrNameLst>
                                      </p:cBhvr>
                                      <p:to>
                                        <p:strVal val="visible"/>
                                      </p:to>
                                    </p:set>
                                    <p:animEffect transition="in" filter="fade">
                                      <p:cBhvr>
                                        <p:cTn id="7" dur="1000"/>
                                        <p:tgtEl>
                                          <p:spTgt spid="460803">
                                            <p:txEl>
                                              <p:pRg st="0" end="0"/>
                                            </p:txEl>
                                          </p:spTgt>
                                        </p:tgtEl>
                                      </p:cBhvr>
                                    </p:animEffect>
                                    <p:anim calcmode="lin" valueType="num">
                                      <p:cBhvr>
                                        <p:cTn id="8" dur="1000" fill="hold"/>
                                        <p:tgtEl>
                                          <p:spTgt spid="4608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080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6182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In the reformation movement the Anabaptist were severely persecuted for their </a:t>
            </a:r>
            <a:r>
              <a:rPr lang="en-US" altLang="en-US" i="1" u="sng">
                <a:effectLst>
                  <a:outerShdw blurRad="38100" dist="38100" dir="2700000" algn="tl">
                    <a:srgbClr val="000000"/>
                  </a:outerShdw>
                </a:effectLst>
              </a:rPr>
              <a:t>correct belief</a:t>
            </a:r>
            <a:r>
              <a:rPr lang="en-US" altLang="en-US">
                <a:effectLst>
                  <a:outerShdw blurRad="38100" dist="38100" dir="2700000" algn="tl">
                    <a:srgbClr val="000000"/>
                  </a:outerShdw>
                </a:effectLst>
              </a:rPr>
              <a:t> that only believers should be baptized and that baptism was a burial.</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1827">
                                            <p:txEl>
                                              <p:pRg st="0" end="0"/>
                                            </p:txEl>
                                          </p:spTgt>
                                        </p:tgtEl>
                                        <p:attrNameLst>
                                          <p:attrName>style.visibility</p:attrName>
                                        </p:attrNameLst>
                                      </p:cBhvr>
                                      <p:to>
                                        <p:strVal val="visible"/>
                                      </p:to>
                                    </p:set>
                                    <p:animEffect transition="in" filter="fade">
                                      <p:cBhvr>
                                        <p:cTn id="7" dur="1000"/>
                                        <p:tgtEl>
                                          <p:spTgt spid="461827">
                                            <p:txEl>
                                              <p:pRg st="0" end="0"/>
                                            </p:txEl>
                                          </p:spTgt>
                                        </p:tgtEl>
                                      </p:cBhvr>
                                    </p:animEffect>
                                    <p:anim calcmode="lin" valueType="num">
                                      <p:cBhvr>
                                        <p:cTn id="8" dur="1000" fill="hold"/>
                                        <p:tgtEl>
                                          <p:spTgt spid="4618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18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9357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Should only believers should be baptized? </a:t>
            </a:r>
            <a:r>
              <a:rPr lang="en-US" altLang="en-US" b="1">
                <a:effectLst>
                  <a:outerShdw blurRad="38100" dist="38100" dir="2700000" algn="tl">
                    <a:srgbClr val="000000"/>
                  </a:outerShdw>
                </a:effectLst>
              </a:rPr>
              <a:t>(Mk 16:15-16; Acts 8:36-38)</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animEffect transition="in" filter="fade">
                                      <p:cBhvr>
                                        <p:cTn id="7" dur="1000"/>
                                        <p:tgtEl>
                                          <p:spTgt spid="493571">
                                            <p:txEl>
                                              <p:pRg st="0" end="0"/>
                                            </p:txEl>
                                          </p:spTgt>
                                        </p:tgtEl>
                                      </p:cBhvr>
                                    </p:animEffect>
                                    <p:anim calcmode="lin" valueType="num">
                                      <p:cBhvr>
                                        <p:cTn id="8" dur="1000" fill="hold"/>
                                        <p:tgtEl>
                                          <p:spTgt spid="493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93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6285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Mark 16:15-16</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And He said to them, "Go into all the world and preach the gospel to every creature.  16 "He who </a:t>
            </a:r>
            <a:r>
              <a:rPr lang="en-US" altLang="en-US" u="sng">
                <a:effectLst>
                  <a:outerShdw blurRad="38100" dist="38100" dir="2700000" algn="tl">
                    <a:srgbClr val="000000"/>
                  </a:outerShdw>
                </a:effectLst>
              </a:rPr>
              <a:t>believes and is baptized</a:t>
            </a:r>
            <a:r>
              <a:rPr lang="en-US" altLang="en-US">
                <a:effectLst>
                  <a:outerShdw blurRad="38100" dist="38100" dir="2700000" algn="tl">
                    <a:srgbClr val="000000"/>
                  </a:outerShdw>
                </a:effectLst>
              </a:rPr>
              <a:t> will be saved; but he who </a:t>
            </a:r>
            <a:r>
              <a:rPr lang="en-US" altLang="en-US" u="sng">
                <a:effectLst>
                  <a:outerShdw blurRad="38100" dist="38100" dir="2700000" algn="tl">
                    <a:srgbClr val="000000"/>
                  </a:outerShdw>
                </a:effectLst>
              </a:rPr>
              <a:t>does not believe will be condemned</a:t>
            </a:r>
            <a:r>
              <a:rPr lang="en-US" altLang="en-US">
                <a:effectLst>
                  <a:outerShdw blurRad="38100" dist="38100" dir="2700000" algn="tl">
                    <a:srgbClr val="000000"/>
                  </a:outerShdw>
                </a:effectLst>
              </a:rPr>
              <a:t>.</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2851">
                                            <p:txEl>
                                              <p:pRg st="0" end="0"/>
                                            </p:txEl>
                                          </p:spTgt>
                                        </p:tgtEl>
                                        <p:attrNameLst>
                                          <p:attrName>style.visibility</p:attrName>
                                        </p:attrNameLst>
                                      </p:cBhvr>
                                      <p:to>
                                        <p:strVal val="visible"/>
                                      </p:to>
                                    </p:set>
                                    <p:animEffect transition="in" filter="fade">
                                      <p:cBhvr>
                                        <p:cTn id="7" dur="1000"/>
                                        <p:tgtEl>
                                          <p:spTgt spid="462851">
                                            <p:txEl>
                                              <p:pRg st="0" end="0"/>
                                            </p:txEl>
                                          </p:spTgt>
                                        </p:tgtEl>
                                      </p:cBhvr>
                                    </p:animEffect>
                                    <p:anim calcmode="lin" valueType="num">
                                      <p:cBhvr>
                                        <p:cTn id="8" dur="1000" fill="hold"/>
                                        <p:tgtEl>
                                          <p:spTgt spid="462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28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6387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63875"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Acts 8:36-38</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Now as they went down the road, they came to some water. And the eunuch said, "See, </a:t>
            </a:r>
            <a:r>
              <a:rPr lang="en-US" altLang="en-US" i="1">
                <a:effectLst>
                  <a:outerShdw blurRad="38100" dist="38100" dir="2700000" algn="tl">
                    <a:srgbClr val="000000"/>
                  </a:outerShdw>
                </a:effectLst>
              </a:rPr>
              <a:t>here is </a:t>
            </a:r>
            <a:r>
              <a:rPr lang="en-US" altLang="en-US">
                <a:effectLst>
                  <a:outerShdw blurRad="38100" dist="38100" dir="2700000" algn="tl">
                    <a:srgbClr val="000000"/>
                  </a:outerShdw>
                </a:effectLst>
              </a:rPr>
              <a:t>water. What hinders me from being baptized?"  37 Then Philip said, "</a:t>
            </a:r>
            <a:r>
              <a:rPr lang="en-US" altLang="en-US" u="sng">
                <a:effectLst>
                  <a:outerShdw blurRad="38100" dist="38100" dir="2700000" algn="tl">
                    <a:srgbClr val="000000"/>
                  </a:outerShdw>
                </a:effectLst>
              </a:rPr>
              <a:t>If you believe with all your heart, you may</a:t>
            </a:r>
            <a:r>
              <a:rPr lang="en-US" altLang="en-US">
                <a:effectLst>
                  <a:outerShdw blurRad="38100" dist="38100" dir="2700000" algn="tl">
                    <a:srgbClr val="000000"/>
                  </a:outerShdw>
                </a:effectLst>
              </a:rPr>
              <a:t>." And he answered and said, "</a:t>
            </a:r>
            <a:r>
              <a:rPr lang="en-US" altLang="en-US" u="sng">
                <a:effectLst>
                  <a:outerShdw blurRad="38100" dist="38100" dir="2700000" algn="tl">
                    <a:srgbClr val="000000"/>
                  </a:outerShdw>
                </a:effectLst>
              </a:rPr>
              <a:t>I believe that Jesus Christ is the Son of God</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3875">
                                            <p:txEl>
                                              <p:pRg st="0" end="0"/>
                                            </p:txEl>
                                          </p:spTgt>
                                        </p:tgtEl>
                                        <p:attrNameLst>
                                          <p:attrName>style.visibility</p:attrName>
                                        </p:attrNameLst>
                                      </p:cBhvr>
                                      <p:to>
                                        <p:strVal val="visible"/>
                                      </p:to>
                                    </p:set>
                                    <p:animEffect transition="in" filter="fade">
                                      <p:cBhvr>
                                        <p:cTn id="7" dur="1000"/>
                                        <p:tgtEl>
                                          <p:spTgt spid="463875">
                                            <p:txEl>
                                              <p:pRg st="0" end="0"/>
                                            </p:txEl>
                                          </p:spTgt>
                                        </p:tgtEl>
                                      </p:cBhvr>
                                    </p:animEffect>
                                    <p:anim calcmode="lin" valueType="num">
                                      <p:cBhvr>
                                        <p:cTn id="8" dur="1000" fill="hold"/>
                                        <p:tgtEl>
                                          <p:spTgt spid="4638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38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6489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38 So he commanded the chariot to stand still. And both Philip and the eunuch went down into the water, and </a:t>
            </a:r>
            <a:r>
              <a:rPr lang="en-US" altLang="en-US" u="sng">
                <a:effectLst>
                  <a:outerShdw blurRad="38100" dist="38100" dir="2700000" algn="tl">
                    <a:srgbClr val="000000"/>
                  </a:outerShdw>
                </a:effectLst>
              </a:rPr>
              <a:t>he baptized him</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4899">
                                            <p:txEl>
                                              <p:pRg st="0" end="0"/>
                                            </p:txEl>
                                          </p:spTgt>
                                        </p:tgtEl>
                                        <p:attrNameLst>
                                          <p:attrName>style.visibility</p:attrName>
                                        </p:attrNameLst>
                                      </p:cBhvr>
                                      <p:to>
                                        <p:strVal val="visible"/>
                                      </p:to>
                                    </p:set>
                                    <p:animEffect transition="in" filter="fade">
                                      <p:cBhvr>
                                        <p:cTn id="7" dur="1000"/>
                                        <p:tgtEl>
                                          <p:spTgt spid="464899">
                                            <p:txEl>
                                              <p:pRg st="0" end="0"/>
                                            </p:txEl>
                                          </p:spTgt>
                                        </p:tgtEl>
                                      </p:cBhvr>
                                    </p:animEffect>
                                    <p:anim calcmode="lin" valueType="num">
                                      <p:cBhvr>
                                        <p:cTn id="8" dur="1000" fill="hold"/>
                                        <p:tgtEl>
                                          <p:spTgt spid="464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48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6592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 Bible teaches that baptism is an immersion. </a:t>
            </a:r>
            <a:r>
              <a:rPr lang="en-US" altLang="en-US" b="1">
                <a:effectLst>
                  <a:outerShdw blurRad="38100" dist="38100" dir="2700000" algn="tl">
                    <a:srgbClr val="000000"/>
                  </a:outerShdw>
                </a:effectLst>
              </a:rPr>
              <a:t>(Rom 6:3-4; Col 2:12)</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5923">
                                            <p:txEl>
                                              <p:pRg st="0" end="0"/>
                                            </p:txEl>
                                          </p:spTgt>
                                        </p:tgtEl>
                                        <p:attrNameLst>
                                          <p:attrName>style.visibility</p:attrName>
                                        </p:attrNameLst>
                                      </p:cBhvr>
                                      <p:to>
                                        <p:strVal val="visible"/>
                                      </p:to>
                                    </p:set>
                                    <p:animEffect transition="in" filter="fade">
                                      <p:cBhvr>
                                        <p:cTn id="7" dur="1000"/>
                                        <p:tgtEl>
                                          <p:spTgt spid="465923">
                                            <p:txEl>
                                              <p:pRg st="0" end="0"/>
                                            </p:txEl>
                                          </p:spTgt>
                                        </p:tgtEl>
                                      </p:cBhvr>
                                    </p:animEffect>
                                    <p:anim calcmode="lin" valueType="num">
                                      <p:cBhvr>
                                        <p:cTn id="8" dur="1000" fill="hold"/>
                                        <p:tgtEl>
                                          <p:spTgt spid="4659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59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66947"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Romans 6:3-4</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Or do you not know that as many of us as were baptized into Christ Jesus were baptized into His death?  4 Therefore we were </a:t>
            </a:r>
            <a:r>
              <a:rPr lang="en-US" altLang="en-US" u="sng">
                <a:effectLst>
                  <a:outerShdw blurRad="38100" dist="38100" dir="2700000" algn="tl">
                    <a:srgbClr val="000000"/>
                  </a:outerShdw>
                </a:effectLst>
              </a:rPr>
              <a:t>buried with Him</a:t>
            </a:r>
            <a:r>
              <a:rPr lang="en-US" altLang="en-US">
                <a:effectLst>
                  <a:outerShdw blurRad="38100" dist="38100" dir="2700000" algn="tl">
                    <a:srgbClr val="000000"/>
                  </a:outerShdw>
                </a:effectLst>
              </a:rPr>
              <a:t> through baptism into death, that just as Christ was raised from the dead by the glory of the Father, even so we also should walk in newness of life.</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6947">
                                            <p:txEl>
                                              <p:pRg st="0" end="0"/>
                                            </p:txEl>
                                          </p:spTgt>
                                        </p:tgtEl>
                                        <p:attrNameLst>
                                          <p:attrName>style.visibility</p:attrName>
                                        </p:attrNameLst>
                                      </p:cBhvr>
                                      <p:to>
                                        <p:strVal val="visible"/>
                                      </p:to>
                                    </p:set>
                                    <p:animEffect transition="in" filter="fade">
                                      <p:cBhvr>
                                        <p:cTn id="7" dur="1000"/>
                                        <p:tgtEl>
                                          <p:spTgt spid="466947">
                                            <p:txEl>
                                              <p:pRg st="0" end="0"/>
                                            </p:txEl>
                                          </p:spTgt>
                                        </p:tgtEl>
                                      </p:cBhvr>
                                    </p:animEffect>
                                    <p:anim calcmode="lin" valueType="num">
                                      <p:cBhvr>
                                        <p:cTn id="8" dur="1000" fill="hold"/>
                                        <p:tgtEl>
                                          <p:spTgt spid="4669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69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6797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Colossians 2:12</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a:t>
            </a:r>
            <a:r>
              <a:rPr lang="en-US" altLang="en-US" u="sng">
                <a:effectLst>
                  <a:outerShdw blurRad="38100" dist="38100" dir="2700000" algn="tl">
                    <a:srgbClr val="000000"/>
                  </a:outerShdw>
                </a:effectLst>
              </a:rPr>
              <a:t>buried with Him</a:t>
            </a:r>
            <a:r>
              <a:rPr lang="en-US" altLang="en-US">
                <a:effectLst>
                  <a:outerShdw blurRad="38100" dist="38100" dir="2700000" algn="tl">
                    <a:srgbClr val="000000"/>
                  </a:outerShdw>
                </a:effectLst>
              </a:rPr>
              <a:t> in baptism, in which you also were raised with </a:t>
            </a:r>
            <a:r>
              <a:rPr lang="en-US" altLang="en-US" i="1">
                <a:effectLst>
                  <a:outerShdw blurRad="38100" dist="38100" dir="2700000" algn="tl">
                    <a:srgbClr val="000000"/>
                  </a:outerShdw>
                </a:effectLst>
              </a:rPr>
              <a:t>Him </a:t>
            </a:r>
            <a:r>
              <a:rPr lang="en-US" altLang="en-US">
                <a:effectLst>
                  <a:outerShdw blurRad="38100" dist="38100" dir="2700000" algn="tl">
                    <a:srgbClr val="000000"/>
                  </a:outerShdw>
                </a:effectLst>
              </a:rPr>
              <a:t>through faith in the working of God, who raised Him from the dead.</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7971">
                                            <p:txEl>
                                              <p:pRg st="0" end="0"/>
                                            </p:txEl>
                                          </p:spTgt>
                                        </p:tgtEl>
                                        <p:attrNameLst>
                                          <p:attrName>style.visibility</p:attrName>
                                        </p:attrNameLst>
                                      </p:cBhvr>
                                      <p:to>
                                        <p:strVal val="visible"/>
                                      </p:to>
                                    </p:set>
                                    <p:animEffect transition="in" filter="fade">
                                      <p:cBhvr>
                                        <p:cTn id="7" dur="1000"/>
                                        <p:tgtEl>
                                          <p:spTgt spid="467971">
                                            <p:txEl>
                                              <p:pRg st="0" end="0"/>
                                            </p:txEl>
                                          </p:spTgt>
                                        </p:tgtEl>
                                      </p:cBhvr>
                                    </p:animEffect>
                                    <p:anim calcmode="lin" valueType="num">
                                      <p:cBhvr>
                                        <p:cTn id="8" dur="1000" fill="hold"/>
                                        <p:tgtEl>
                                          <p:spTgt spid="4679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79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“Why can’t everyone just get along?”</a:t>
            </a:r>
          </a:p>
        </p:txBody>
      </p:sp>
      <p:sp>
        <p:nvSpPr>
          <p:cNvPr id="43827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At first glance it seems very simple and possible.</a:t>
            </a:r>
          </a:p>
          <a:p>
            <a:r>
              <a:rPr lang="en-US" altLang="en-US">
                <a:effectLst>
                  <a:outerShdw blurRad="38100" dist="38100" dir="2700000" algn="tl">
                    <a:srgbClr val="000000"/>
                  </a:outerShdw>
                </a:effectLst>
              </a:rPr>
              <a:t>The prayer of Jesus makes these questions very important. </a:t>
            </a:r>
            <a:r>
              <a:rPr lang="en-US" altLang="en-US" b="1">
                <a:effectLst>
                  <a:outerShdw blurRad="38100" dist="38100" dir="2700000" algn="tl">
                    <a:srgbClr val="000000"/>
                  </a:outerShdw>
                </a:effectLst>
              </a:rPr>
              <a:t>(Jn 17:20-21)</a:t>
            </a:r>
            <a:endParaRPr lang="en-US" altLang="en-US">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38275">
                                            <p:txEl>
                                              <p:pRg st="0" end="0"/>
                                            </p:txEl>
                                          </p:spTgt>
                                        </p:tgtEl>
                                        <p:attrNameLst>
                                          <p:attrName>style.visibility</p:attrName>
                                        </p:attrNameLst>
                                      </p:cBhvr>
                                      <p:to>
                                        <p:strVal val="visible"/>
                                      </p:to>
                                    </p:set>
                                    <p:animEffect transition="in" filter="fade">
                                      <p:cBhvr>
                                        <p:cTn id="7" dur="1000"/>
                                        <p:tgtEl>
                                          <p:spTgt spid="438275">
                                            <p:txEl>
                                              <p:pRg st="0" end="0"/>
                                            </p:txEl>
                                          </p:spTgt>
                                        </p:tgtEl>
                                      </p:cBhvr>
                                    </p:animEffect>
                                    <p:anim calcmode="lin" valueType="num">
                                      <p:cBhvr>
                                        <p:cTn id="8" dur="1000" fill="hold"/>
                                        <p:tgtEl>
                                          <p:spTgt spid="4382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82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38275">
                                            <p:txEl>
                                              <p:pRg st="1" end="1"/>
                                            </p:txEl>
                                          </p:spTgt>
                                        </p:tgtEl>
                                        <p:attrNameLst>
                                          <p:attrName>style.visibility</p:attrName>
                                        </p:attrNameLst>
                                      </p:cBhvr>
                                      <p:to>
                                        <p:strVal val="visible"/>
                                      </p:to>
                                    </p:set>
                                    <p:animEffect transition="in" filter="fade">
                                      <p:cBhvr>
                                        <p:cTn id="14" dur="1000"/>
                                        <p:tgtEl>
                                          <p:spTgt spid="438275">
                                            <p:txEl>
                                              <p:pRg st="1" end="1"/>
                                            </p:txEl>
                                          </p:spTgt>
                                        </p:tgtEl>
                                      </p:cBhvr>
                                    </p:animEffect>
                                    <p:anim calcmode="lin" valueType="num">
                                      <p:cBhvr>
                                        <p:cTn id="15" dur="1000" fill="hold"/>
                                        <p:tgtEl>
                                          <p:spTgt spid="4382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82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6899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This created tremendous political and social upheaval. Many lost their lives in     proclaiming this truth. Modern day Baptist churches come from this stand.</a:t>
            </a:r>
          </a:p>
          <a:p>
            <a:r>
              <a:rPr lang="en-US" altLang="en-US">
                <a:effectLst>
                  <a:outerShdw blurRad="38100" dist="38100" dir="2700000" algn="tl">
                    <a:srgbClr val="000000"/>
                  </a:outerShdw>
                </a:effectLst>
              </a:rPr>
              <a:t>Consider the confusion and future compromise if this was made an opinion and both “truths” could be equally taught and believed. What would have happened?</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68995">
                                            <p:txEl>
                                              <p:pRg st="0" end="0"/>
                                            </p:txEl>
                                          </p:spTgt>
                                        </p:tgtEl>
                                        <p:attrNameLst>
                                          <p:attrName>style.visibility</p:attrName>
                                        </p:attrNameLst>
                                      </p:cBhvr>
                                      <p:to>
                                        <p:strVal val="visible"/>
                                      </p:to>
                                    </p:set>
                                    <p:animEffect transition="in" filter="fade">
                                      <p:cBhvr>
                                        <p:cTn id="7" dur="1000"/>
                                        <p:tgtEl>
                                          <p:spTgt spid="468995">
                                            <p:txEl>
                                              <p:pRg st="0" end="0"/>
                                            </p:txEl>
                                          </p:spTgt>
                                        </p:tgtEl>
                                      </p:cBhvr>
                                    </p:animEffect>
                                    <p:anim calcmode="lin" valueType="num">
                                      <p:cBhvr>
                                        <p:cTn id="8" dur="1000" fill="hold"/>
                                        <p:tgtEl>
                                          <p:spTgt spid="4689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89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68995">
                                            <p:txEl>
                                              <p:pRg st="1" end="1"/>
                                            </p:txEl>
                                          </p:spTgt>
                                        </p:tgtEl>
                                        <p:attrNameLst>
                                          <p:attrName>style.visibility</p:attrName>
                                        </p:attrNameLst>
                                      </p:cBhvr>
                                      <p:to>
                                        <p:strVal val="visible"/>
                                      </p:to>
                                    </p:set>
                                    <p:animEffect transition="in" filter="fade">
                                      <p:cBhvr>
                                        <p:cTn id="14" dur="1000"/>
                                        <p:tgtEl>
                                          <p:spTgt spid="468995">
                                            <p:txEl>
                                              <p:pRg st="1" end="1"/>
                                            </p:txEl>
                                          </p:spTgt>
                                        </p:tgtEl>
                                      </p:cBhvr>
                                    </p:animEffect>
                                    <p:anim calcmode="lin" valueType="num">
                                      <p:cBhvr>
                                        <p:cTn id="15" dur="1000" fill="hold"/>
                                        <p:tgtEl>
                                          <p:spTgt spid="4689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689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001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Compromise on truth leads to convenience becoming the determining factor. Men will ask: “Was is the easiest doctrine to practice?” </a:t>
            </a:r>
            <a:r>
              <a:rPr lang="en-US" altLang="en-US" b="1">
                <a:effectLst>
                  <a:outerShdw blurRad="38100" dist="38100" dir="2700000" algn="tl">
                    <a:srgbClr val="000000"/>
                  </a:outerShdw>
                </a:effectLst>
              </a:rPr>
              <a:t>(1 Kgs 12:28)</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0019">
                                            <p:txEl>
                                              <p:pRg st="0" end="0"/>
                                            </p:txEl>
                                          </p:spTgt>
                                        </p:tgtEl>
                                        <p:attrNameLst>
                                          <p:attrName>style.visibility</p:attrName>
                                        </p:attrNameLst>
                                      </p:cBhvr>
                                      <p:to>
                                        <p:strVal val="visible"/>
                                      </p:to>
                                    </p:set>
                                    <p:animEffect transition="in" filter="fade">
                                      <p:cBhvr>
                                        <p:cTn id="7" dur="1000"/>
                                        <p:tgtEl>
                                          <p:spTgt spid="470019">
                                            <p:txEl>
                                              <p:pRg st="0" end="0"/>
                                            </p:txEl>
                                          </p:spTgt>
                                        </p:tgtEl>
                                      </p:cBhvr>
                                    </p:animEffect>
                                    <p:anim calcmode="lin" valueType="num">
                                      <p:cBhvr>
                                        <p:cTn id="8" dur="1000" fill="hold"/>
                                        <p:tgtEl>
                                          <p:spTgt spid="4700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00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104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1 Kings 12:28</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Therefore the king asked advice, made two calves of gold, and said to the people, "</a:t>
            </a:r>
            <a:r>
              <a:rPr lang="en-US" altLang="en-US" u="sng">
                <a:effectLst>
                  <a:outerShdw blurRad="38100" dist="38100" dir="2700000" algn="tl">
                    <a:srgbClr val="000000"/>
                  </a:outerShdw>
                </a:effectLst>
              </a:rPr>
              <a:t>It is too much for you to go up to Jerusalem</a:t>
            </a:r>
            <a:r>
              <a:rPr lang="en-US" altLang="en-US">
                <a:effectLst>
                  <a:outerShdw blurRad="38100" dist="38100" dir="2700000" algn="tl">
                    <a:srgbClr val="000000"/>
                  </a:outerShdw>
                </a:effectLst>
              </a:rPr>
              <a:t>. Here are your gods, O Israel, which brought you up from the land of Egypt!"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1043">
                                            <p:txEl>
                                              <p:pRg st="0" end="0"/>
                                            </p:txEl>
                                          </p:spTgt>
                                        </p:tgtEl>
                                        <p:attrNameLst>
                                          <p:attrName>style.visibility</p:attrName>
                                        </p:attrNameLst>
                                      </p:cBhvr>
                                      <p:to>
                                        <p:strVal val="visible"/>
                                      </p:to>
                                    </p:set>
                                    <p:animEffect transition="in" filter="fade">
                                      <p:cBhvr>
                                        <p:cTn id="7" dur="1000"/>
                                        <p:tgtEl>
                                          <p:spTgt spid="471043">
                                            <p:txEl>
                                              <p:pRg st="0" end="0"/>
                                            </p:txEl>
                                          </p:spTgt>
                                        </p:tgtEl>
                                      </p:cBhvr>
                                    </p:animEffect>
                                    <p:anim calcmode="lin" valueType="num">
                                      <p:cBhvr>
                                        <p:cTn id="8" dur="1000" fill="hold"/>
                                        <p:tgtEl>
                                          <p:spTgt spid="4710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10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206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Great controversy exists over the purpose of Baptism.</a:t>
            </a:r>
          </a:p>
          <a:p>
            <a:r>
              <a:rPr lang="en-US" altLang="en-US">
                <a:effectLst>
                  <a:outerShdw blurRad="38100" dist="38100" dir="2700000" algn="tl">
                    <a:srgbClr val="000000"/>
                  </a:outerShdw>
                </a:effectLst>
              </a:rPr>
              <a:t>Baptism is the final step to find forgiveness of sins. </a:t>
            </a:r>
            <a:r>
              <a:rPr lang="en-US" altLang="en-US" b="1">
                <a:effectLst>
                  <a:outerShdw blurRad="38100" dist="38100" dir="2700000" algn="tl">
                    <a:srgbClr val="000000"/>
                  </a:outerShdw>
                </a:effectLst>
              </a:rPr>
              <a:t>(Acts 2:38; Acts 22:16)</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2067">
                                            <p:txEl>
                                              <p:pRg st="0" end="0"/>
                                            </p:txEl>
                                          </p:spTgt>
                                        </p:tgtEl>
                                        <p:attrNameLst>
                                          <p:attrName>style.visibility</p:attrName>
                                        </p:attrNameLst>
                                      </p:cBhvr>
                                      <p:to>
                                        <p:strVal val="visible"/>
                                      </p:to>
                                    </p:set>
                                    <p:animEffect transition="in" filter="fade">
                                      <p:cBhvr>
                                        <p:cTn id="7" dur="1000"/>
                                        <p:tgtEl>
                                          <p:spTgt spid="472067">
                                            <p:txEl>
                                              <p:pRg st="0" end="0"/>
                                            </p:txEl>
                                          </p:spTgt>
                                        </p:tgtEl>
                                      </p:cBhvr>
                                    </p:animEffect>
                                    <p:anim calcmode="lin" valueType="num">
                                      <p:cBhvr>
                                        <p:cTn id="8" dur="1000" fill="hold"/>
                                        <p:tgtEl>
                                          <p:spTgt spid="4720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20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72067">
                                            <p:txEl>
                                              <p:pRg st="1" end="1"/>
                                            </p:txEl>
                                          </p:spTgt>
                                        </p:tgtEl>
                                        <p:attrNameLst>
                                          <p:attrName>style.visibility</p:attrName>
                                        </p:attrNameLst>
                                      </p:cBhvr>
                                      <p:to>
                                        <p:strVal val="visible"/>
                                      </p:to>
                                    </p:set>
                                    <p:animEffect transition="in" filter="fade">
                                      <p:cBhvr>
                                        <p:cTn id="14" dur="1000"/>
                                        <p:tgtEl>
                                          <p:spTgt spid="472067">
                                            <p:txEl>
                                              <p:pRg st="1" end="1"/>
                                            </p:txEl>
                                          </p:spTgt>
                                        </p:tgtEl>
                                      </p:cBhvr>
                                    </p:animEffect>
                                    <p:anim calcmode="lin" valueType="num">
                                      <p:cBhvr>
                                        <p:cTn id="15" dur="1000" fill="hold"/>
                                        <p:tgtEl>
                                          <p:spTgt spid="4720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206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309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Acts 2:38</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Then Peter said to them, "</a:t>
            </a:r>
            <a:r>
              <a:rPr lang="en-US" altLang="en-US" u="sng">
                <a:effectLst>
                  <a:outerShdw blurRad="38100" dist="38100" dir="2700000" algn="tl">
                    <a:srgbClr val="000000"/>
                  </a:outerShdw>
                </a:effectLst>
              </a:rPr>
              <a:t>Repent</a:t>
            </a:r>
            <a:r>
              <a:rPr lang="en-US" altLang="en-US">
                <a:effectLst>
                  <a:outerShdw blurRad="38100" dist="38100" dir="2700000" algn="tl">
                    <a:srgbClr val="000000"/>
                  </a:outerShdw>
                </a:effectLst>
              </a:rPr>
              <a:t>, and let every one of you </a:t>
            </a:r>
            <a:r>
              <a:rPr lang="en-US" altLang="en-US" u="sng">
                <a:effectLst>
                  <a:outerShdw blurRad="38100" dist="38100" dir="2700000" algn="tl">
                    <a:srgbClr val="000000"/>
                  </a:outerShdw>
                </a:effectLst>
              </a:rPr>
              <a:t>be baptized</a:t>
            </a:r>
            <a:r>
              <a:rPr lang="en-US" altLang="en-US">
                <a:effectLst>
                  <a:outerShdw blurRad="38100" dist="38100" dir="2700000" algn="tl">
                    <a:srgbClr val="000000"/>
                  </a:outerShdw>
                </a:effectLst>
              </a:rPr>
              <a:t> in the name of Jesus Christ </a:t>
            </a:r>
            <a:r>
              <a:rPr lang="en-US" altLang="en-US" u="sng">
                <a:effectLst>
                  <a:outerShdw blurRad="38100" dist="38100" dir="2700000" algn="tl">
                    <a:srgbClr val="000000"/>
                  </a:outerShdw>
                </a:effectLst>
              </a:rPr>
              <a:t>for the remission of sins</a:t>
            </a:r>
            <a:r>
              <a:rPr lang="en-US" altLang="en-US">
                <a:effectLst>
                  <a:outerShdw blurRad="38100" dist="38100" dir="2700000" algn="tl">
                    <a:srgbClr val="000000"/>
                  </a:outerShdw>
                </a:effectLst>
              </a:rPr>
              <a:t>; and you </a:t>
            </a:r>
            <a:r>
              <a:rPr lang="en-US" altLang="en-US" u="sng">
                <a:effectLst>
                  <a:outerShdw blurRad="38100" dist="38100" dir="2700000" algn="tl">
                    <a:srgbClr val="000000"/>
                  </a:outerShdw>
                </a:effectLst>
              </a:rPr>
              <a:t>shall receive the gift of the Holy Spirit</a:t>
            </a:r>
            <a:r>
              <a:rPr lang="en-US" altLang="en-US">
                <a:effectLst>
                  <a:outerShdw blurRad="38100" dist="38100" dir="2700000" algn="tl">
                    <a:srgbClr val="000000"/>
                  </a:outerShdw>
                </a:effectLst>
              </a:rPr>
              <a:t>.</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3091">
                                            <p:txEl>
                                              <p:pRg st="0" end="0"/>
                                            </p:txEl>
                                          </p:spTgt>
                                        </p:tgtEl>
                                        <p:attrNameLst>
                                          <p:attrName>style.visibility</p:attrName>
                                        </p:attrNameLst>
                                      </p:cBhvr>
                                      <p:to>
                                        <p:strVal val="visible"/>
                                      </p:to>
                                    </p:set>
                                    <p:animEffect transition="in" filter="fade">
                                      <p:cBhvr>
                                        <p:cTn id="7" dur="1000"/>
                                        <p:tgtEl>
                                          <p:spTgt spid="473091">
                                            <p:txEl>
                                              <p:pRg st="0" end="0"/>
                                            </p:txEl>
                                          </p:spTgt>
                                        </p:tgtEl>
                                      </p:cBhvr>
                                    </p:animEffect>
                                    <p:anim calcmode="lin" valueType="num">
                                      <p:cBhvr>
                                        <p:cTn id="8" dur="1000" fill="hold"/>
                                        <p:tgtEl>
                                          <p:spTgt spid="4730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30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4115"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Acts 22:16</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'And now why are you waiting? </a:t>
            </a:r>
            <a:r>
              <a:rPr lang="en-US" altLang="en-US" u="sng">
                <a:effectLst>
                  <a:outerShdw blurRad="38100" dist="38100" dir="2700000" algn="tl">
                    <a:srgbClr val="000000"/>
                  </a:outerShdw>
                </a:effectLst>
              </a:rPr>
              <a:t>Arise and be baptized</a:t>
            </a:r>
            <a:r>
              <a:rPr lang="en-US" altLang="en-US">
                <a:effectLst>
                  <a:outerShdw blurRad="38100" dist="38100" dir="2700000" algn="tl">
                    <a:srgbClr val="000000"/>
                  </a:outerShdw>
                </a:effectLst>
              </a:rPr>
              <a:t>, and </a:t>
            </a:r>
            <a:r>
              <a:rPr lang="en-US" altLang="en-US" u="sng">
                <a:effectLst>
                  <a:outerShdw blurRad="38100" dist="38100" dir="2700000" algn="tl">
                    <a:srgbClr val="000000"/>
                  </a:outerShdw>
                </a:effectLst>
              </a:rPr>
              <a:t>wash away your sins</a:t>
            </a:r>
            <a:r>
              <a:rPr lang="en-US" altLang="en-US">
                <a:effectLst>
                  <a:outerShdw blurRad="38100" dist="38100" dir="2700000" algn="tl">
                    <a:srgbClr val="000000"/>
                  </a:outerShdw>
                </a:effectLst>
              </a:rPr>
              <a:t>, </a:t>
            </a:r>
            <a:r>
              <a:rPr lang="en-US" altLang="en-US" u="sng">
                <a:effectLst>
                  <a:outerShdw blurRad="38100" dist="38100" dir="2700000" algn="tl">
                    <a:srgbClr val="000000"/>
                  </a:outerShdw>
                </a:effectLst>
              </a:rPr>
              <a:t>calling on the name of the Lord</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4115">
                                            <p:txEl>
                                              <p:pRg st="0" end="0"/>
                                            </p:txEl>
                                          </p:spTgt>
                                        </p:tgtEl>
                                        <p:attrNameLst>
                                          <p:attrName>style.visibility</p:attrName>
                                        </p:attrNameLst>
                                      </p:cBhvr>
                                      <p:to>
                                        <p:strVal val="visible"/>
                                      </p:to>
                                    </p:set>
                                    <p:animEffect transition="in" filter="fade">
                                      <p:cBhvr>
                                        <p:cTn id="7" dur="1000"/>
                                        <p:tgtEl>
                                          <p:spTgt spid="474115">
                                            <p:txEl>
                                              <p:pRg st="0" end="0"/>
                                            </p:txEl>
                                          </p:spTgt>
                                        </p:tgtEl>
                                      </p:cBhvr>
                                    </p:animEffect>
                                    <p:anim calcmode="lin" valueType="num">
                                      <p:cBhvr>
                                        <p:cTn id="8" dur="1000" fill="hold"/>
                                        <p:tgtEl>
                                          <p:spTgt spid="4741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41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513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A failure to understand the purpose of Baptism can result in men being 	    sincerely immersed in water but never having received the baptism Christ 	    instructed. </a:t>
            </a:r>
            <a:r>
              <a:rPr lang="en-US" altLang="en-US" i="1" u="sng">
                <a:effectLst>
                  <a:outerShdw blurRad="38100" dist="38100" dir="2700000" algn="tl">
                    <a:srgbClr val="000000"/>
                  </a:outerShdw>
                </a:effectLst>
              </a:rPr>
              <a:t>Into what were you baptized</a:t>
            </a:r>
            <a:r>
              <a:rPr lang="en-US" altLang="en-US">
                <a:effectLst>
                  <a:outerShdw blurRad="38100" dist="38100" dir="2700000" algn="tl">
                    <a:srgbClr val="000000"/>
                  </a:outerShdw>
                </a:effectLst>
              </a:rPr>
              <a:t>? </a:t>
            </a:r>
            <a:r>
              <a:rPr lang="en-US" altLang="en-US" b="1">
                <a:effectLst>
                  <a:outerShdw blurRad="38100" dist="38100" dir="2700000" algn="tl">
                    <a:srgbClr val="000000"/>
                  </a:outerShdw>
                </a:effectLst>
              </a:rPr>
              <a:t>(Acts 19:1-5)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5139">
                                            <p:txEl>
                                              <p:pRg st="0" end="0"/>
                                            </p:txEl>
                                          </p:spTgt>
                                        </p:tgtEl>
                                        <p:attrNameLst>
                                          <p:attrName>style.visibility</p:attrName>
                                        </p:attrNameLst>
                                      </p:cBhvr>
                                      <p:to>
                                        <p:strVal val="visible"/>
                                      </p:to>
                                    </p:set>
                                    <p:animEffect transition="in" filter="fade">
                                      <p:cBhvr>
                                        <p:cTn id="7" dur="1000"/>
                                        <p:tgtEl>
                                          <p:spTgt spid="475139">
                                            <p:txEl>
                                              <p:pRg st="0" end="0"/>
                                            </p:txEl>
                                          </p:spTgt>
                                        </p:tgtEl>
                                      </p:cBhvr>
                                    </p:animEffect>
                                    <p:anim calcmode="lin" valueType="num">
                                      <p:cBhvr>
                                        <p:cTn id="8" dur="1000" fill="hold"/>
                                        <p:tgtEl>
                                          <p:spTgt spid="4751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51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616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Acts 19:1-5</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And it happened, while Apollos was at Corinth, that Paul, having passed through the upper regions, came to Ephesus. And finding some disciples  2 he said to them, "</a:t>
            </a:r>
            <a:r>
              <a:rPr lang="en-US" altLang="en-US" u="sng">
                <a:effectLst>
                  <a:outerShdw blurRad="38100" dist="38100" dir="2700000" algn="tl">
                    <a:srgbClr val="000000"/>
                  </a:outerShdw>
                </a:effectLst>
              </a:rPr>
              <a:t>Did you receive the Holy Spirit when you believed</a:t>
            </a:r>
            <a:r>
              <a:rPr lang="en-US" altLang="en-US">
                <a:effectLst>
                  <a:outerShdw blurRad="38100" dist="38100" dir="2700000" algn="tl">
                    <a:srgbClr val="000000"/>
                  </a:outerShdw>
                </a:effectLst>
              </a:rPr>
              <a:t>?" So they said to him, "We have not so much as heard whether there is a Holy Spirit."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6163">
                                            <p:txEl>
                                              <p:pRg st="0" end="0"/>
                                            </p:txEl>
                                          </p:spTgt>
                                        </p:tgtEl>
                                        <p:attrNameLst>
                                          <p:attrName>style.visibility</p:attrName>
                                        </p:attrNameLst>
                                      </p:cBhvr>
                                      <p:to>
                                        <p:strVal val="visible"/>
                                      </p:to>
                                    </p:set>
                                    <p:animEffect transition="in" filter="fade">
                                      <p:cBhvr>
                                        <p:cTn id="7" dur="1000"/>
                                        <p:tgtEl>
                                          <p:spTgt spid="476163">
                                            <p:txEl>
                                              <p:pRg st="0" end="0"/>
                                            </p:txEl>
                                          </p:spTgt>
                                        </p:tgtEl>
                                      </p:cBhvr>
                                    </p:animEffect>
                                    <p:anim calcmode="lin" valueType="num">
                                      <p:cBhvr>
                                        <p:cTn id="8" dur="1000" fill="hold"/>
                                        <p:tgtEl>
                                          <p:spTgt spid="4761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61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718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3 And he said to them, "</a:t>
            </a:r>
            <a:r>
              <a:rPr lang="en-US" altLang="en-US" u="sng">
                <a:effectLst>
                  <a:outerShdw blurRad="38100" dist="38100" dir="2700000" algn="tl">
                    <a:srgbClr val="000000"/>
                  </a:outerShdw>
                </a:effectLst>
              </a:rPr>
              <a:t>Into what then were you baptized</a:t>
            </a:r>
            <a:r>
              <a:rPr lang="en-US" altLang="en-US">
                <a:effectLst>
                  <a:outerShdw blurRad="38100" dist="38100" dir="2700000" algn="tl">
                    <a:srgbClr val="000000"/>
                  </a:outerShdw>
                </a:effectLst>
              </a:rPr>
              <a:t>?" So they said, "Into John's baptism."  4 Then Paul said, "John indeed baptized with a baptism of repentance, saying to the people that they should believe on Him who would come after him, that is, on Christ Jesus."  5 When they heard </a:t>
            </a:r>
            <a:r>
              <a:rPr lang="en-US" altLang="en-US" i="1">
                <a:effectLst>
                  <a:outerShdw blurRad="38100" dist="38100" dir="2700000" algn="tl">
                    <a:srgbClr val="000000"/>
                  </a:outerShdw>
                </a:effectLst>
              </a:rPr>
              <a:t>this, </a:t>
            </a:r>
            <a:r>
              <a:rPr lang="en-US" altLang="en-US" u="sng">
                <a:effectLst>
                  <a:outerShdw blurRad="38100" dist="38100" dir="2700000" algn="tl">
                    <a:srgbClr val="000000"/>
                  </a:outerShdw>
                </a:effectLst>
              </a:rPr>
              <a:t>they were baptized in the name of the Lord Jesus</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7187">
                                            <p:txEl>
                                              <p:pRg st="0" end="0"/>
                                            </p:txEl>
                                          </p:spTgt>
                                        </p:tgtEl>
                                        <p:attrNameLst>
                                          <p:attrName>style.visibility</p:attrName>
                                        </p:attrNameLst>
                                      </p:cBhvr>
                                      <p:to>
                                        <p:strVal val="visible"/>
                                      </p:to>
                                    </p:set>
                                    <p:animEffect transition="in" filter="fade">
                                      <p:cBhvr>
                                        <p:cTn id="7" dur="1000"/>
                                        <p:tgtEl>
                                          <p:spTgt spid="477187">
                                            <p:txEl>
                                              <p:pRg st="0" end="0"/>
                                            </p:txEl>
                                          </p:spTgt>
                                        </p:tgtEl>
                                      </p:cBhvr>
                                    </p:animEffect>
                                    <p:anim calcmode="lin" valueType="num">
                                      <p:cBhvr>
                                        <p:cTn id="8" dur="1000" fill="hold"/>
                                        <p:tgtEl>
                                          <p:spTgt spid="4771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71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821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This truth is why those churches of Christ had to separate from the various 	    denominations and stand with other Christians upon this truth.</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8211">
                                            <p:txEl>
                                              <p:pRg st="0" end="0"/>
                                            </p:txEl>
                                          </p:spTgt>
                                        </p:tgtEl>
                                        <p:attrNameLst>
                                          <p:attrName>style.visibility</p:attrName>
                                        </p:attrNameLst>
                                      </p:cBhvr>
                                      <p:to>
                                        <p:strVal val="visible"/>
                                      </p:to>
                                    </p:set>
                                    <p:animEffect transition="in" filter="fade">
                                      <p:cBhvr>
                                        <p:cTn id="7" dur="1000"/>
                                        <p:tgtEl>
                                          <p:spTgt spid="478211">
                                            <p:txEl>
                                              <p:pRg st="0" end="0"/>
                                            </p:txEl>
                                          </p:spTgt>
                                        </p:tgtEl>
                                      </p:cBhvr>
                                    </p:animEffect>
                                    <p:anim calcmode="lin" valueType="num">
                                      <p:cBhvr>
                                        <p:cTn id="8" dur="1000" fill="hold"/>
                                        <p:tgtEl>
                                          <p:spTgt spid="4782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82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“Why can’t everyone just get along?”</a:t>
            </a:r>
          </a:p>
        </p:txBody>
      </p:sp>
      <p:sp>
        <p:nvSpPr>
          <p:cNvPr id="439299"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John 17:20-21</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I do not pray for these alone, but also for </a:t>
            </a:r>
            <a:r>
              <a:rPr lang="en-US" altLang="en-US" u="sng">
                <a:effectLst>
                  <a:outerShdw blurRad="38100" dist="38100" dir="2700000" algn="tl">
                    <a:srgbClr val="000000"/>
                  </a:outerShdw>
                </a:effectLst>
              </a:rPr>
              <a:t>those who will believe in Me</a:t>
            </a:r>
            <a:r>
              <a:rPr lang="en-US" altLang="en-US">
                <a:effectLst>
                  <a:outerShdw blurRad="38100" dist="38100" dir="2700000" algn="tl">
                    <a:srgbClr val="000000"/>
                  </a:outerShdw>
                </a:effectLst>
              </a:rPr>
              <a:t> through their word;  21 "that </a:t>
            </a:r>
            <a:r>
              <a:rPr lang="en-US" altLang="en-US" u="sng">
                <a:effectLst>
                  <a:outerShdw blurRad="38100" dist="38100" dir="2700000" algn="tl">
                    <a:srgbClr val="000000"/>
                  </a:outerShdw>
                </a:effectLst>
              </a:rPr>
              <a:t>they all may be one</a:t>
            </a:r>
            <a:r>
              <a:rPr lang="en-US" altLang="en-US">
                <a:effectLst>
                  <a:outerShdw blurRad="38100" dist="38100" dir="2700000" algn="tl">
                    <a:srgbClr val="000000"/>
                  </a:outerShdw>
                </a:effectLst>
              </a:rPr>
              <a:t>, as You, Father, </a:t>
            </a:r>
            <a:r>
              <a:rPr lang="en-US" altLang="en-US" i="1">
                <a:effectLst>
                  <a:outerShdw blurRad="38100" dist="38100" dir="2700000" algn="tl">
                    <a:srgbClr val="000000"/>
                  </a:outerShdw>
                </a:effectLst>
              </a:rPr>
              <a:t>are </a:t>
            </a:r>
            <a:r>
              <a:rPr lang="en-US" altLang="en-US">
                <a:effectLst>
                  <a:outerShdw blurRad="38100" dist="38100" dir="2700000" algn="tl">
                    <a:srgbClr val="000000"/>
                  </a:outerShdw>
                </a:effectLst>
              </a:rPr>
              <a:t>in Me, and I in You; that they also may be one in Us, </a:t>
            </a:r>
            <a:r>
              <a:rPr lang="en-US" altLang="en-US" u="sng">
                <a:effectLst>
                  <a:outerShdw blurRad="38100" dist="38100" dir="2700000" algn="tl">
                    <a:srgbClr val="000000"/>
                  </a:outerShdw>
                </a:effectLst>
              </a:rPr>
              <a:t>that the world may believe that You sent Me</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39299">
                                            <p:txEl>
                                              <p:pRg st="0" end="0"/>
                                            </p:txEl>
                                          </p:spTgt>
                                        </p:tgtEl>
                                        <p:attrNameLst>
                                          <p:attrName>style.visibility</p:attrName>
                                        </p:attrNameLst>
                                      </p:cBhvr>
                                      <p:to>
                                        <p:strVal val="visible"/>
                                      </p:to>
                                    </p:set>
                                    <p:animEffect transition="in" filter="fade">
                                      <p:cBhvr>
                                        <p:cTn id="7" dur="1000"/>
                                        <p:tgtEl>
                                          <p:spTgt spid="439299">
                                            <p:txEl>
                                              <p:pRg st="0" end="0"/>
                                            </p:txEl>
                                          </p:spTgt>
                                        </p:tgtEl>
                                      </p:cBhvr>
                                    </p:animEffect>
                                    <p:anim calcmode="lin" valueType="num">
                                      <p:cBhvr>
                                        <p:cTn id="8" dur="1000" fill="hold"/>
                                        <p:tgtEl>
                                          <p:spTgt spid="439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92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7923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 certainty of assimilation.</a:t>
            </a:r>
          </a:p>
          <a:p>
            <a:r>
              <a:rPr lang="en-US" altLang="en-US">
                <a:effectLst>
                  <a:outerShdw blurRad="38100" dist="38100" dir="2700000" algn="tl">
                    <a:srgbClr val="000000"/>
                  </a:outerShdw>
                </a:effectLst>
              </a:rPr>
              <a:t>What will happen if you joined a local denomination and held to the gospel?</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79235">
                                            <p:txEl>
                                              <p:pRg st="1" end="1"/>
                                            </p:txEl>
                                          </p:spTgt>
                                        </p:tgtEl>
                                        <p:attrNameLst>
                                          <p:attrName>style.visibility</p:attrName>
                                        </p:attrNameLst>
                                      </p:cBhvr>
                                      <p:to>
                                        <p:strVal val="visible"/>
                                      </p:to>
                                    </p:set>
                                    <p:animEffect transition="in" filter="fade">
                                      <p:cBhvr>
                                        <p:cTn id="14" dur="1000"/>
                                        <p:tgtEl>
                                          <p:spTgt spid="479235">
                                            <p:txEl>
                                              <p:pRg st="1" end="1"/>
                                            </p:txEl>
                                          </p:spTgt>
                                        </p:tgtEl>
                                      </p:cBhvr>
                                    </p:animEffect>
                                    <p:anim calcmode="lin" valueType="num">
                                      <p:cBhvr>
                                        <p:cTn id="15" dur="1000" fill="hold"/>
                                        <p:tgtEl>
                                          <p:spTgt spid="4792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92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8025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You </a:t>
            </a:r>
            <a:r>
              <a:rPr lang="en-US" altLang="en-US" i="1" u="sng">
                <a:effectLst>
                  <a:outerShdw blurRad="38100" dist="38100" dir="2700000" algn="tl">
                    <a:srgbClr val="000000"/>
                  </a:outerShdw>
                </a:effectLst>
              </a:rPr>
              <a:t>may be</a:t>
            </a:r>
            <a:r>
              <a:rPr lang="en-US" altLang="en-US">
                <a:effectLst>
                  <a:outerShdw blurRad="38100" dist="38100" dir="2700000" algn="tl">
                    <a:srgbClr val="000000"/>
                  </a:outerShdw>
                </a:effectLst>
              </a:rPr>
              <a:t> tolerated if </a:t>
            </a:r>
            <a:r>
              <a:rPr lang="en-US" altLang="en-US" i="1" u="sng">
                <a:effectLst>
                  <a:outerShdw blurRad="38100" dist="38100" dir="2700000" algn="tl">
                    <a:srgbClr val="000000"/>
                  </a:outerShdw>
                </a:effectLst>
              </a:rPr>
              <a:t>only</a:t>
            </a:r>
            <a:r>
              <a:rPr lang="en-US" altLang="en-US">
                <a:effectLst>
                  <a:outerShdw blurRad="38100" dist="38100" dir="2700000" algn="tl">
                    <a:srgbClr val="000000"/>
                  </a:outerShdw>
                </a:effectLst>
              </a:rPr>
              <a:t> give financial support to those who differ with you, if you allow all who want to receive Christ be taught </a:t>
            </a:r>
            <a:r>
              <a:rPr lang="en-US" altLang="en-US" i="1" u="sng">
                <a:effectLst>
                  <a:outerShdw blurRad="38100" dist="38100" dir="2700000" algn="tl">
                    <a:srgbClr val="000000"/>
                  </a:outerShdw>
                </a:effectLst>
              </a:rPr>
              <a:t>contrary to what you say you believe,</a:t>
            </a:r>
            <a:r>
              <a:rPr lang="en-US" altLang="en-US">
                <a:effectLst>
                  <a:outerShdw blurRad="38100" dist="38100" dir="2700000" algn="tl">
                    <a:srgbClr val="000000"/>
                  </a:outerShdw>
                </a:effectLst>
              </a:rPr>
              <a:t> and that </a:t>
            </a:r>
            <a:r>
              <a:rPr lang="en-US" altLang="en-US" i="1" u="sng">
                <a:effectLst>
                  <a:outerShdw blurRad="38100" dist="38100" dir="2700000" algn="tl">
                    <a:srgbClr val="000000"/>
                  </a:outerShdw>
                </a:effectLst>
              </a:rPr>
              <a:t>only</a:t>
            </a:r>
            <a:r>
              <a:rPr lang="en-US" altLang="en-US">
                <a:effectLst>
                  <a:outerShdw blurRad="38100" dist="38100" dir="2700000" algn="tl">
                    <a:srgbClr val="000000"/>
                  </a:outerShdw>
                </a:effectLst>
              </a:rPr>
              <a:t> preachers and literature that teaches contrary to what you say you believe be used. Also you are forbidden to “cause division” by pushing (teaching) what you believe </a:t>
            </a:r>
            <a:r>
              <a:rPr lang="en-US" altLang="en-US" i="1" u="sng">
                <a:effectLst>
                  <a:outerShdw blurRad="38100" dist="38100" dir="2700000" algn="tl">
                    <a:srgbClr val="000000"/>
                  </a:outerShdw>
                </a:effectLst>
              </a:rPr>
              <a:t>with anyone</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0259">
                                            <p:txEl>
                                              <p:pRg st="0" end="0"/>
                                            </p:txEl>
                                          </p:spTgt>
                                        </p:tgtEl>
                                        <p:attrNameLst>
                                          <p:attrName>style.visibility</p:attrName>
                                        </p:attrNameLst>
                                      </p:cBhvr>
                                      <p:to>
                                        <p:strVal val="visible"/>
                                      </p:to>
                                    </p:set>
                                    <p:animEffect transition="in" filter="fade">
                                      <p:cBhvr>
                                        <p:cTn id="7" dur="1000"/>
                                        <p:tgtEl>
                                          <p:spTgt spid="480259">
                                            <p:txEl>
                                              <p:pRg st="0" end="0"/>
                                            </p:txEl>
                                          </p:spTgt>
                                        </p:tgtEl>
                                      </p:cBhvr>
                                    </p:animEffect>
                                    <p:anim calcmode="lin" valueType="num">
                                      <p:cBhvr>
                                        <p:cTn id="8" dur="1000" fill="hold"/>
                                        <p:tgtEl>
                                          <p:spTgt spid="4802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02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8128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Could you accept those conditions and be taken seriously by anyone that you believe what you say you believe? A separation of fellowship is demanded!</a:t>
            </a:r>
          </a:p>
          <a:p>
            <a:r>
              <a:rPr lang="en-US" altLang="en-US">
                <a:effectLst>
                  <a:outerShdw blurRad="38100" dist="38100" dir="2700000" algn="tl">
                    <a:srgbClr val="000000"/>
                  </a:outerShdw>
                </a:effectLst>
              </a:rPr>
              <a:t>Consider the danger of assimilation. After the civil war nearly 10,000 from the south moved to Brazil.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1283">
                                            <p:txEl>
                                              <p:pRg st="0" end="0"/>
                                            </p:txEl>
                                          </p:spTgt>
                                        </p:tgtEl>
                                        <p:attrNameLst>
                                          <p:attrName>style.visibility</p:attrName>
                                        </p:attrNameLst>
                                      </p:cBhvr>
                                      <p:to>
                                        <p:strVal val="visible"/>
                                      </p:to>
                                    </p:set>
                                    <p:animEffect transition="in" filter="fade">
                                      <p:cBhvr>
                                        <p:cTn id="7" dur="1000"/>
                                        <p:tgtEl>
                                          <p:spTgt spid="481283">
                                            <p:txEl>
                                              <p:pRg st="0" end="0"/>
                                            </p:txEl>
                                          </p:spTgt>
                                        </p:tgtEl>
                                      </p:cBhvr>
                                    </p:animEffect>
                                    <p:anim calcmode="lin" valueType="num">
                                      <p:cBhvr>
                                        <p:cTn id="8" dur="1000" fill="hold"/>
                                        <p:tgtEl>
                                          <p:spTgt spid="4812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12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81283">
                                            <p:txEl>
                                              <p:pRg st="1" end="1"/>
                                            </p:txEl>
                                          </p:spTgt>
                                        </p:tgtEl>
                                        <p:attrNameLst>
                                          <p:attrName>style.visibility</p:attrName>
                                        </p:attrNameLst>
                                      </p:cBhvr>
                                      <p:to>
                                        <p:strVal val="visible"/>
                                      </p:to>
                                    </p:set>
                                    <p:animEffect transition="in" filter="fade">
                                      <p:cBhvr>
                                        <p:cTn id="14" dur="1000"/>
                                        <p:tgtEl>
                                          <p:spTgt spid="481283">
                                            <p:txEl>
                                              <p:pRg st="1" end="1"/>
                                            </p:txEl>
                                          </p:spTgt>
                                        </p:tgtEl>
                                      </p:cBhvr>
                                    </p:animEffect>
                                    <p:anim calcmode="lin" valueType="num">
                                      <p:cBhvr>
                                        <p:cTn id="15" dur="1000" fill="hold"/>
                                        <p:tgtEl>
                                          <p:spTgt spid="4812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8128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pic>
        <p:nvPicPr>
          <p:cNvPr id="494596" name="Picture 4" descr="joseph_Withaker_e_Isabel_Norris"/>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62300" y="1600200"/>
            <a:ext cx="2817813"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pic>
        <p:nvPicPr>
          <p:cNvPr id="496646" name="Picture 6" descr="confedarado"/>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03550" y="1600200"/>
            <a:ext cx="3136900"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48230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 </a:t>
            </a:r>
            <a:r>
              <a:rPr lang="en-US" altLang="en-US" i="1">
                <a:effectLst>
                  <a:outerShdw blurRad="38100" dist="38100" dir="2700000" algn="tl">
                    <a:srgbClr val="000000"/>
                  </a:outerShdw>
                </a:effectLst>
              </a:rPr>
              <a:t>Confederados</a:t>
            </a:r>
            <a:r>
              <a:rPr lang="en-US" altLang="en-US">
                <a:effectLst>
                  <a:outerShdw blurRad="38100" dist="38100" dir="2700000" algn="tl">
                    <a:srgbClr val="000000"/>
                  </a:outerShdw>
                </a:effectLst>
              </a:rPr>
              <a:t> also have an annual festival, called the </a:t>
            </a:r>
            <a:r>
              <a:rPr lang="en-US" altLang="en-US" i="1">
                <a:effectLst>
                  <a:outerShdw blurRad="38100" dist="38100" dir="2700000" algn="tl">
                    <a:srgbClr val="000000"/>
                  </a:outerShdw>
                </a:effectLst>
              </a:rPr>
              <a:t>Festa Confederada</a:t>
            </a:r>
            <a:r>
              <a:rPr lang="en-US" altLang="en-US">
                <a:effectLst>
                  <a:outerShdw blurRad="38100" dist="38100" dir="2700000" algn="tl">
                    <a:srgbClr val="000000"/>
                  </a:outerShdw>
                </a:effectLst>
              </a:rPr>
              <a:t>... </a:t>
            </a:r>
            <a:br>
              <a:rPr lang="en-US" altLang="en-US">
                <a:effectLst>
                  <a:outerShdw blurRad="38100" dist="38100" dir="2700000" algn="tl">
                    <a:srgbClr val="000000"/>
                  </a:outerShdw>
                </a:effectLst>
              </a:rPr>
            </a:br>
            <a:r>
              <a:rPr lang="en-US" altLang="en-US">
                <a:effectLst>
                  <a:outerShdw blurRad="38100" dist="38100" dir="2700000" algn="tl">
                    <a:srgbClr val="000000"/>
                  </a:outerShdw>
                </a:effectLst>
              </a:rPr>
              <a:t>The festival is marked by Confederate flags, Confederate uniforms…. </a:t>
            </a:r>
          </a:p>
          <a:p>
            <a:r>
              <a:rPr lang="en-US" altLang="en-US">
                <a:effectLst>
                  <a:outerShdw blurRad="38100" dist="38100" dir="2700000" algn="tl">
                    <a:srgbClr val="000000"/>
                  </a:outerShdw>
                </a:effectLst>
              </a:rPr>
              <a:t>The modern house church movement is a half-way house to denominationalism.</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2307">
                                            <p:txEl>
                                              <p:pRg st="1" end="1"/>
                                            </p:txEl>
                                          </p:spTgt>
                                        </p:tgtEl>
                                        <p:attrNameLst>
                                          <p:attrName>style.visibility</p:attrName>
                                        </p:attrNameLst>
                                      </p:cBhvr>
                                      <p:to>
                                        <p:strVal val="visible"/>
                                      </p:to>
                                    </p:set>
                                    <p:animEffect transition="in" filter="fade">
                                      <p:cBhvr>
                                        <p:cTn id="7" dur="1000"/>
                                        <p:tgtEl>
                                          <p:spTgt spid="482307">
                                            <p:txEl>
                                              <p:pRg st="1" end="1"/>
                                            </p:txEl>
                                          </p:spTgt>
                                        </p:tgtEl>
                                      </p:cBhvr>
                                    </p:animEffect>
                                    <p:anim calcmode="lin" valueType="num">
                                      <p:cBhvr>
                                        <p:cTn id="8" dur="1000" fill="hold"/>
                                        <p:tgtEl>
                                          <p:spTgt spid="48230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823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1000"/>
                                        <p:tgtEl>
                                          <p:spTgt spid="482307">
                                            <p:txEl>
                                              <p:pRg st="0" end="0"/>
                                            </p:txEl>
                                          </p:spTgt>
                                        </p:tgtEl>
                                      </p:cBhvr>
                                    </p:animEffect>
                                    <p:anim calcmode="lin" valueType="num">
                                      <p:cBhvr>
                                        <p:cTn id="15" dur="10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8230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36761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 most common cause of a compromised fellowship is pride.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(1 Cor 5:1-2, 6)</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animEffect transition="in" filter="fade">
                                      <p:cBhvr>
                                        <p:cTn id="7" dur="1000"/>
                                        <p:tgtEl>
                                          <p:spTgt spid="367619">
                                            <p:txEl>
                                              <p:pRg st="0" end="0"/>
                                            </p:txEl>
                                          </p:spTgt>
                                        </p:tgtEl>
                                      </p:cBhvr>
                                    </p:animEffect>
                                    <p:anim calcmode="lin" valueType="num">
                                      <p:cBhvr>
                                        <p:cTn id="8" dur="1000" fill="hold"/>
                                        <p:tgtEl>
                                          <p:spTgt spid="367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7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8333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1 Corinthians 5:1-2</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It is actually reported </a:t>
            </a:r>
            <a:r>
              <a:rPr lang="en-US" altLang="en-US" i="1">
                <a:effectLst>
                  <a:outerShdw blurRad="38100" dist="38100" dir="2700000" algn="tl">
                    <a:srgbClr val="000000"/>
                  </a:outerShdw>
                </a:effectLst>
              </a:rPr>
              <a:t>that there is </a:t>
            </a:r>
            <a:r>
              <a:rPr lang="en-US" altLang="en-US">
                <a:effectLst>
                  <a:outerShdw blurRad="38100" dist="38100" dir="2700000" algn="tl">
                    <a:srgbClr val="000000"/>
                  </a:outerShdw>
                </a:effectLst>
              </a:rPr>
              <a:t>sexual immorality among you, and such sexual immorality as is not even named among the Gentiles -- that a man has his father's wife!  2 And </a:t>
            </a:r>
            <a:r>
              <a:rPr lang="en-US" altLang="en-US" u="sng">
                <a:effectLst>
                  <a:outerShdw blurRad="38100" dist="38100" dir="2700000" algn="tl">
                    <a:srgbClr val="000000"/>
                  </a:outerShdw>
                </a:effectLst>
              </a:rPr>
              <a:t>you are puffed up</a:t>
            </a:r>
            <a:r>
              <a:rPr lang="en-US" altLang="en-US">
                <a:effectLst>
                  <a:outerShdw blurRad="38100" dist="38100" dir="2700000" algn="tl">
                    <a:srgbClr val="000000"/>
                  </a:outerShdw>
                </a:effectLst>
              </a:rPr>
              <a:t>, and </a:t>
            </a:r>
            <a:r>
              <a:rPr lang="en-US" altLang="en-US" u="sng">
                <a:effectLst>
                  <a:outerShdw blurRad="38100" dist="38100" dir="2700000" algn="tl">
                    <a:srgbClr val="000000"/>
                  </a:outerShdw>
                </a:effectLst>
              </a:rPr>
              <a:t>have not rather mourned</a:t>
            </a:r>
            <a:r>
              <a:rPr lang="en-US" altLang="en-US">
                <a:effectLst>
                  <a:outerShdw blurRad="38100" dist="38100" dir="2700000" algn="tl">
                    <a:srgbClr val="000000"/>
                  </a:outerShdw>
                </a:effectLst>
              </a:rPr>
              <a:t>, that he who has done this deed </a:t>
            </a:r>
            <a:r>
              <a:rPr lang="en-US" altLang="en-US" u="sng">
                <a:effectLst>
                  <a:outerShdw blurRad="38100" dist="38100" dir="2700000" algn="tl">
                    <a:srgbClr val="000000"/>
                  </a:outerShdw>
                </a:effectLst>
              </a:rPr>
              <a:t>might be taken away from among you</a:t>
            </a:r>
            <a:r>
              <a:rPr lang="en-US" altLang="en-US">
                <a:effectLst>
                  <a:outerShdw blurRad="38100" dist="38100" dir="2700000" algn="tl">
                    <a:srgbClr val="000000"/>
                  </a:outerShdw>
                </a:effectLst>
              </a:rPr>
              <a:t>.</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3331">
                                            <p:txEl>
                                              <p:pRg st="0" end="0"/>
                                            </p:txEl>
                                          </p:spTgt>
                                        </p:tgtEl>
                                        <p:attrNameLst>
                                          <p:attrName>style.visibility</p:attrName>
                                        </p:attrNameLst>
                                      </p:cBhvr>
                                      <p:to>
                                        <p:strVal val="visible"/>
                                      </p:to>
                                    </p:set>
                                    <p:animEffect transition="in" filter="fade">
                                      <p:cBhvr>
                                        <p:cTn id="7" dur="1000"/>
                                        <p:tgtEl>
                                          <p:spTgt spid="483331">
                                            <p:txEl>
                                              <p:pRg st="0" end="0"/>
                                            </p:txEl>
                                          </p:spTgt>
                                        </p:tgtEl>
                                      </p:cBhvr>
                                    </p:animEffect>
                                    <p:anim calcmode="lin" valueType="num">
                                      <p:cBhvr>
                                        <p:cTn id="8" dur="1000" fill="hold"/>
                                        <p:tgtEl>
                                          <p:spTgt spid="4833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33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84355"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1 Corinthians 5:6</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Your glorying </a:t>
            </a:r>
            <a:r>
              <a:rPr lang="en-US" altLang="en-US" i="1">
                <a:effectLst>
                  <a:outerShdw blurRad="38100" dist="38100" dir="2700000" algn="tl">
                    <a:srgbClr val="000000"/>
                  </a:outerShdw>
                </a:effectLst>
              </a:rPr>
              <a:t>is </a:t>
            </a:r>
            <a:r>
              <a:rPr lang="en-US" altLang="en-US">
                <a:effectLst>
                  <a:outerShdw blurRad="38100" dist="38100" dir="2700000" algn="tl">
                    <a:srgbClr val="000000"/>
                  </a:outerShdw>
                </a:effectLst>
              </a:rPr>
              <a:t>not good. Do you not know that </a:t>
            </a:r>
            <a:r>
              <a:rPr lang="en-US" altLang="en-US" u="sng">
                <a:effectLst>
                  <a:outerShdw blurRad="38100" dist="38100" dir="2700000" algn="tl">
                    <a:srgbClr val="000000"/>
                  </a:outerShdw>
                </a:effectLst>
              </a:rPr>
              <a:t>a little leaven leavens the whole lump</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4355">
                                            <p:txEl>
                                              <p:pRg st="0" end="0"/>
                                            </p:txEl>
                                          </p:spTgt>
                                        </p:tgtEl>
                                        <p:attrNameLst>
                                          <p:attrName>style.visibility</p:attrName>
                                        </p:attrNameLst>
                                      </p:cBhvr>
                                      <p:to>
                                        <p:strVal val="visible"/>
                                      </p:to>
                                    </p:set>
                                    <p:animEffect transition="in" filter="fade">
                                      <p:cBhvr>
                                        <p:cTn id="7" dur="1000"/>
                                        <p:tgtEl>
                                          <p:spTgt spid="484355">
                                            <p:txEl>
                                              <p:pRg st="0" end="0"/>
                                            </p:txEl>
                                          </p:spTgt>
                                        </p:tgtEl>
                                      </p:cBhvr>
                                    </p:animEffect>
                                    <p:anim calcmode="lin" valueType="num">
                                      <p:cBhvr>
                                        <p:cTn id="8" dur="1000" fill="hold"/>
                                        <p:tgtEl>
                                          <p:spTgt spid="4843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43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8537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Again men will judge by their own sense of relationships and “freedom.”</a:t>
            </a:r>
          </a:p>
          <a:p>
            <a:r>
              <a:rPr lang="en-US" altLang="en-US">
                <a:effectLst>
                  <a:outerShdw blurRad="38100" dist="38100" dir="2700000" algn="tl">
                    <a:srgbClr val="000000"/>
                  </a:outerShdw>
                </a:effectLst>
              </a:rPr>
              <a:t>This intellectual superiority brings compromise! </a:t>
            </a:r>
            <a:r>
              <a:rPr lang="en-US" altLang="en-US" b="1">
                <a:effectLst>
                  <a:outerShdw blurRad="38100" dist="38100" dir="2700000" algn="tl">
                    <a:srgbClr val="000000"/>
                  </a:outerShdw>
                </a:effectLst>
              </a:rPr>
              <a:t>(2 Cor 11:3-4, 19-21)</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1000"/>
                                        <p:tgtEl>
                                          <p:spTgt spid="485379">
                                            <p:txEl>
                                              <p:pRg st="0" end="0"/>
                                            </p:txEl>
                                          </p:spTgt>
                                        </p:tgtEl>
                                      </p:cBhvr>
                                    </p:animEffect>
                                    <p:anim calcmode="lin" valueType="num">
                                      <p:cBhvr>
                                        <p:cTn id="8" dur="1000" fill="hold"/>
                                        <p:tgtEl>
                                          <p:spTgt spid="4853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53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85379">
                                            <p:txEl>
                                              <p:pRg st="1" end="1"/>
                                            </p:txEl>
                                          </p:spTgt>
                                        </p:tgtEl>
                                        <p:attrNameLst>
                                          <p:attrName>style.visibility</p:attrName>
                                        </p:attrNameLst>
                                      </p:cBhvr>
                                      <p:to>
                                        <p:strVal val="visible"/>
                                      </p:to>
                                    </p:set>
                                    <p:animEffect transition="in" filter="fade">
                                      <p:cBhvr>
                                        <p:cTn id="14" dur="1000"/>
                                        <p:tgtEl>
                                          <p:spTgt spid="485379">
                                            <p:txEl>
                                              <p:pRg st="1" end="1"/>
                                            </p:txEl>
                                          </p:spTgt>
                                        </p:tgtEl>
                                      </p:cBhvr>
                                    </p:animEffect>
                                    <p:anim calcmode="lin" valueType="num">
                                      <p:cBhvr>
                                        <p:cTn id="15" dur="1000" fill="hold"/>
                                        <p:tgtEl>
                                          <p:spTgt spid="4853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8537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“Why can’t everyone just get along?”</a:t>
            </a:r>
          </a:p>
        </p:txBody>
      </p:sp>
      <p:sp>
        <p:nvSpPr>
          <p:cNvPr id="44032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Is this a correct approach to the passages? Because perfection is the standard, then should we lower the standard?</a:t>
            </a:r>
          </a:p>
          <a:p>
            <a:r>
              <a:rPr lang="en-US" altLang="en-US">
                <a:effectLst>
                  <a:outerShdw blurRad="38100" dist="38100" dir="2700000" algn="tl">
                    <a:srgbClr val="000000"/>
                  </a:outerShdw>
                </a:effectLst>
              </a:rPr>
              <a:t>Are we “united” simply because we have some kind of faith?</a:t>
            </a:r>
          </a:p>
          <a:p>
            <a:r>
              <a:rPr lang="en-US" altLang="en-US">
                <a:effectLst>
                  <a:outerShdw blurRad="38100" dist="38100" dir="2700000" algn="tl">
                    <a:srgbClr val="000000"/>
                  </a:outerShdw>
                </a:effectLst>
              </a:rPr>
              <a:t>Why can’t we just announce everyone’s events and swap pulpits with any group that claims to believe in Christ?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40323">
                                            <p:txEl>
                                              <p:pRg st="1" end="1"/>
                                            </p:txEl>
                                          </p:spTgt>
                                        </p:tgtEl>
                                        <p:attrNameLst>
                                          <p:attrName>style.visibility</p:attrName>
                                        </p:attrNameLst>
                                      </p:cBhvr>
                                      <p:to>
                                        <p:strVal val="visible"/>
                                      </p:to>
                                    </p:set>
                                    <p:animEffect transition="in" filter="fade">
                                      <p:cBhvr>
                                        <p:cTn id="14" dur="1000"/>
                                        <p:tgtEl>
                                          <p:spTgt spid="440323">
                                            <p:txEl>
                                              <p:pRg st="1" end="1"/>
                                            </p:txEl>
                                          </p:spTgt>
                                        </p:tgtEl>
                                      </p:cBhvr>
                                    </p:animEffect>
                                    <p:anim calcmode="lin" valueType="num">
                                      <p:cBhvr>
                                        <p:cTn id="15" dur="1000" fill="hold"/>
                                        <p:tgtEl>
                                          <p:spTgt spid="440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40323">
                                            <p:txEl>
                                              <p:pRg st="2" end="2"/>
                                            </p:txEl>
                                          </p:spTgt>
                                        </p:tgtEl>
                                        <p:attrNameLst>
                                          <p:attrName>style.visibility</p:attrName>
                                        </p:attrNameLst>
                                      </p:cBhvr>
                                      <p:to>
                                        <p:strVal val="visible"/>
                                      </p:to>
                                    </p:set>
                                    <p:animEffect transition="in" filter="fade">
                                      <p:cBhvr>
                                        <p:cTn id="21" dur="1000"/>
                                        <p:tgtEl>
                                          <p:spTgt spid="440323">
                                            <p:txEl>
                                              <p:pRg st="2" end="2"/>
                                            </p:txEl>
                                          </p:spTgt>
                                        </p:tgtEl>
                                      </p:cBhvr>
                                    </p:animEffect>
                                    <p:anim calcmode="lin" valueType="num">
                                      <p:cBhvr>
                                        <p:cTn id="22" dur="1000" fill="hold"/>
                                        <p:tgtEl>
                                          <p:spTgt spid="4403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86403" name="Rectangle 3"/>
          <p:cNvSpPr>
            <a:spLocks noGrp="1" noChangeArrowheads="1"/>
          </p:cNvSpPr>
          <p:nvPr>
            <p:ph type="body" idx="1"/>
          </p:nvPr>
        </p:nvSpPr>
        <p:spPr/>
        <p:txBody>
          <a:bodyPr/>
          <a:lstStyle/>
          <a:p>
            <a:r>
              <a:rPr lang="en-US" altLang="en-US" sz="3000" b="1" u="sng">
                <a:effectLst>
                  <a:outerShdw blurRad="38100" dist="38100" dir="2700000" algn="tl">
                    <a:srgbClr val="000000"/>
                  </a:outerShdw>
                </a:effectLst>
              </a:rPr>
              <a:t>2 Corinthians 11:3-4</a:t>
            </a:r>
            <a:r>
              <a:rPr lang="en-US" altLang="en-US" sz="3000" b="1">
                <a:effectLst>
                  <a:outerShdw blurRad="38100" dist="38100" dir="2700000" algn="tl">
                    <a:srgbClr val="000000"/>
                  </a:outerShdw>
                </a:effectLst>
              </a:rPr>
              <a:t> </a:t>
            </a:r>
            <a:r>
              <a:rPr lang="en-US" altLang="en-US" sz="3000">
                <a:effectLst>
                  <a:outerShdw blurRad="38100" dist="38100" dir="2700000" algn="tl">
                    <a:srgbClr val="000000"/>
                  </a:outerShdw>
                </a:effectLst>
              </a:rPr>
              <a:t>- But I fear, lest somehow, as the serpent deceived Eve by his craftiness, so your minds may be </a:t>
            </a:r>
            <a:r>
              <a:rPr lang="en-US" altLang="en-US" sz="3000" u="sng">
                <a:effectLst>
                  <a:outerShdw blurRad="38100" dist="38100" dir="2700000" algn="tl">
                    <a:srgbClr val="000000"/>
                  </a:outerShdw>
                </a:effectLst>
              </a:rPr>
              <a:t>corrupted from the simplicity that is in Christ</a:t>
            </a:r>
            <a:r>
              <a:rPr lang="en-US" altLang="en-US" sz="3000">
                <a:effectLst>
                  <a:outerShdw blurRad="38100" dist="38100" dir="2700000" algn="tl">
                    <a:srgbClr val="000000"/>
                  </a:outerShdw>
                </a:effectLst>
              </a:rPr>
              <a:t>.  4 For if he who comes </a:t>
            </a:r>
            <a:r>
              <a:rPr lang="en-US" altLang="en-US" sz="3000" u="sng">
                <a:effectLst>
                  <a:outerShdw blurRad="38100" dist="38100" dir="2700000" algn="tl">
                    <a:srgbClr val="000000"/>
                  </a:outerShdw>
                </a:effectLst>
              </a:rPr>
              <a:t>preaches another Jesus</a:t>
            </a:r>
            <a:r>
              <a:rPr lang="en-US" altLang="en-US" sz="3000">
                <a:effectLst>
                  <a:outerShdw blurRad="38100" dist="38100" dir="2700000" algn="tl">
                    <a:srgbClr val="000000"/>
                  </a:outerShdw>
                </a:effectLst>
              </a:rPr>
              <a:t> whom </a:t>
            </a:r>
            <a:r>
              <a:rPr lang="en-US" altLang="en-US" sz="3000" u="sng">
                <a:effectLst>
                  <a:outerShdw blurRad="38100" dist="38100" dir="2700000" algn="tl">
                    <a:srgbClr val="000000"/>
                  </a:outerShdw>
                </a:effectLst>
              </a:rPr>
              <a:t>we have not preached</a:t>
            </a:r>
            <a:r>
              <a:rPr lang="en-US" altLang="en-US" sz="3000">
                <a:effectLst>
                  <a:outerShdw blurRad="38100" dist="38100" dir="2700000" algn="tl">
                    <a:srgbClr val="000000"/>
                  </a:outerShdw>
                </a:effectLst>
              </a:rPr>
              <a:t>, or </a:t>
            </a:r>
            <a:r>
              <a:rPr lang="en-US" altLang="en-US" sz="3000" i="1">
                <a:effectLst>
                  <a:outerShdw blurRad="38100" dist="38100" dir="2700000" algn="tl">
                    <a:srgbClr val="000000"/>
                  </a:outerShdw>
                </a:effectLst>
              </a:rPr>
              <a:t>if </a:t>
            </a:r>
            <a:r>
              <a:rPr lang="en-US" altLang="en-US" sz="3000">
                <a:effectLst>
                  <a:outerShdw blurRad="38100" dist="38100" dir="2700000" algn="tl">
                    <a:srgbClr val="000000"/>
                  </a:outerShdw>
                </a:effectLst>
              </a:rPr>
              <a:t>you </a:t>
            </a:r>
            <a:r>
              <a:rPr lang="en-US" altLang="en-US" sz="3000" u="sng">
                <a:effectLst>
                  <a:outerShdw blurRad="38100" dist="38100" dir="2700000" algn="tl">
                    <a:srgbClr val="000000"/>
                  </a:outerShdw>
                </a:effectLst>
              </a:rPr>
              <a:t>receive a different spirit</a:t>
            </a:r>
            <a:r>
              <a:rPr lang="en-US" altLang="en-US" sz="3000">
                <a:effectLst>
                  <a:outerShdw blurRad="38100" dist="38100" dir="2700000" algn="tl">
                    <a:srgbClr val="000000"/>
                  </a:outerShdw>
                </a:effectLst>
              </a:rPr>
              <a:t> which </a:t>
            </a:r>
            <a:r>
              <a:rPr lang="en-US" altLang="en-US" sz="3000" u="sng">
                <a:effectLst>
                  <a:outerShdw blurRad="38100" dist="38100" dir="2700000" algn="tl">
                    <a:srgbClr val="000000"/>
                  </a:outerShdw>
                </a:effectLst>
              </a:rPr>
              <a:t>you have not received</a:t>
            </a:r>
            <a:r>
              <a:rPr lang="en-US" altLang="en-US" sz="3000">
                <a:effectLst>
                  <a:outerShdw blurRad="38100" dist="38100" dir="2700000" algn="tl">
                    <a:srgbClr val="000000"/>
                  </a:outerShdw>
                </a:effectLst>
              </a:rPr>
              <a:t>, or </a:t>
            </a:r>
            <a:r>
              <a:rPr lang="en-US" altLang="en-US" sz="3000" u="sng">
                <a:effectLst>
                  <a:outerShdw blurRad="38100" dist="38100" dir="2700000" algn="tl">
                    <a:srgbClr val="000000"/>
                  </a:outerShdw>
                </a:effectLst>
              </a:rPr>
              <a:t>a different gospel</a:t>
            </a:r>
            <a:r>
              <a:rPr lang="en-US" altLang="en-US" sz="3000">
                <a:effectLst>
                  <a:outerShdw blurRad="38100" dist="38100" dir="2700000" algn="tl">
                    <a:srgbClr val="000000"/>
                  </a:outerShdw>
                </a:effectLst>
              </a:rPr>
              <a:t> which </a:t>
            </a:r>
            <a:r>
              <a:rPr lang="en-US" altLang="en-US" sz="3000" u="sng">
                <a:effectLst>
                  <a:outerShdw blurRad="38100" dist="38100" dir="2700000" algn="tl">
                    <a:srgbClr val="000000"/>
                  </a:outerShdw>
                </a:effectLst>
              </a:rPr>
              <a:t>you have not accepted</a:t>
            </a:r>
            <a:r>
              <a:rPr lang="en-US" altLang="en-US" sz="3000">
                <a:effectLst>
                  <a:outerShdw blurRad="38100" dist="38100" dir="2700000" algn="tl">
                    <a:srgbClr val="000000"/>
                  </a:outerShdw>
                </a:effectLst>
              </a:rPr>
              <a:t> -- </a:t>
            </a:r>
            <a:r>
              <a:rPr lang="en-US" altLang="en-US" sz="3000" u="sng">
                <a:effectLst>
                  <a:outerShdw blurRad="38100" dist="38100" dir="2700000" algn="tl">
                    <a:srgbClr val="000000"/>
                  </a:outerShdw>
                </a:effectLst>
              </a:rPr>
              <a:t>you may well put up with it</a:t>
            </a:r>
            <a:r>
              <a:rPr lang="en-US" altLang="en-US" sz="3000">
                <a:effectLst>
                  <a:outerShdw blurRad="38100" dist="38100" dir="2700000" algn="tl">
                    <a:srgbClr val="000000"/>
                  </a:outerShdw>
                </a:effectLst>
              </a:rPr>
              <a:t>!</a:t>
            </a:r>
            <a:endParaRPr lang="en-US" altLang="en-US" sz="3000"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6403">
                                            <p:txEl>
                                              <p:pRg st="0" end="0"/>
                                            </p:txEl>
                                          </p:spTgt>
                                        </p:tgtEl>
                                        <p:attrNameLst>
                                          <p:attrName>style.visibility</p:attrName>
                                        </p:attrNameLst>
                                      </p:cBhvr>
                                      <p:to>
                                        <p:strVal val="visible"/>
                                      </p:to>
                                    </p:set>
                                    <p:animEffect transition="in" filter="fade">
                                      <p:cBhvr>
                                        <p:cTn id="7" dur="1000"/>
                                        <p:tgtEl>
                                          <p:spTgt spid="486403">
                                            <p:txEl>
                                              <p:pRg st="0" end="0"/>
                                            </p:txEl>
                                          </p:spTgt>
                                        </p:tgtEl>
                                      </p:cBhvr>
                                    </p:animEffect>
                                    <p:anim calcmode="lin" valueType="num">
                                      <p:cBhvr>
                                        <p:cTn id="8" dur="1000" fill="hold"/>
                                        <p:tgtEl>
                                          <p:spTgt spid="4864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640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87427"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2 Corinthians 11:19-21</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For </a:t>
            </a:r>
            <a:r>
              <a:rPr lang="en-US" altLang="en-US" u="sng">
                <a:effectLst>
                  <a:outerShdw blurRad="38100" dist="38100" dir="2700000" algn="tl">
                    <a:srgbClr val="000000"/>
                  </a:outerShdw>
                </a:effectLst>
              </a:rPr>
              <a:t>you put up with fools gladly</a:t>
            </a:r>
            <a:r>
              <a:rPr lang="en-US" altLang="en-US">
                <a:effectLst>
                  <a:outerShdw blurRad="38100" dist="38100" dir="2700000" algn="tl">
                    <a:srgbClr val="000000"/>
                  </a:outerShdw>
                </a:effectLst>
              </a:rPr>
              <a:t>, since </a:t>
            </a:r>
            <a:r>
              <a:rPr lang="en-US" altLang="en-US" u="sng">
                <a:effectLst>
                  <a:outerShdw blurRad="38100" dist="38100" dir="2700000" algn="tl">
                    <a:srgbClr val="000000"/>
                  </a:outerShdw>
                </a:effectLst>
              </a:rPr>
              <a:t>you </a:t>
            </a:r>
            <a:r>
              <a:rPr lang="en-US" altLang="en-US" i="1" u="sng">
                <a:effectLst>
                  <a:outerShdw blurRad="38100" dist="38100" dir="2700000" algn="tl">
                    <a:srgbClr val="000000"/>
                  </a:outerShdw>
                </a:effectLst>
              </a:rPr>
              <a:t>yourselves </a:t>
            </a:r>
            <a:r>
              <a:rPr lang="en-US" altLang="en-US" u="sng">
                <a:effectLst>
                  <a:outerShdw blurRad="38100" dist="38100" dir="2700000" algn="tl">
                    <a:srgbClr val="000000"/>
                  </a:outerShdw>
                </a:effectLst>
              </a:rPr>
              <a:t>are wise</a:t>
            </a:r>
            <a:r>
              <a:rPr lang="en-US" altLang="en-US">
                <a:effectLst>
                  <a:outerShdw blurRad="38100" dist="38100" dir="2700000" algn="tl">
                    <a:srgbClr val="000000"/>
                  </a:outerShdw>
                </a:effectLst>
              </a:rPr>
              <a:t>!  20 For you put up with it if one </a:t>
            </a:r>
            <a:r>
              <a:rPr lang="en-US" altLang="en-US" u="sng">
                <a:effectLst>
                  <a:outerShdw blurRad="38100" dist="38100" dir="2700000" algn="tl">
                    <a:srgbClr val="000000"/>
                  </a:outerShdw>
                </a:effectLst>
              </a:rPr>
              <a:t>brings you into bondage</a:t>
            </a:r>
            <a:r>
              <a:rPr lang="en-US" altLang="en-US">
                <a:effectLst>
                  <a:outerShdw blurRad="38100" dist="38100" dir="2700000" algn="tl">
                    <a:srgbClr val="000000"/>
                  </a:outerShdw>
                </a:effectLst>
              </a:rPr>
              <a:t>, if one </a:t>
            </a:r>
            <a:r>
              <a:rPr lang="en-US" altLang="en-US" u="sng">
                <a:effectLst>
                  <a:outerShdw blurRad="38100" dist="38100" dir="2700000" algn="tl">
                    <a:srgbClr val="000000"/>
                  </a:outerShdw>
                </a:effectLst>
              </a:rPr>
              <a:t>devours </a:t>
            </a:r>
            <a:r>
              <a:rPr lang="en-US" altLang="en-US" i="1" u="sng">
                <a:effectLst>
                  <a:outerShdw blurRad="38100" dist="38100" dir="2700000" algn="tl">
                    <a:srgbClr val="000000"/>
                  </a:outerShdw>
                </a:effectLst>
              </a:rPr>
              <a:t>you</a:t>
            </a:r>
            <a:r>
              <a:rPr lang="en-US" altLang="en-US" i="1">
                <a:effectLst>
                  <a:outerShdw blurRad="38100" dist="38100" dir="2700000" algn="tl">
                    <a:srgbClr val="000000"/>
                  </a:outerShdw>
                </a:effectLst>
              </a:rPr>
              <a:t>, </a:t>
            </a:r>
            <a:r>
              <a:rPr lang="en-US" altLang="en-US">
                <a:effectLst>
                  <a:outerShdw blurRad="38100" dist="38100" dir="2700000" algn="tl">
                    <a:srgbClr val="000000"/>
                  </a:outerShdw>
                </a:effectLst>
              </a:rPr>
              <a:t>if </a:t>
            </a:r>
            <a:r>
              <a:rPr lang="en-US" altLang="en-US" u="sng">
                <a:effectLst>
                  <a:outerShdw blurRad="38100" dist="38100" dir="2700000" algn="tl">
                    <a:srgbClr val="000000"/>
                  </a:outerShdw>
                </a:effectLst>
              </a:rPr>
              <a:t>one takes </a:t>
            </a:r>
            <a:r>
              <a:rPr lang="en-US" altLang="en-US" i="1" u="sng">
                <a:effectLst>
                  <a:outerShdw blurRad="38100" dist="38100" dir="2700000" algn="tl">
                    <a:srgbClr val="000000"/>
                  </a:outerShdw>
                </a:effectLst>
              </a:rPr>
              <a:t>from you</a:t>
            </a:r>
            <a:r>
              <a:rPr lang="en-US" altLang="en-US" i="1">
                <a:effectLst>
                  <a:outerShdw blurRad="38100" dist="38100" dir="2700000" algn="tl">
                    <a:srgbClr val="000000"/>
                  </a:outerShdw>
                </a:effectLst>
              </a:rPr>
              <a:t>, </a:t>
            </a:r>
            <a:r>
              <a:rPr lang="en-US" altLang="en-US">
                <a:effectLst>
                  <a:outerShdw blurRad="38100" dist="38100" dir="2700000" algn="tl">
                    <a:srgbClr val="000000"/>
                  </a:outerShdw>
                </a:effectLst>
              </a:rPr>
              <a:t>if </a:t>
            </a:r>
            <a:r>
              <a:rPr lang="en-US" altLang="en-US" u="sng">
                <a:effectLst>
                  <a:outerShdw blurRad="38100" dist="38100" dir="2700000" algn="tl">
                    <a:srgbClr val="000000"/>
                  </a:outerShdw>
                </a:effectLst>
              </a:rPr>
              <a:t>one exalts himself</a:t>
            </a:r>
            <a:r>
              <a:rPr lang="en-US" altLang="en-US">
                <a:effectLst>
                  <a:outerShdw blurRad="38100" dist="38100" dir="2700000" algn="tl">
                    <a:srgbClr val="000000"/>
                  </a:outerShdw>
                </a:effectLst>
              </a:rPr>
              <a:t>, if </a:t>
            </a:r>
            <a:r>
              <a:rPr lang="en-US" altLang="en-US" u="sng">
                <a:effectLst>
                  <a:outerShdw blurRad="38100" dist="38100" dir="2700000" algn="tl">
                    <a:srgbClr val="000000"/>
                  </a:outerShdw>
                </a:effectLst>
              </a:rPr>
              <a:t>one strikes you on the face</a:t>
            </a:r>
            <a:r>
              <a:rPr lang="en-US" altLang="en-US">
                <a:effectLst>
                  <a:outerShdw blurRad="38100" dist="38100" dir="2700000" algn="tl">
                    <a:srgbClr val="000000"/>
                  </a:outerShdw>
                </a:effectLst>
              </a:rPr>
              <a:t>.  21 To </a:t>
            </a:r>
            <a:r>
              <a:rPr lang="en-US" altLang="en-US" i="1">
                <a:effectLst>
                  <a:outerShdw blurRad="38100" dist="38100" dir="2700000" algn="tl">
                    <a:srgbClr val="000000"/>
                  </a:outerShdw>
                </a:effectLst>
              </a:rPr>
              <a:t>our </a:t>
            </a:r>
            <a:r>
              <a:rPr lang="en-US" altLang="en-US">
                <a:effectLst>
                  <a:outerShdw blurRad="38100" dist="38100" dir="2700000" algn="tl">
                    <a:srgbClr val="000000"/>
                  </a:outerShdw>
                </a:effectLst>
              </a:rPr>
              <a:t>shame, I say that </a:t>
            </a:r>
            <a:r>
              <a:rPr lang="en-US" altLang="en-US" u="sng">
                <a:effectLst>
                  <a:outerShdw blurRad="38100" dist="38100" dir="2700000" algn="tl">
                    <a:srgbClr val="000000"/>
                  </a:outerShdw>
                </a:effectLst>
              </a:rPr>
              <a:t>we were too weak for that</a:t>
            </a:r>
            <a:r>
              <a:rPr lang="en-US" altLang="en-US">
                <a:effectLst>
                  <a:outerShdw blurRad="38100" dist="38100" dir="2700000" algn="tl">
                    <a:srgbClr val="000000"/>
                  </a:outerShdw>
                </a:effectLst>
              </a:rPr>
              <a:t>! But in whatever anyone is bold -- I speak foolishly -- I am bold also.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7427">
                                            <p:txEl>
                                              <p:pRg st="0" end="0"/>
                                            </p:txEl>
                                          </p:spTgt>
                                        </p:tgtEl>
                                        <p:attrNameLst>
                                          <p:attrName>style.visibility</p:attrName>
                                        </p:attrNameLst>
                                      </p:cBhvr>
                                      <p:to>
                                        <p:strVal val="visible"/>
                                      </p:to>
                                    </p:set>
                                    <p:animEffect transition="in" filter="fade">
                                      <p:cBhvr>
                                        <p:cTn id="7" dur="1000"/>
                                        <p:tgtEl>
                                          <p:spTgt spid="487427">
                                            <p:txEl>
                                              <p:pRg st="0" end="0"/>
                                            </p:txEl>
                                          </p:spTgt>
                                        </p:tgtEl>
                                      </p:cBhvr>
                                    </p:animEffect>
                                    <p:anim calcmode="lin" valueType="num">
                                      <p:cBhvr>
                                        <p:cTn id="8" dur="1000" fill="hold"/>
                                        <p:tgtEl>
                                          <p:spTgt spid="4874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74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8845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A compromised fellowship is a sure path to unbelief.</a:t>
            </a:r>
          </a:p>
          <a:p>
            <a:r>
              <a:rPr lang="en-US" altLang="en-US">
                <a:effectLst>
                  <a:outerShdw blurRad="38100" dist="38100" dir="2700000" algn="tl">
                    <a:srgbClr val="000000"/>
                  </a:outerShdw>
                </a:effectLst>
              </a:rPr>
              <a:t>Do you realize how few churches believe in the inspiration of the Bible today?</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8451">
                                            <p:txEl>
                                              <p:pRg st="0" end="0"/>
                                            </p:txEl>
                                          </p:spTgt>
                                        </p:tgtEl>
                                        <p:attrNameLst>
                                          <p:attrName>style.visibility</p:attrName>
                                        </p:attrNameLst>
                                      </p:cBhvr>
                                      <p:to>
                                        <p:strVal val="visible"/>
                                      </p:to>
                                    </p:set>
                                    <p:animEffect transition="in" filter="fade">
                                      <p:cBhvr>
                                        <p:cTn id="7" dur="1000"/>
                                        <p:tgtEl>
                                          <p:spTgt spid="488451">
                                            <p:txEl>
                                              <p:pRg st="0" end="0"/>
                                            </p:txEl>
                                          </p:spTgt>
                                        </p:tgtEl>
                                      </p:cBhvr>
                                    </p:animEffect>
                                    <p:anim calcmode="lin" valueType="num">
                                      <p:cBhvr>
                                        <p:cTn id="8" dur="1000" fill="hold"/>
                                        <p:tgtEl>
                                          <p:spTgt spid="4884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84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88451">
                                            <p:txEl>
                                              <p:pRg st="1" end="1"/>
                                            </p:txEl>
                                          </p:spTgt>
                                        </p:tgtEl>
                                        <p:attrNameLst>
                                          <p:attrName>style.visibility</p:attrName>
                                        </p:attrNameLst>
                                      </p:cBhvr>
                                      <p:to>
                                        <p:strVal val="visible"/>
                                      </p:to>
                                    </p:set>
                                    <p:animEffect transition="in" filter="fade">
                                      <p:cBhvr>
                                        <p:cTn id="14" dur="1000"/>
                                        <p:tgtEl>
                                          <p:spTgt spid="488451">
                                            <p:txEl>
                                              <p:pRg st="1" end="1"/>
                                            </p:txEl>
                                          </p:spTgt>
                                        </p:tgtEl>
                                      </p:cBhvr>
                                    </p:animEffect>
                                    <p:anim calcmode="lin" valueType="num">
                                      <p:cBhvr>
                                        <p:cTn id="15" dur="1000" fill="hold"/>
                                        <p:tgtEl>
                                          <p:spTgt spid="4884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884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8947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“Tolerance and ecumenism are like father and son. The grandfather is a lack of respect for the authority of the Bible. The existence of ecumenism demands tolerance. The movement the ecumenical unity has involved the discounting of more and more that might be important enough to differ over.” – Bob Waldron, “The Jewel of Consistency</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89475">
                                            <p:txEl>
                                              <p:pRg st="0" end="0"/>
                                            </p:txEl>
                                          </p:spTgt>
                                        </p:tgtEl>
                                        <p:attrNameLst>
                                          <p:attrName>style.visibility</p:attrName>
                                        </p:attrNameLst>
                                      </p:cBhvr>
                                      <p:to>
                                        <p:strVal val="visible"/>
                                      </p:to>
                                    </p:set>
                                    <p:animEffect transition="in" filter="fade">
                                      <p:cBhvr>
                                        <p:cTn id="7" dur="1000"/>
                                        <p:tgtEl>
                                          <p:spTgt spid="489475">
                                            <p:txEl>
                                              <p:pRg st="0" end="0"/>
                                            </p:txEl>
                                          </p:spTgt>
                                        </p:tgtEl>
                                      </p:cBhvr>
                                    </p:animEffect>
                                    <p:anim calcmode="lin" valueType="num">
                                      <p:cBhvr>
                                        <p:cTn id="8" dur="1000" fill="hold"/>
                                        <p:tgtEl>
                                          <p:spTgt spid="4894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94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9049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Do you realize how many churches are accepting homosexuality?</a:t>
            </a:r>
            <a:endParaRPr lang="en-US" altLang="en-US" b="1" i="1">
              <a:effectLst>
                <a:outerShdw blurRad="38100" dist="38100" dir="2700000" algn="tl">
                  <a:srgbClr val="000000"/>
                </a:outerShdw>
              </a:effectLst>
            </a:endParaRPr>
          </a:p>
          <a:p>
            <a:r>
              <a:rPr lang="en-US" altLang="en-US">
                <a:effectLst>
                  <a:outerShdw blurRad="38100" dist="38100" dir="2700000" algn="tl">
                    <a:srgbClr val="000000"/>
                  </a:outerShdw>
                </a:effectLst>
              </a:rPr>
              <a:t>Where would my children be today if I had not taken such a stand?</a:t>
            </a:r>
          </a:p>
          <a:p>
            <a:r>
              <a:rPr lang="en-US" altLang="en-US">
                <a:effectLst>
                  <a:outerShdw blurRad="38100" dist="38100" dir="2700000" algn="tl">
                    <a:srgbClr val="000000"/>
                  </a:outerShdw>
                </a:effectLst>
              </a:rPr>
              <a:t>Should I have left the denominationalism?</a:t>
            </a:r>
          </a:p>
          <a:p>
            <a:r>
              <a:rPr lang="en-US" altLang="en-US">
                <a:effectLst>
                  <a:outerShdw blurRad="38100" dist="38100" dir="2700000" algn="tl">
                    <a:srgbClr val="000000"/>
                  </a:outerShdw>
                </a:effectLst>
              </a:rPr>
              <a:t>The reason I left is because the freedom I found in Christ. </a:t>
            </a:r>
            <a:r>
              <a:rPr lang="en-US" altLang="en-US" b="1">
                <a:effectLst>
                  <a:outerShdw blurRad="38100" dist="38100" dir="2700000" algn="tl">
                    <a:srgbClr val="000000"/>
                  </a:outerShdw>
                </a:effectLst>
              </a:rPr>
              <a:t>(Rom 6:17-18, 20-22)</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1000"/>
                                        <p:tgtEl>
                                          <p:spTgt spid="490499">
                                            <p:txEl>
                                              <p:pRg st="0" end="0"/>
                                            </p:txEl>
                                          </p:spTgt>
                                        </p:tgtEl>
                                      </p:cBhvr>
                                    </p:animEffect>
                                    <p:anim calcmode="lin" valueType="num">
                                      <p:cBhvr>
                                        <p:cTn id="8" dur="1000" fill="hold"/>
                                        <p:tgtEl>
                                          <p:spTgt spid="4904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904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90499">
                                            <p:txEl>
                                              <p:pRg st="1" end="1"/>
                                            </p:txEl>
                                          </p:spTgt>
                                        </p:tgtEl>
                                        <p:attrNameLst>
                                          <p:attrName>style.visibility</p:attrName>
                                        </p:attrNameLst>
                                      </p:cBhvr>
                                      <p:to>
                                        <p:strVal val="visible"/>
                                      </p:to>
                                    </p:set>
                                    <p:animEffect transition="in" filter="fade">
                                      <p:cBhvr>
                                        <p:cTn id="14" dur="1000"/>
                                        <p:tgtEl>
                                          <p:spTgt spid="490499">
                                            <p:txEl>
                                              <p:pRg st="1" end="1"/>
                                            </p:txEl>
                                          </p:spTgt>
                                        </p:tgtEl>
                                      </p:cBhvr>
                                    </p:animEffect>
                                    <p:anim calcmode="lin" valueType="num">
                                      <p:cBhvr>
                                        <p:cTn id="15" dur="1000" fill="hold"/>
                                        <p:tgtEl>
                                          <p:spTgt spid="4904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904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90499">
                                            <p:txEl>
                                              <p:pRg st="2" end="2"/>
                                            </p:txEl>
                                          </p:spTgt>
                                        </p:tgtEl>
                                        <p:attrNameLst>
                                          <p:attrName>style.visibility</p:attrName>
                                        </p:attrNameLst>
                                      </p:cBhvr>
                                      <p:to>
                                        <p:strVal val="visible"/>
                                      </p:to>
                                    </p:set>
                                    <p:animEffect transition="in" filter="fade">
                                      <p:cBhvr>
                                        <p:cTn id="21" dur="1000"/>
                                        <p:tgtEl>
                                          <p:spTgt spid="490499">
                                            <p:txEl>
                                              <p:pRg st="2" end="2"/>
                                            </p:txEl>
                                          </p:spTgt>
                                        </p:tgtEl>
                                      </p:cBhvr>
                                    </p:animEffect>
                                    <p:anim calcmode="lin" valueType="num">
                                      <p:cBhvr>
                                        <p:cTn id="22" dur="1000" fill="hold"/>
                                        <p:tgtEl>
                                          <p:spTgt spid="4904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904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90499">
                                            <p:txEl>
                                              <p:pRg st="3" end="3"/>
                                            </p:txEl>
                                          </p:spTgt>
                                        </p:tgtEl>
                                        <p:attrNameLst>
                                          <p:attrName>style.visibility</p:attrName>
                                        </p:attrNameLst>
                                      </p:cBhvr>
                                      <p:to>
                                        <p:strVal val="visible"/>
                                      </p:to>
                                    </p:set>
                                    <p:animEffect transition="in" filter="fade">
                                      <p:cBhvr>
                                        <p:cTn id="28" dur="1000"/>
                                        <p:tgtEl>
                                          <p:spTgt spid="490499">
                                            <p:txEl>
                                              <p:pRg st="3" end="3"/>
                                            </p:txEl>
                                          </p:spTgt>
                                        </p:tgtEl>
                                      </p:cBhvr>
                                    </p:animEffect>
                                    <p:anim calcmode="lin" valueType="num">
                                      <p:cBhvr>
                                        <p:cTn id="29" dur="1000" fill="hold"/>
                                        <p:tgtEl>
                                          <p:spTgt spid="4904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904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9152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Romans 6:17-18</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But God be thanked that </a:t>
            </a:r>
            <a:r>
              <a:rPr lang="en-US" altLang="en-US" i="1">
                <a:effectLst>
                  <a:outerShdw blurRad="38100" dist="38100" dir="2700000" algn="tl">
                    <a:srgbClr val="000000"/>
                  </a:outerShdw>
                </a:effectLst>
              </a:rPr>
              <a:t>though </a:t>
            </a:r>
            <a:r>
              <a:rPr lang="en-US" altLang="en-US">
                <a:effectLst>
                  <a:outerShdw blurRad="38100" dist="38100" dir="2700000" algn="tl">
                    <a:srgbClr val="000000"/>
                  </a:outerShdw>
                </a:effectLst>
              </a:rPr>
              <a:t>you were slaves of sin, yet you </a:t>
            </a:r>
            <a:r>
              <a:rPr lang="en-US" altLang="en-US" b="1" u="sng">
                <a:effectLst>
                  <a:outerShdw blurRad="38100" dist="38100" dir="2700000" algn="tl">
                    <a:srgbClr val="000000"/>
                  </a:outerShdw>
                </a:effectLst>
              </a:rPr>
              <a:t>obeyed</a:t>
            </a:r>
            <a:r>
              <a:rPr lang="en-US" altLang="en-US" u="sng">
                <a:effectLst>
                  <a:outerShdw blurRad="38100" dist="38100" dir="2700000" algn="tl">
                    <a:srgbClr val="000000"/>
                  </a:outerShdw>
                </a:effectLst>
              </a:rPr>
              <a:t> from the heart</a:t>
            </a:r>
            <a:r>
              <a:rPr lang="en-US" altLang="en-US">
                <a:effectLst>
                  <a:outerShdw blurRad="38100" dist="38100" dir="2700000" algn="tl">
                    <a:srgbClr val="000000"/>
                  </a:outerShdw>
                </a:effectLst>
              </a:rPr>
              <a:t> that </a:t>
            </a:r>
            <a:r>
              <a:rPr lang="en-US" altLang="en-US" u="sng">
                <a:effectLst>
                  <a:outerShdw blurRad="38100" dist="38100" dir="2700000" algn="tl">
                    <a:srgbClr val="000000"/>
                  </a:outerShdw>
                </a:effectLst>
              </a:rPr>
              <a:t>form of doctrine</a:t>
            </a:r>
            <a:r>
              <a:rPr lang="en-US" altLang="en-US">
                <a:effectLst>
                  <a:outerShdw blurRad="38100" dist="38100" dir="2700000" algn="tl">
                    <a:srgbClr val="000000"/>
                  </a:outerShdw>
                </a:effectLst>
              </a:rPr>
              <a:t> to which you were delivered.  18 And </a:t>
            </a:r>
            <a:r>
              <a:rPr lang="en-US" altLang="en-US" u="sng">
                <a:effectLst>
                  <a:outerShdw blurRad="38100" dist="38100" dir="2700000" algn="tl">
                    <a:srgbClr val="000000"/>
                  </a:outerShdw>
                </a:effectLst>
              </a:rPr>
              <a:t>having been set free from sin</a:t>
            </a:r>
            <a:r>
              <a:rPr lang="en-US" altLang="en-US">
                <a:effectLst>
                  <a:outerShdw blurRad="38100" dist="38100" dir="2700000" algn="tl">
                    <a:srgbClr val="000000"/>
                  </a:outerShdw>
                </a:effectLst>
              </a:rPr>
              <a:t>, you became slaves of righteousness.</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91523">
                                            <p:txEl>
                                              <p:pRg st="0" end="0"/>
                                            </p:txEl>
                                          </p:spTgt>
                                        </p:tgtEl>
                                        <p:attrNameLst>
                                          <p:attrName>style.visibility</p:attrName>
                                        </p:attrNameLst>
                                      </p:cBhvr>
                                      <p:to>
                                        <p:strVal val="visible"/>
                                      </p:to>
                                    </p:set>
                                    <p:animEffect transition="in" filter="fade">
                                      <p:cBhvr>
                                        <p:cTn id="7" dur="1000"/>
                                        <p:tgtEl>
                                          <p:spTgt spid="491523">
                                            <p:txEl>
                                              <p:pRg st="0" end="0"/>
                                            </p:txEl>
                                          </p:spTgt>
                                        </p:tgtEl>
                                      </p:cBhvr>
                                    </p:animEffect>
                                    <p:anim calcmode="lin" valueType="num">
                                      <p:cBhvr>
                                        <p:cTn id="8" dur="1000" fill="hold"/>
                                        <p:tgtEl>
                                          <p:spTgt spid="4915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915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The fruits of a compromised fellowship</a:t>
            </a:r>
            <a:endParaRPr lang="en-US" altLang="en-US" sz="3200">
              <a:effectLst>
                <a:outerShdw blurRad="38100" dist="38100" dir="2700000" algn="tl">
                  <a:srgbClr val="000000"/>
                </a:outerShdw>
              </a:effectLst>
            </a:endParaRPr>
          </a:p>
        </p:txBody>
      </p:sp>
      <p:sp>
        <p:nvSpPr>
          <p:cNvPr id="492547"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Romans 6:20-22</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For when you were slaves of sin, you were free in regard to righteousness.  21 </a:t>
            </a:r>
            <a:r>
              <a:rPr lang="en-US" altLang="en-US" u="sng">
                <a:effectLst>
                  <a:outerShdw blurRad="38100" dist="38100" dir="2700000" algn="tl">
                    <a:srgbClr val="000000"/>
                  </a:outerShdw>
                </a:effectLst>
              </a:rPr>
              <a:t>What fruit did you have then in the things of which you are now ashamed</a:t>
            </a:r>
            <a:r>
              <a:rPr lang="en-US" altLang="en-US">
                <a:effectLst>
                  <a:outerShdw blurRad="38100" dist="38100" dir="2700000" algn="tl">
                    <a:srgbClr val="000000"/>
                  </a:outerShdw>
                </a:effectLst>
              </a:rPr>
              <a:t>? For the end of those things </a:t>
            </a:r>
            <a:r>
              <a:rPr lang="en-US" altLang="en-US" i="1">
                <a:effectLst>
                  <a:outerShdw blurRad="38100" dist="38100" dir="2700000" algn="tl">
                    <a:srgbClr val="000000"/>
                  </a:outerShdw>
                </a:effectLst>
              </a:rPr>
              <a:t>is </a:t>
            </a:r>
            <a:r>
              <a:rPr lang="en-US" altLang="en-US">
                <a:effectLst>
                  <a:outerShdw blurRad="38100" dist="38100" dir="2700000" algn="tl">
                    <a:srgbClr val="000000"/>
                  </a:outerShdw>
                </a:effectLst>
              </a:rPr>
              <a:t>death.  22 But now </a:t>
            </a:r>
            <a:r>
              <a:rPr lang="en-US" altLang="en-US" u="sng">
                <a:effectLst>
                  <a:outerShdw blurRad="38100" dist="38100" dir="2700000" algn="tl">
                    <a:srgbClr val="000000"/>
                  </a:outerShdw>
                </a:effectLst>
              </a:rPr>
              <a:t>having been set free from sin</a:t>
            </a:r>
            <a:r>
              <a:rPr lang="en-US" altLang="en-US">
                <a:effectLst>
                  <a:outerShdw blurRad="38100" dist="38100" dir="2700000" algn="tl">
                    <a:srgbClr val="000000"/>
                  </a:outerShdw>
                </a:effectLst>
              </a:rPr>
              <a:t>, and having </a:t>
            </a:r>
            <a:r>
              <a:rPr lang="en-US" altLang="en-US" u="sng">
                <a:effectLst>
                  <a:outerShdw blurRad="38100" dist="38100" dir="2700000" algn="tl">
                    <a:srgbClr val="000000"/>
                  </a:outerShdw>
                </a:effectLst>
              </a:rPr>
              <a:t>become slaves of God</a:t>
            </a:r>
            <a:r>
              <a:rPr lang="en-US" altLang="en-US">
                <a:effectLst>
                  <a:outerShdw blurRad="38100" dist="38100" dir="2700000" algn="tl">
                    <a:srgbClr val="000000"/>
                  </a:outerShdw>
                </a:effectLst>
              </a:rPr>
              <a:t>, you have your fruit to holiness, and the end, everlasting life.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92547">
                                            <p:txEl>
                                              <p:pRg st="0" end="0"/>
                                            </p:txEl>
                                          </p:spTgt>
                                        </p:tgtEl>
                                        <p:attrNameLst>
                                          <p:attrName>style.visibility</p:attrName>
                                        </p:attrNameLst>
                                      </p:cBhvr>
                                      <p:to>
                                        <p:strVal val="visible"/>
                                      </p:to>
                                    </p:set>
                                    <p:animEffect transition="in" filter="fade">
                                      <p:cBhvr>
                                        <p:cTn id="7" dur="1000"/>
                                        <p:tgtEl>
                                          <p:spTgt spid="492547">
                                            <p:txEl>
                                              <p:pRg st="0" end="0"/>
                                            </p:txEl>
                                          </p:spTgt>
                                        </p:tgtEl>
                                      </p:cBhvr>
                                    </p:animEffect>
                                    <p:anim calcmode="lin" valueType="num">
                                      <p:cBhvr>
                                        <p:cTn id="8" dur="1000" fill="hold"/>
                                        <p:tgtEl>
                                          <p:spTgt spid="4925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925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“Why can’t everyone just get along?”</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is the church of Christ? When we commit ourselves to Jesus as our one                Lord and enter into his one body through the one baptism we are then guided                by the one faith! </a:t>
            </a:r>
            <a:r>
              <a:rPr lang="en-US" altLang="en-US" b="1" dirty="0" smtClean="0">
                <a:effectLst>
                  <a:outerShdw blurRad="38100" dist="38100" dir="2700000" algn="tl">
                    <a:srgbClr val="000000"/>
                  </a:outerShdw>
                </a:effectLst>
              </a:rPr>
              <a:t>(Eph 4:4-6)</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7033003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“Why can’t everyone just get along?”</a:t>
            </a:r>
          </a:p>
        </p:txBody>
      </p:sp>
      <p:sp>
        <p:nvSpPr>
          <p:cNvPr id="440323"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is the church of Christ? When we commit ourselves to Jesus as our one                Lord and enter into his one body through the one baptism we are then guided                by the one faith! </a:t>
            </a:r>
            <a:r>
              <a:rPr lang="en-US" altLang="en-US" b="1" dirty="0" smtClean="0">
                <a:effectLst>
                  <a:outerShdw blurRad="38100" dist="38100" dir="2700000" algn="tl">
                    <a:srgbClr val="000000"/>
                  </a:outerShdw>
                </a:effectLst>
              </a:rPr>
              <a:t>(Eph 4:4-6)</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4489641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“Why can’t everyone just get along?”</a:t>
            </a:r>
          </a:p>
        </p:txBody>
      </p:sp>
      <p:sp>
        <p:nvSpPr>
          <p:cNvPr id="440323"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4:4-6</a:t>
            </a:r>
            <a:r>
              <a:rPr lang="en-US" altLang="en-US" b="1" dirty="0" smtClean="0">
                <a:effectLst>
                  <a:outerShdw blurRad="38100" dist="38100" dir="2700000" algn="tl">
                    <a:srgbClr val="000000"/>
                  </a:outerShdw>
                </a:effectLst>
              </a:rPr>
              <a:t>   - </a:t>
            </a:r>
            <a:r>
              <a:rPr lang="en-US" altLang="en-US" dirty="0" smtClean="0">
                <a:effectLst>
                  <a:outerShdw blurRad="38100" dist="38100" dir="2700000" algn="tl">
                    <a:srgbClr val="000000"/>
                  </a:outerShdw>
                </a:effectLst>
              </a:rPr>
              <a:t>There is </a:t>
            </a:r>
            <a:r>
              <a:rPr lang="en-US" altLang="en-US" u="sng" dirty="0" smtClean="0">
                <a:effectLst>
                  <a:outerShdw blurRad="38100" dist="38100" dir="2700000" algn="tl">
                    <a:srgbClr val="000000"/>
                  </a:outerShdw>
                </a:effectLst>
              </a:rPr>
              <a:t>one body</a:t>
            </a:r>
            <a:r>
              <a:rPr lang="en-US" altLang="en-US" dirty="0" smtClean="0">
                <a:effectLst>
                  <a:outerShdw blurRad="38100" dist="38100" dir="2700000" algn="tl">
                    <a:srgbClr val="000000"/>
                  </a:outerShdw>
                </a:effectLst>
              </a:rPr>
              <a:t> and one Spirit, just as you were called in one hope of your calling;  5 </a:t>
            </a:r>
            <a:r>
              <a:rPr lang="en-US" altLang="en-US" u="sng" dirty="0" smtClean="0">
                <a:effectLst>
                  <a:outerShdw blurRad="38100" dist="38100" dir="2700000" algn="tl">
                    <a:srgbClr val="000000"/>
                  </a:outerShdw>
                </a:effectLst>
              </a:rPr>
              <a:t>one Lord</a:t>
            </a:r>
            <a:r>
              <a:rPr lang="en-US" altLang="en-US" dirty="0" smtClean="0">
                <a:effectLst>
                  <a:outerShdw blurRad="38100" dist="38100" dir="2700000" algn="tl">
                    <a:srgbClr val="000000"/>
                  </a:outerShdw>
                </a:effectLst>
              </a:rPr>
              <a:t>, </a:t>
            </a:r>
            <a:r>
              <a:rPr lang="en-US" altLang="en-US" u="sng" dirty="0" smtClean="0">
                <a:effectLst>
                  <a:outerShdw blurRad="38100" dist="38100" dir="2700000" algn="tl">
                    <a:srgbClr val="000000"/>
                  </a:outerShdw>
                </a:effectLst>
              </a:rPr>
              <a:t>one faith</a:t>
            </a:r>
            <a:r>
              <a:rPr lang="en-US" altLang="en-US" dirty="0" smtClean="0">
                <a:effectLst>
                  <a:outerShdw blurRad="38100" dist="38100" dir="2700000" algn="tl">
                    <a:srgbClr val="000000"/>
                  </a:outerShdw>
                </a:effectLst>
              </a:rPr>
              <a:t>, </a:t>
            </a:r>
            <a:r>
              <a:rPr lang="en-US" altLang="en-US" u="sng" dirty="0" smtClean="0">
                <a:effectLst>
                  <a:outerShdw blurRad="38100" dist="38100" dir="2700000" algn="tl">
                    <a:srgbClr val="000000"/>
                  </a:outerShdw>
                </a:effectLst>
              </a:rPr>
              <a:t>one baptism</a:t>
            </a:r>
            <a:r>
              <a:rPr lang="en-US" altLang="en-US" dirty="0" smtClean="0">
                <a:effectLst>
                  <a:outerShdw blurRad="38100" dist="38100" dir="2700000" algn="tl">
                    <a:srgbClr val="000000"/>
                  </a:outerShdw>
                </a:effectLst>
              </a:rPr>
              <a:t>;  6 one God and Father of all, who is above all, and through all, and in you all.</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656627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40323">
                                            <p:txEl>
                                              <p:pRg st="0" end="0"/>
                                            </p:txEl>
                                          </p:spTgt>
                                        </p:tgtEl>
                                        <p:attrNameLst>
                                          <p:attrName>style.visibility</p:attrName>
                                        </p:attrNameLst>
                                      </p:cBhvr>
                                      <p:to>
                                        <p:strVal val="visible"/>
                                      </p:to>
                                    </p:set>
                                    <p:animEffect transition="in" filter="fade">
                                      <p:cBhvr>
                                        <p:cTn id="7" dur="1000"/>
                                        <p:tgtEl>
                                          <p:spTgt spid="440323">
                                            <p:txEl>
                                              <p:pRg st="0" end="0"/>
                                            </p:txEl>
                                          </p:spTgt>
                                        </p:tgtEl>
                                      </p:cBhvr>
                                    </p:animEffect>
                                    <p:anim calcmode="lin" valueType="num">
                                      <p:cBhvr>
                                        <p:cTn id="8" dur="1000" fill="hold"/>
                                        <p:tgtEl>
                                          <p:spTgt spid="440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2854</TotalTime>
  <Words>2963</Words>
  <Application>Microsoft Office PowerPoint</Application>
  <PresentationFormat>On-screen Show (4:3)</PresentationFormat>
  <Paragraphs>150</Paragraphs>
  <Slides>66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66</vt:i4>
      </vt:variant>
    </vt:vector>
  </HeadingPairs>
  <TitlesOfParts>
    <vt:vector size="68" baseType="lpstr">
      <vt:lpstr>Arial</vt:lpstr>
      <vt:lpstr>Default Design</vt:lpstr>
      <vt:lpstr>Should churches of Christ Exist? (Fellowship and Baptism)   </vt:lpstr>
      <vt:lpstr>“Why can’t everyone just get along?”</vt:lpstr>
      <vt:lpstr>“Why can’t everyone just get along?”</vt:lpstr>
      <vt:lpstr>“Why can’t everyone just get along?”</vt:lpstr>
      <vt:lpstr>“Why can’t everyone just get along?”</vt:lpstr>
      <vt:lpstr>“Why can’t everyone just get along?”</vt:lpstr>
      <vt:lpstr>“Why can’t everyone just get along?”</vt:lpstr>
      <vt:lpstr>“Why can’t everyone just get along?”</vt:lpstr>
      <vt:lpstr>“Why can’t everyone just get along?”</vt:lpstr>
      <vt:lpstr>“Why can’t everyone just get along?”</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Where do you draw your circle?</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The fruits of a compromised fellowship</vt:lpstr>
      <vt:lpstr>The fruits of a compromised fellowship</vt:lpstr>
      <vt:lpstr>The fruits of a compromised fellowship</vt:lpstr>
      <vt:lpstr>The fruits of a compromised fellowship</vt:lpstr>
      <vt:lpstr>The fruits of a compromised fellowship</vt:lpstr>
      <vt:lpstr>The fruits of a compromised fellowship</vt:lpstr>
      <vt:lpstr>The fruits of a compromised fellowship</vt:lpstr>
      <vt:lpstr>The fruits of a compromised fellowship</vt:lpstr>
      <vt:lpstr>The fruits of a compromised fellowship</vt:lpstr>
      <vt:lpstr>The fruits of a compromised fellowship</vt:lpstr>
      <vt:lpstr>The fruits of a compromised fellowship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38</cp:revision>
  <dcterms:created xsi:type="dcterms:W3CDTF">2011-01-22T21:17:58Z</dcterms:created>
  <dcterms:modified xsi:type="dcterms:W3CDTF">2014-02-21T15:02:20Z</dcterms:modified>
</cp:coreProperties>
</file>