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6"/>
  </p:notesMasterIdLst>
  <p:handoutMasterIdLst>
    <p:handoutMasterId r:id="rId37"/>
  </p:handoutMasterIdLst>
  <p:sldIdLst>
    <p:sldId id="256" r:id="rId2"/>
    <p:sldId id="257" r:id="rId3"/>
    <p:sldId id="258" r:id="rId4"/>
    <p:sldId id="265" r:id="rId5"/>
    <p:sldId id="259" r:id="rId6"/>
    <p:sldId id="260" r:id="rId7"/>
    <p:sldId id="262" r:id="rId8"/>
    <p:sldId id="263" r:id="rId9"/>
    <p:sldId id="264" r:id="rId10"/>
    <p:sldId id="267" r:id="rId11"/>
    <p:sldId id="266" r:id="rId12"/>
    <p:sldId id="270" r:id="rId13"/>
    <p:sldId id="268" r:id="rId14"/>
    <p:sldId id="269" r:id="rId15"/>
    <p:sldId id="272" r:id="rId16"/>
    <p:sldId id="275" r:id="rId17"/>
    <p:sldId id="271" r:id="rId18"/>
    <p:sldId id="290" r:id="rId19"/>
    <p:sldId id="277" r:id="rId20"/>
    <p:sldId id="288" r:id="rId21"/>
    <p:sldId id="276" r:id="rId22"/>
    <p:sldId id="273" r:id="rId23"/>
    <p:sldId id="278" r:id="rId24"/>
    <p:sldId id="279" r:id="rId25"/>
    <p:sldId id="280" r:id="rId26"/>
    <p:sldId id="281" r:id="rId27"/>
    <p:sldId id="282" r:id="rId28"/>
    <p:sldId id="274" r:id="rId29"/>
    <p:sldId id="283" r:id="rId30"/>
    <p:sldId id="284" r:id="rId31"/>
    <p:sldId id="285" r:id="rId32"/>
    <p:sldId id="286" r:id="rId33"/>
    <p:sldId id="287" r:id="rId34"/>
    <p:sldId id="289" r:id="rId35"/>
  </p:sldIdLst>
  <p:sldSz cx="9144000" cy="5143500" type="screen16x9"/>
  <p:notesSz cx="7102475" cy="9369425"/>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102" y="-23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A4C9BB17-5F80-41F5-BF52-BC9D52A59B1E}" type="datetimeFigureOut">
              <a:rPr lang="en-US" smtClean="0"/>
              <a:t>4/13/2014</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88DC12C3-0745-4FE9-B18D-64A7D6A3628C}" type="slidenum">
              <a:rPr lang="en-US" smtClean="0"/>
              <a:t>‹#›</a:t>
            </a:fld>
            <a:endParaRPr lang="en-US"/>
          </a:p>
        </p:txBody>
      </p:sp>
    </p:spTree>
    <p:extLst>
      <p:ext uri="{BB962C8B-B14F-4D97-AF65-F5344CB8AC3E}">
        <p14:creationId xmlns:p14="http://schemas.microsoft.com/office/powerpoint/2010/main" val="33580088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60E3A6C5-724E-44E4-AA54-2BF94A7B2275}" type="datetimeFigureOut">
              <a:rPr lang="en-US" smtClean="0"/>
              <a:t>4/13/2014</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C41F695A-7FED-4898-83D1-1225137B41C3}" type="slidenum">
              <a:rPr lang="en-US" smtClean="0"/>
              <a:t>‹#›</a:t>
            </a:fld>
            <a:endParaRPr lang="en-US"/>
          </a:p>
        </p:txBody>
      </p:sp>
    </p:spTree>
    <p:extLst>
      <p:ext uri="{BB962C8B-B14F-4D97-AF65-F5344CB8AC3E}">
        <p14:creationId xmlns:p14="http://schemas.microsoft.com/office/powerpoint/2010/main" val="7650205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540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3" y="950614"/>
            <a:ext cx="7235981" cy="3849987"/>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2" y="151277"/>
            <a:ext cx="6189583" cy="712177"/>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870436" y="3587262"/>
            <a:ext cx="1969477" cy="228600"/>
          </a:xfrm>
          <a:prstGeom prst="rect">
            <a:avLst/>
          </a:prstGeom>
        </p:spPr>
        <p:txBody>
          <a:bodyPr/>
          <a:lstStyle/>
          <a:p>
            <a:fld id="{1D8BD707-D9CF-40AE-B4C6-C98DA3205C09}" type="datetimeFigureOut">
              <a:rPr lang="en-US" smtClean="0"/>
              <a:pPr/>
              <a:t>4/13/2014</a:t>
            </a:fld>
            <a:endParaRPr lang="en-US"/>
          </a:p>
        </p:txBody>
      </p:sp>
      <p:sp>
        <p:nvSpPr>
          <p:cNvPr id="5" name="Footer Placeholder 4"/>
          <p:cNvSpPr>
            <a:spLocks noGrp="1"/>
          </p:cNvSpPr>
          <p:nvPr>
            <p:ph type="ftr" sz="quarter" idx="11"/>
          </p:nvPr>
        </p:nvSpPr>
        <p:spPr>
          <a:xfrm>
            <a:off x="1259680" y="4914900"/>
            <a:ext cx="7162800" cy="171450"/>
          </a:xfrm>
          <a:prstGeom prst="rect">
            <a:avLst/>
          </a:prstGeom>
        </p:spPr>
        <p:txBody>
          <a:bodyPr/>
          <a:lstStyle/>
          <a:p>
            <a:endParaRPr lang="en-US"/>
          </a:p>
        </p:txBody>
      </p:sp>
      <p:sp>
        <p:nvSpPr>
          <p:cNvPr id="6" name="Slide Number Placeholder 5"/>
          <p:cNvSpPr>
            <a:spLocks noGrp="1"/>
          </p:cNvSpPr>
          <p:nvPr>
            <p:ph type="sldNum" sz="quarter" idx="12"/>
          </p:nvPr>
        </p:nvSpPr>
        <p:spPr>
          <a:xfrm>
            <a:off x="8150470" y="177312"/>
            <a:ext cx="785301" cy="273844"/>
          </a:xfrm>
          <a:prstGeom prst="rect">
            <a:avLst/>
          </a:prstGeom>
        </p:spPr>
        <p:txBody>
          <a:bodyPr/>
          <a:lstStyle>
            <a:lvl1pPr>
              <a:defRPr sz="1400"/>
            </a:lvl1pPr>
          </a:lstStyle>
          <a:p>
            <a:fld id="{B6F15528-21DE-4FAA-801E-634DDDAF4B2B}" type="slidenum">
              <a:rPr lang="en-US" smtClean="0"/>
              <a:pPr/>
              <a:t>‹#›</a:t>
            </a:fld>
            <a:endParaRPr lang="en-US"/>
          </a:p>
        </p:txBody>
      </p:sp>
      <p:grpSp>
        <p:nvGrpSpPr>
          <p:cNvPr id="7" name="Group 6"/>
          <p:cNvGrpSpPr/>
          <p:nvPr/>
        </p:nvGrpSpPr>
        <p:grpSpPr>
          <a:xfrm>
            <a:off x="7467600" y="157163"/>
            <a:ext cx="657226" cy="32385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870436" y="3587262"/>
            <a:ext cx="1969477" cy="228600"/>
          </a:xfrm>
          <a:prstGeom prst="rect">
            <a:avLst/>
          </a:prstGeom>
        </p:spPr>
        <p:txBody>
          <a:bodyPr/>
          <a:lstStyle/>
          <a:p>
            <a:fld id="{1D8BD707-D9CF-40AE-B4C6-C98DA3205C09}" type="datetimeFigureOut">
              <a:rPr lang="en-US" smtClean="0"/>
              <a:pPr/>
              <a:t>4/13/2014</a:t>
            </a:fld>
            <a:endParaRPr lang="en-US"/>
          </a:p>
        </p:txBody>
      </p:sp>
      <p:sp>
        <p:nvSpPr>
          <p:cNvPr id="5" name="Footer Placeholder 4"/>
          <p:cNvSpPr>
            <a:spLocks noGrp="1"/>
          </p:cNvSpPr>
          <p:nvPr>
            <p:ph type="ftr" sz="quarter" idx="11"/>
          </p:nvPr>
        </p:nvSpPr>
        <p:spPr>
          <a:xfrm>
            <a:off x="1259680" y="4914900"/>
            <a:ext cx="7162800" cy="171450"/>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4305300"/>
            <a:ext cx="381000" cy="273844"/>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870436" y="3587262"/>
            <a:ext cx="1969477" cy="228600"/>
          </a:xfrm>
          <a:prstGeom prst="rect">
            <a:avLst/>
          </a:prstGeom>
        </p:spPr>
        <p:txBody>
          <a:bodyPr/>
          <a:lstStyle/>
          <a:p>
            <a:fld id="{1D8BD707-D9CF-40AE-B4C6-C98DA3205C09}" type="datetimeFigureOut">
              <a:rPr lang="en-US" smtClean="0"/>
              <a:pPr/>
              <a:t>4/13/2014</a:t>
            </a:fld>
            <a:endParaRPr lang="en-US"/>
          </a:p>
        </p:txBody>
      </p:sp>
      <p:sp>
        <p:nvSpPr>
          <p:cNvPr id="5" name="Footer Placeholder 4"/>
          <p:cNvSpPr>
            <a:spLocks noGrp="1"/>
          </p:cNvSpPr>
          <p:nvPr>
            <p:ph type="ftr" sz="quarter" idx="11"/>
          </p:nvPr>
        </p:nvSpPr>
        <p:spPr>
          <a:xfrm>
            <a:off x="1259680" y="4914900"/>
            <a:ext cx="7162800" cy="171450"/>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4305300"/>
            <a:ext cx="381000" cy="273844"/>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610600" cy="85725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381000" y="971550"/>
            <a:ext cx="8610600" cy="41148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3363060"/>
            <a:ext cx="7239001" cy="5715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3943350"/>
            <a:ext cx="7239000" cy="85725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a:xfrm rot="16200000">
            <a:off x="-870436" y="3587262"/>
            <a:ext cx="1969477" cy="228600"/>
          </a:xfrm>
          <a:prstGeom prst="rect">
            <a:avLst/>
          </a:prstGeom>
        </p:spPr>
        <p:txBody>
          <a:bodyPr/>
          <a:lstStyle/>
          <a:p>
            <a:fld id="{1D8BD707-D9CF-40AE-B4C6-C98DA3205C09}" type="datetimeFigureOut">
              <a:rPr lang="en-US" smtClean="0"/>
              <a:pPr/>
              <a:t>4/13/2014</a:t>
            </a:fld>
            <a:endParaRPr lang="en-US"/>
          </a:p>
        </p:txBody>
      </p:sp>
      <p:sp>
        <p:nvSpPr>
          <p:cNvPr id="20" name="Slide Number Placeholder 19"/>
          <p:cNvSpPr>
            <a:spLocks noGrp="1"/>
          </p:cNvSpPr>
          <p:nvPr>
            <p:ph type="sldNum" sz="quarter" idx="11"/>
          </p:nvPr>
        </p:nvSpPr>
        <p:spPr>
          <a:xfrm>
            <a:off x="8686800" y="4305300"/>
            <a:ext cx="381000" cy="273844"/>
          </a:xfrm>
          <a:prstGeom prst="rect">
            <a:avLst/>
          </a:prstGeom>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a:xfrm>
            <a:off x="1259680" y="4914900"/>
            <a:ext cx="7162800" cy="17145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457200" y="994410"/>
            <a:ext cx="4035552" cy="4091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994410"/>
            <a:ext cx="4343400" cy="4091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0000" y="1001268"/>
            <a:ext cx="4038849" cy="40005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51248" y="1001268"/>
            <a:ext cx="4348656" cy="40005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1405890"/>
            <a:ext cx="4035552" cy="36804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4648200" y="1405889"/>
            <a:ext cx="4343400" cy="36804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rot="16200000">
            <a:off x="-870436" y="3587262"/>
            <a:ext cx="1969477" cy="228600"/>
          </a:xfrm>
          <a:prstGeom prst="rect">
            <a:avLst/>
          </a:prstGeom>
        </p:spPr>
        <p:txBody>
          <a:bodyPr/>
          <a:lstStyle/>
          <a:p>
            <a:fld id="{1D8BD707-D9CF-40AE-B4C6-C98DA3205C09}" type="datetimeFigureOut">
              <a:rPr lang="en-US" smtClean="0"/>
              <a:pPr/>
              <a:t>4/13/2014</a:t>
            </a:fld>
            <a:endParaRPr lang="en-US"/>
          </a:p>
        </p:txBody>
      </p:sp>
      <p:sp>
        <p:nvSpPr>
          <p:cNvPr id="6" name="Slide Number Placeholder 5"/>
          <p:cNvSpPr>
            <a:spLocks noGrp="1"/>
          </p:cNvSpPr>
          <p:nvPr>
            <p:ph type="sldNum" sz="quarter" idx="11"/>
          </p:nvPr>
        </p:nvSpPr>
        <p:spPr>
          <a:xfrm>
            <a:off x="8686800" y="4305300"/>
            <a:ext cx="381000" cy="273844"/>
          </a:xfrm>
          <a:prstGeom prst="rect">
            <a:avLst/>
          </a:prstGeom>
        </p:spPr>
        <p:txBody>
          <a:body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a:xfrm>
            <a:off x="1259680" y="4914900"/>
            <a:ext cx="7162800" cy="17145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1" y="296465"/>
            <a:ext cx="3008313" cy="871538"/>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1" y="1168003"/>
            <a:ext cx="3008313" cy="3289697"/>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285750"/>
            <a:ext cx="48006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a:xfrm rot="16200000">
            <a:off x="-870436" y="3587262"/>
            <a:ext cx="1969477" cy="228600"/>
          </a:xfrm>
          <a:prstGeom prst="rect">
            <a:avLst/>
          </a:prstGeom>
        </p:spPr>
        <p:txBody>
          <a:bodyPr/>
          <a:lstStyle/>
          <a:p>
            <a:fld id="{1D8BD707-D9CF-40AE-B4C6-C98DA3205C09}" type="datetimeFigureOut">
              <a:rPr lang="en-US" smtClean="0"/>
              <a:pPr/>
              <a:t>4/13/2014</a:t>
            </a:fld>
            <a:endParaRPr lang="en-US"/>
          </a:p>
        </p:txBody>
      </p:sp>
      <p:sp>
        <p:nvSpPr>
          <p:cNvPr id="10" name="Slide Number Placeholder 9"/>
          <p:cNvSpPr>
            <a:spLocks noGrp="1"/>
          </p:cNvSpPr>
          <p:nvPr>
            <p:ph type="sldNum" sz="quarter" idx="15"/>
          </p:nvPr>
        </p:nvSpPr>
        <p:spPr>
          <a:xfrm>
            <a:off x="8686800" y="4305300"/>
            <a:ext cx="381000" cy="273844"/>
          </a:xfrm>
          <a:prstGeom prst="rect">
            <a:avLst/>
          </a:prstGeom>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a:xfrm>
            <a:off x="1259680" y="4914900"/>
            <a:ext cx="7162800" cy="17145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3468565"/>
            <a:ext cx="5486400" cy="303335"/>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285750"/>
            <a:ext cx="5867400" cy="30610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3771900"/>
            <a:ext cx="4038600" cy="10287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6200000">
            <a:off x="-870436" y="3587262"/>
            <a:ext cx="1969477" cy="228600"/>
          </a:xfrm>
          <a:prstGeom prst="rect">
            <a:avLst/>
          </a:prstGeom>
        </p:spPr>
        <p:txBody>
          <a:bodyPr/>
          <a:lstStyle/>
          <a:p>
            <a:fld id="{1D8BD707-D9CF-40AE-B4C6-C98DA3205C09}" type="datetimeFigureOut">
              <a:rPr lang="en-US" smtClean="0"/>
              <a:pPr/>
              <a:t>4/13/2014</a:t>
            </a:fld>
            <a:endParaRPr lang="en-US"/>
          </a:p>
        </p:txBody>
      </p:sp>
      <p:sp>
        <p:nvSpPr>
          <p:cNvPr id="6" name="Footer Placeholder 5"/>
          <p:cNvSpPr>
            <a:spLocks noGrp="1"/>
          </p:cNvSpPr>
          <p:nvPr>
            <p:ph type="ftr" sz="quarter" idx="11"/>
          </p:nvPr>
        </p:nvSpPr>
        <p:spPr>
          <a:xfrm>
            <a:off x="1259680" y="4914900"/>
            <a:ext cx="7162800" cy="171450"/>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4305300"/>
            <a:ext cx="381000" cy="273844"/>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tretch/>
        </p:blipFill>
        <p:spPr>
          <a:xfrm>
            <a:off x="11936" y="0"/>
            <a:ext cx="9132064" cy="5143500"/>
          </a:xfrm>
          <a:prstGeom prst="rect">
            <a:avLst/>
          </a:prstGeom>
        </p:spPr>
      </p:pic>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457200" y="114300"/>
            <a:ext cx="8534400" cy="857250"/>
          </a:xfrm>
          <a:prstGeom prst="rect">
            <a:avLst/>
          </a:prstGeom>
        </p:spPr>
        <p:txBody>
          <a:bodyPr vert="horz" lIns="91440" tIns="45720" rIns="91440" bIns="45720" rtlCol="0" anchor="b">
            <a:noAutofit/>
          </a:bodyPr>
          <a:lstStyle/>
          <a:p>
            <a:r>
              <a:rPr lang="en-US" dirty="0" smtClean="0"/>
              <a:t>ABCD</a:t>
            </a:r>
            <a:endParaRPr lang="en-US" dirty="0"/>
          </a:p>
        </p:txBody>
      </p:sp>
      <p:sp>
        <p:nvSpPr>
          <p:cNvPr id="3" name="Text Placeholder 2"/>
          <p:cNvSpPr>
            <a:spLocks noGrp="1"/>
          </p:cNvSpPr>
          <p:nvPr>
            <p:ph type="body" idx="1"/>
          </p:nvPr>
        </p:nvSpPr>
        <p:spPr>
          <a:xfrm>
            <a:off x="457200" y="971550"/>
            <a:ext cx="8534400" cy="40576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Freeform 5"/>
          <p:cNvSpPr>
            <a:spLocks/>
          </p:cNvSpPr>
          <p:nvPr/>
        </p:nvSpPr>
        <p:spPr bwMode="auto">
          <a:xfrm>
            <a:off x="8686801" y="4705350"/>
            <a:ext cx="242887" cy="32385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7200" b="1" kern="1200">
          <a:ln w="12700">
            <a:solidFill>
              <a:schemeClr val="tx2">
                <a:lumMod val="50000"/>
              </a:schemeClr>
            </a:solidFill>
          </a:ln>
          <a:solidFill>
            <a:schemeClr val="tx2"/>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1388763"/>
            <a:ext cx="7775448" cy="3849987"/>
          </a:xfrm>
        </p:spPr>
        <p:txBody>
          <a:bodyPr/>
          <a:lstStyle/>
          <a:p>
            <a:r>
              <a:rPr lang="en-US" dirty="0" smtClean="0"/>
              <a:t>Can We Understand the Bible?</a:t>
            </a:r>
            <a:endParaRPr lang="en-US" dirty="0"/>
          </a:p>
        </p:txBody>
      </p:sp>
    </p:spTree>
    <p:extLst>
      <p:ext uri="{BB962C8B-B14F-4D97-AF65-F5344CB8AC3E}">
        <p14:creationId xmlns:p14="http://schemas.microsoft.com/office/powerpoint/2010/main" val="14002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Command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our </a:t>
            </a:r>
            <a:r>
              <a:rPr lang="en-US" b="1" i="1" dirty="0" smtClean="0"/>
              <a:t>command</a:t>
            </a:r>
            <a:r>
              <a:rPr lang="en-US" dirty="0" smtClean="0"/>
              <a:t>?</a:t>
            </a:r>
          </a:p>
          <a:p>
            <a:pPr marL="0" indent="0">
              <a:buNone/>
            </a:pPr>
            <a:r>
              <a:rPr lang="en-US" i="1" dirty="0">
                <a:solidFill>
                  <a:schemeClr val="accent6">
                    <a:lumMod val="75000"/>
                  </a:schemeClr>
                </a:solidFill>
              </a:rPr>
              <a:t>“</a:t>
            </a:r>
            <a:r>
              <a:rPr lang="en-US" b="1" i="1" u="sng" dirty="0">
                <a:solidFill>
                  <a:schemeClr val="accent6">
                    <a:lumMod val="75000"/>
                  </a:schemeClr>
                </a:solidFill>
              </a:rPr>
              <a:t>Come</a:t>
            </a:r>
            <a:r>
              <a:rPr lang="en-US" b="1" i="1" dirty="0">
                <a:solidFill>
                  <a:schemeClr val="accent6">
                    <a:lumMod val="75000"/>
                  </a:schemeClr>
                </a:solidFill>
              </a:rPr>
              <a:t> to Me</a:t>
            </a:r>
            <a:r>
              <a:rPr lang="en-US" i="1" dirty="0">
                <a:solidFill>
                  <a:schemeClr val="accent6">
                    <a:lumMod val="75000"/>
                  </a:schemeClr>
                </a:solidFill>
              </a:rPr>
              <a:t>, all you who labor and are heavy laden, and I will give you rest. Take My yoke upon you and </a:t>
            </a:r>
            <a:r>
              <a:rPr lang="en-US" b="1" i="1" u="sng" dirty="0">
                <a:solidFill>
                  <a:schemeClr val="accent6">
                    <a:lumMod val="75000"/>
                  </a:schemeClr>
                </a:solidFill>
              </a:rPr>
              <a:t>learn</a:t>
            </a:r>
            <a:r>
              <a:rPr lang="en-US" b="1" i="1" dirty="0">
                <a:solidFill>
                  <a:schemeClr val="accent6">
                    <a:lumMod val="75000"/>
                  </a:schemeClr>
                </a:solidFill>
              </a:rPr>
              <a:t> from Me</a:t>
            </a:r>
            <a:r>
              <a:rPr lang="en-US" i="1" dirty="0">
                <a:solidFill>
                  <a:schemeClr val="accent6">
                    <a:lumMod val="75000"/>
                  </a:schemeClr>
                </a:solidFill>
              </a:rPr>
              <a:t>, for I am gentle and lowly in heart, and you will find rest for your souls. For </a:t>
            </a:r>
            <a:r>
              <a:rPr lang="en-US" b="1" i="1" dirty="0">
                <a:solidFill>
                  <a:schemeClr val="accent6">
                    <a:lumMod val="75000"/>
                  </a:schemeClr>
                </a:solidFill>
              </a:rPr>
              <a:t>My yoke is </a:t>
            </a:r>
            <a:r>
              <a:rPr lang="en-US" b="1" i="1" u="sng" dirty="0">
                <a:solidFill>
                  <a:schemeClr val="accent6">
                    <a:lumMod val="75000"/>
                  </a:schemeClr>
                </a:solidFill>
              </a:rPr>
              <a:t>easy</a:t>
            </a:r>
            <a:r>
              <a:rPr lang="en-US" b="1" i="1" dirty="0">
                <a:solidFill>
                  <a:schemeClr val="accent6">
                    <a:lumMod val="75000"/>
                  </a:schemeClr>
                </a:solidFill>
              </a:rPr>
              <a:t> </a:t>
            </a:r>
            <a:r>
              <a:rPr lang="en-US" i="1" dirty="0">
                <a:solidFill>
                  <a:schemeClr val="accent6">
                    <a:lumMod val="75000"/>
                  </a:schemeClr>
                </a:solidFill>
              </a:rPr>
              <a:t>and </a:t>
            </a:r>
            <a:r>
              <a:rPr lang="en-US" b="1" i="1" dirty="0">
                <a:solidFill>
                  <a:schemeClr val="accent6">
                    <a:lumMod val="75000"/>
                  </a:schemeClr>
                </a:solidFill>
              </a:rPr>
              <a:t>My burden is </a:t>
            </a:r>
            <a:r>
              <a:rPr lang="en-US" b="1" i="1" u="sng" dirty="0">
                <a:solidFill>
                  <a:schemeClr val="accent6">
                    <a:lumMod val="75000"/>
                  </a:schemeClr>
                </a:solidFill>
              </a:rPr>
              <a:t>light</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Matthew 11:28-30</a:t>
            </a:r>
            <a:r>
              <a:rPr lang="en-US" dirty="0" smtClean="0">
                <a:solidFill>
                  <a:schemeClr val="accent6">
                    <a:lumMod val="75000"/>
                  </a:schemeClr>
                </a:solidFill>
              </a:rPr>
              <a:t>)</a:t>
            </a:r>
          </a:p>
          <a:p>
            <a:pPr marL="0" indent="0">
              <a:buNone/>
            </a:pPr>
            <a:r>
              <a:rPr lang="en-US" i="1" dirty="0">
                <a:solidFill>
                  <a:schemeClr val="accent6">
                    <a:lumMod val="75000"/>
                  </a:schemeClr>
                </a:solidFill>
              </a:rPr>
              <a:t>Therefore do not be unwise, but </a:t>
            </a:r>
            <a:r>
              <a:rPr lang="en-US" b="1" i="1" u="sng" dirty="0">
                <a:solidFill>
                  <a:schemeClr val="accent6">
                    <a:lumMod val="75000"/>
                  </a:schemeClr>
                </a:solidFill>
              </a:rPr>
              <a:t>understand</a:t>
            </a:r>
            <a:r>
              <a:rPr lang="en-US" b="1" i="1" dirty="0">
                <a:solidFill>
                  <a:schemeClr val="accent6">
                    <a:lumMod val="75000"/>
                  </a:schemeClr>
                </a:solidFill>
              </a:rPr>
              <a:t> what the will of the Lord is</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Ephesians </a:t>
            </a:r>
            <a:r>
              <a:rPr lang="en-US" b="1" dirty="0" smtClean="0">
                <a:solidFill>
                  <a:schemeClr val="accent6">
                    <a:lumMod val="75000"/>
                  </a:schemeClr>
                </a:solidFill>
              </a:rPr>
              <a:t>5:17</a:t>
            </a:r>
            <a:r>
              <a:rPr lang="en-US" dirty="0" smtClean="0">
                <a:solidFill>
                  <a:schemeClr val="accent6">
                    <a:lumMod val="75000"/>
                  </a:schemeClr>
                </a:solidFill>
              </a:rPr>
              <a:t>)</a:t>
            </a:r>
            <a:endParaRPr lang="en-US" dirty="0">
              <a:solidFill>
                <a:schemeClr val="accent6">
                  <a:lumMod val="75000"/>
                </a:schemeClr>
              </a:solidFill>
            </a:endParaRPr>
          </a:p>
          <a:p>
            <a:r>
              <a:rPr lang="en-US" dirty="0" smtClean="0"/>
              <a:t>Does Jesus’ </a:t>
            </a:r>
            <a:r>
              <a:rPr lang="en-US" b="1" i="1" dirty="0" smtClean="0"/>
              <a:t>command</a:t>
            </a:r>
            <a:r>
              <a:rPr lang="en-US" dirty="0" smtClean="0"/>
              <a:t> not </a:t>
            </a:r>
            <a:r>
              <a:rPr lang="en-US" b="1" i="1" dirty="0" smtClean="0"/>
              <a:t>imply</a:t>
            </a:r>
            <a:r>
              <a:rPr lang="en-US" dirty="0" smtClean="0"/>
              <a:t> that we can indeed </a:t>
            </a:r>
            <a:r>
              <a:rPr lang="en-US" i="1" dirty="0" smtClean="0">
                <a:solidFill>
                  <a:schemeClr val="accent6">
                    <a:lumMod val="75000"/>
                  </a:schemeClr>
                </a:solidFill>
              </a:rPr>
              <a:t>“come”</a:t>
            </a:r>
            <a:r>
              <a:rPr lang="en-US" dirty="0" smtClean="0"/>
              <a:t>, </a:t>
            </a:r>
            <a:r>
              <a:rPr lang="en-US" i="1" dirty="0" smtClean="0">
                <a:solidFill>
                  <a:schemeClr val="accent6">
                    <a:lumMod val="75000"/>
                  </a:schemeClr>
                </a:solidFill>
              </a:rPr>
              <a:t>“</a:t>
            </a:r>
            <a:r>
              <a:rPr lang="en-US" b="1" i="1" dirty="0" smtClean="0">
                <a:solidFill>
                  <a:schemeClr val="accent6">
                    <a:lumMod val="75000"/>
                  </a:schemeClr>
                </a:solidFill>
              </a:rPr>
              <a:t>learn</a:t>
            </a:r>
            <a:r>
              <a:rPr lang="en-US" i="1" dirty="0" smtClean="0">
                <a:solidFill>
                  <a:schemeClr val="accent6">
                    <a:lumMod val="75000"/>
                  </a:schemeClr>
                </a:solidFill>
              </a:rPr>
              <a:t>”</a:t>
            </a:r>
            <a:r>
              <a:rPr lang="en-US" dirty="0" smtClean="0"/>
              <a:t>, and </a:t>
            </a:r>
            <a:r>
              <a:rPr lang="en-US" i="1" dirty="0" smtClean="0">
                <a:solidFill>
                  <a:schemeClr val="accent6">
                    <a:lumMod val="75000"/>
                  </a:schemeClr>
                </a:solidFill>
              </a:rPr>
              <a:t>“</a:t>
            </a:r>
            <a:r>
              <a:rPr lang="en-US" b="1" i="1" u="sng" dirty="0" smtClean="0">
                <a:solidFill>
                  <a:schemeClr val="accent6">
                    <a:lumMod val="75000"/>
                  </a:schemeClr>
                </a:solidFill>
              </a:rPr>
              <a:t>understand</a:t>
            </a:r>
            <a:r>
              <a:rPr lang="en-US" i="1" dirty="0" smtClean="0">
                <a:solidFill>
                  <a:schemeClr val="accent6">
                    <a:lumMod val="75000"/>
                  </a:schemeClr>
                </a:solidFill>
              </a:rPr>
              <a:t>”</a:t>
            </a:r>
            <a:r>
              <a:rPr lang="en-US" dirty="0" smtClean="0"/>
              <a:t>?</a:t>
            </a:r>
          </a:p>
          <a:p>
            <a:r>
              <a:rPr lang="en-US" dirty="0" smtClean="0"/>
              <a:t>If not, </a:t>
            </a:r>
            <a:r>
              <a:rPr lang="en-US" dirty="0"/>
              <a:t>how could His </a:t>
            </a:r>
            <a:r>
              <a:rPr lang="en-US" i="1" dirty="0">
                <a:solidFill>
                  <a:schemeClr val="accent6">
                    <a:lumMod val="75000"/>
                  </a:schemeClr>
                </a:solidFill>
              </a:rPr>
              <a:t>“yoke be easy”</a:t>
            </a:r>
            <a:r>
              <a:rPr lang="en-US" dirty="0"/>
              <a:t> or His </a:t>
            </a:r>
            <a:r>
              <a:rPr lang="en-US" i="1" dirty="0">
                <a:solidFill>
                  <a:schemeClr val="accent6">
                    <a:lumMod val="75000"/>
                  </a:schemeClr>
                </a:solidFill>
              </a:rPr>
              <a:t>“burden be light”</a:t>
            </a:r>
            <a:r>
              <a:rPr lang="en-US" dirty="0"/>
              <a:t>?</a:t>
            </a:r>
            <a:endParaRPr lang="en-US" dirty="0" smtClean="0"/>
          </a:p>
          <a:p>
            <a:endParaRPr lang="en-US" dirty="0"/>
          </a:p>
        </p:txBody>
      </p:sp>
    </p:spTree>
    <p:extLst>
      <p:ext uri="{BB962C8B-B14F-4D97-AF65-F5344CB8AC3E}">
        <p14:creationId xmlns:p14="http://schemas.microsoft.com/office/powerpoint/2010/main" val="383942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9600" dirty="0" smtClean="0"/>
              <a:t>God’s Design of His Word</a:t>
            </a:r>
            <a:endParaRPr lang="en-US" sz="9600" dirty="0"/>
          </a:p>
        </p:txBody>
      </p:sp>
    </p:spTree>
    <p:extLst>
      <p:ext uri="{BB962C8B-B14F-4D97-AF65-F5344CB8AC3E}">
        <p14:creationId xmlns:p14="http://schemas.microsoft.com/office/powerpoint/2010/main" val="2605725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God Had a Design</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i="1" dirty="0">
                <a:solidFill>
                  <a:schemeClr val="accent6">
                    <a:lumMod val="75000"/>
                  </a:schemeClr>
                </a:solidFill>
              </a:rPr>
              <a:t>For as the rain comes down, and the snow from heaven, and do not return there, but water the earth, and make it bring forth and bud, that it may give seed to the sower and bread to the eater, </a:t>
            </a:r>
            <a:r>
              <a:rPr lang="en-US" b="1" i="1" u="sng" dirty="0">
                <a:solidFill>
                  <a:schemeClr val="accent6">
                    <a:lumMod val="75000"/>
                  </a:schemeClr>
                </a:solidFill>
              </a:rPr>
              <a:t>so shall My word be</a:t>
            </a:r>
            <a:r>
              <a:rPr lang="en-US" b="1" i="1" dirty="0">
                <a:solidFill>
                  <a:schemeClr val="accent6">
                    <a:lumMod val="75000"/>
                  </a:schemeClr>
                </a:solidFill>
              </a:rPr>
              <a:t> that goes forth from My mouth; </a:t>
            </a:r>
            <a:r>
              <a:rPr lang="en-US" b="1" i="1" u="sng" dirty="0">
                <a:solidFill>
                  <a:schemeClr val="accent6">
                    <a:lumMod val="75000"/>
                  </a:schemeClr>
                </a:solidFill>
              </a:rPr>
              <a:t>It shall not return to Me void, but it shall accomplish what I please</a:t>
            </a:r>
            <a:r>
              <a:rPr lang="en-US" b="1" i="1" dirty="0">
                <a:solidFill>
                  <a:schemeClr val="accent6">
                    <a:lumMod val="75000"/>
                  </a:schemeClr>
                </a:solidFill>
              </a:rPr>
              <a:t>, and it shall </a:t>
            </a:r>
            <a:r>
              <a:rPr lang="en-US" b="1" i="1" u="sng" dirty="0">
                <a:solidFill>
                  <a:schemeClr val="accent6">
                    <a:lumMod val="75000"/>
                  </a:schemeClr>
                </a:solidFill>
              </a:rPr>
              <a:t>prosper</a:t>
            </a:r>
            <a:r>
              <a:rPr lang="en-US" b="1" i="1" dirty="0">
                <a:solidFill>
                  <a:schemeClr val="accent6">
                    <a:lumMod val="75000"/>
                  </a:schemeClr>
                </a:solidFill>
              </a:rPr>
              <a:t> in the thing for which I sent it.</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Isaiah 55:10-11</a:t>
            </a:r>
            <a:r>
              <a:rPr lang="en-US" dirty="0">
                <a:solidFill>
                  <a:schemeClr val="accent6">
                    <a:lumMod val="75000"/>
                  </a:schemeClr>
                </a:solidFill>
              </a:rPr>
              <a:t>)</a:t>
            </a:r>
          </a:p>
          <a:p>
            <a:r>
              <a:rPr lang="en-US" dirty="0" smtClean="0"/>
              <a:t>God had a design.  It was not a </a:t>
            </a:r>
            <a:r>
              <a:rPr lang="en-US" b="1" i="1" dirty="0" smtClean="0"/>
              <a:t>haphazard</a:t>
            </a:r>
            <a:r>
              <a:rPr lang="en-US" dirty="0" smtClean="0"/>
              <a:t> effort.</a:t>
            </a:r>
          </a:p>
          <a:p>
            <a:r>
              <a:rPr lang="en-US" dirty="0" smtClean="0"/>
              <a:t>Whatever God’s design for His Word, </a:t>
            </a:r>
            <a:r>
              <a:rPr lang="en-US" b="1" i="1" dirty="0" smtClean="0"/>
              <a:t>He promised </a:t>
            </a:r>
            <a:r>
              <a:rPr lang="en-US" dirty="0" smtClean="0"/>
              <a:t>us it </a:t>
            </a:r>
            <a:r>
              <a:rPr lang="en-US" b="1" i="1" dirty="0" smtClean="0"/>
              <a:t>will succeed </a:t>
            </a:r>
            <a:r>
              <a:rPr lang="en-US" dirty="0" smtClean="0"/>
              <a:t>in it.  Do we </a:t>
            </a:r>
            <a:r>
              <a:rPr lang="en-US" b="1" i="1" dirty="0" smtClean="0"/>
              <a:t>doubt</a:t>
            </a:r>
            <a:r>
              <a:rPr lang="en-US" dirty="0" smtClean="0"/>
              <a:t> His promise?</a:t>
            </a:r>
          </a:p>
          <a:p>
            <a:r>
              <a:rPr lang="en-US" dirty="0" smtClean="0"/>
              <a:t>So, what was </a:t>
            </a:r>
            <a:r>
              <a:rPr lang="en-US" b="1" i="1" dirty="0" smtClean="0"/>
              <a:t>His design</a:t>
            </a:r>
            <a:r>
              <a:rPr lang="en-US" dirty="0" smtClean="0"/>
              <a:t> for His Word and us?</a:t>
            </a:r>
            <a:endParaRPr lang="en-US" dirty="0"/>
          </a:p>
        </p:txBody>
      </p:sp>
    </p:spTree>
    <p:extLst>
      <p:ext uri="{BB962C8B-B14F-4D97-AF65-F5344CB8AC3E}">
        <p14:creationId xmlns:p14="http://schemas.microsoft.com/office/powerpoint/2010/main" val="41857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000" dirty="0" smtClean="0"/>
              <a:t>“You Can Understand”</a:t>
            </a:r>
            <a:endParaRPr lang="en-US" sz="7000" dirty="0"/>
          </a:p>
        </p:txBody>
      </p:sp>
      <p:sp>
        <p:nvSpPr>
          <p:cNvPr id="5" name="Content Placeholder 4"/>
          <p:cNvSpPr>
            <a:spLocks noGrp="1"/>
          </p:cNvSpPr>
          <p:nvPr>
            <p:ph idx="1"/>
          </p:nvPr>
        </p:nvSpPr>
        <p:spPr/>
        <p:txBody>
          <a:bodyPr>
            <a:normAutofit fontScale="92500" lnSpcReduction="20000"/>
          </a:bodyPr>
          <a:lstStyle/>
          <a:p>
            <a:pPr>
              <a:spcBef>
                <a:spcPts val="600"/>
              </a:spcBef>
            </a:pPr>
            <a:r>
              <a:rPr lang="en-US" dirty="0" smtClean="0"/>
              <a:t>What has God </a:t>
            </a:r>
            <a:r>
              <a:rPr lang="en-US" b="1" i="1" dirty="0" smtClean="0"/>
              <a:t>promised</a:t>
            </a:r>
            <a:r>
              <a:rPr lang="en-US" dirty="0" smtClean="0"/>
              <a:t> regarding our ability to </a:t>
            </a:r>
            <a:r>
              <a:rPr lang="en-US" b="1" i="1" dirty="0" smtClean="0"/>
              <a:t>understand</a:t>
            </a:r>
            <a:r>
              <a:rPr lang="en-US" dirty="0" smtClean="0"/>
              <a:t> His revealed Word, the Bible?</a:t>
            </a:r>
          </a:p>
          <a:p>
            <a:pPr marL="0" indent="0">
              <a:spcBef>
                <a:spcPts val="600"/>
              </a:spcBef>
              <a:buNone/>
            </a:pPr>
            <a:r>
              <a:rPr lang="en-US" i="1" dirty="0">
                <a:solidFill>
                  <a:schemeClr val="accent6">
                    <a:lumMod val="75000"/>
                  </a:schemeClr>
                </a:solidFill>
              </a:rPr>
              <a:t>... how that by revelation </a:t>
            </a:r>
            <a:r>
              <a:rPr lang="en-US" b="1" i="1" dirty="0">
                <a:solidFill>
                  <a:schemeClr val="accent6">
                    <a:lumMod val="75000"/>
                  </a:schemeClr>
                </a:solidFill>
              </a:rPr>
              <a:t>He made known to me the mystery (</a:t>
            </a:r>
            <a:r>
              <a:rPr lang="en-US" b="1" i="1" u="sng" dirty="0">
                <a:solidFill>
                  <a:schemeClr val="accent6">
                    <a:lumMod val="75000"/>
                  </a:schemeClr>
                </a:solidFill>
              </a:rPr>
              <a:t>as I have briefly written already, by which, when you read, you may understand</a:t>
            </a:r>
            <a:r>
              <a:rPr lang="en-US" b="1" i="1" dirty="0">
                <a:solidFill>
                  <a:schemeClr val="accent6">
                    <a:lumMod val="75000"/>
                  </a:schemeClr>
                </a:solidFill>
              </a:rPr>
              <a:t> my knowledge in the mystery of Christ</a:t>
            </a:r>
            <a:r>
              <a:rPr lang="en-US" i="1" dirty="0">
                <a:solidFill>
                  <a:schemeClr val="accent6">
                    <a:lumMod val="75000"/>
                  </a:schemeClr>
                </a:solidFill>
              </a:rPr>
              <a:t>), which in other ages was not made known to the sons of men, as </a:t>
            </a:r>
            <a:r>
              <a:rPr lang="en-US" b="1" i="1" dirty="0">
                <a:solidFill>
                  <a:schemeClr val="accent6">
                    <a:lumMod val="75000"/>
                  </a:schemeClr>
                </a:solidFill>
              </a:rPr>
              <a:t>it has now been revealed by the Spirit to </a:t>
            </a:r>
            <a:r>
              <a:rPr lang="en-US" b="1" i="1" u="sng" dirty="0">
                <a:solidFill>
                  <a:schemeClr val="accent6">
                    <a:lumMod val="75000"/>
                  </a:schemeClr>
                </a:solidFill>
              </a:rPr>
              <a:t>His holy apostles and prophets</a:t>
            </a:r>
            <a:r>
              <a:rPr lang="en-US" i="1" dirty="0">
                <a:solidFill>
                  <a:schemeClr val="accent6">
                    <a:lumMod val="75000"/>
                  </a:schemeClr>
                </a:solidFill>
              </a:rPr>
              <a:t> that the Gentiles should be fellow heirs, of the same body, and partakers of His promise in Christ </a:t>
            </a:r>
            <a:r>
              <a:rPr lang="en-US" b="1" i="1" dirty="0">
                <a:solidFill>
                  <a:schemeClr val="accent6">
                    <a:lumMod val="75000"/>
                  </a:schemeClr>
                </a:solidFill>
              </a:rPr>
              <a:t>through the gospel, of which I became a minister according to the gift of the grace of God given to me by the </a:t>
            </a:r>
            <a:r>
              <a:rPr lang="en-US" b="1" i="1" u="sng" dirty="0">
                <a:solidFill>
                  <a:schemeClr val="accent6">
                    <a:lumMod val="75000"/>
                  </a:schemeClr>
                </a:solidFill>
              </a:rPr>
              <a:t>effective working of His power</a:t>
            </a:r>
            <a:r>
              <a:rPr lang="en-US" b="1" i="1" dirty="0">
                <a:solidFill>
                  <a:schemeClr val="accent6">
                    <a:lumMod val="75000"/>
                  </a:schemeClr>
                </a:solidFill>
              </a:rPr>
              <a:t>.</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Ephesians 3:3-7</a:t>
            </a:r>
            <a:r>
              <a:rPr lang="en-US" dirty="0" smtClean="0">
                <a:solidFill>
                  <a:schemeClr val="accent6">
                    <a:lumMod val="75000"/>
                  </a:schemeClr>
                </a:solidFill>
              </a:rPr>
              <a:t>)</a:t>
            </a:r>
            <a:endParaRPr lang="en-US" dirty="0">
              <a:solidFill>
                <a:schemeClr val="accent6">
                  <a:lumMod val="75000"/>
                </a:schemeClr>
              </a:solidFill>
            </a:endParaRPr>
          </a:p>
        </p:txBody>
      </p:sp>
    </p:spTree>
    <p:extLst>
      <p:ext uri="{BB962C8B-B14F-4D97-AF65-F5344CB8AC3E}">
        <p14:creationId xmlns:p14="http://schemas.microsoft.com/office/powerpoint/2010/main" val="231842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800" dirty="0" smtClean="0"/>
              <a:t>Designed to be Understood</a:t>
            </a:r>
            <a:endParaRPr lang="en-US" sz="5800" dirty="0"/>
          </a:p>
        </p:txBody>
      </p:sp>
      <p:sp>
        <p:nvSpPr>
          <p:cNvPr id="3" name="Content Placeholder 2"/>
          <p:cNvSpPr>
            <a:spLocks noGrp="1"/>
          </p:cNvSpPr>
          <p:nvPr>
            <p:ph idx="1"/>
          </p:nvPr>
        </p:nvSpPr>
        <p:spPr/>
        <p:txBody>
          <a:bodyPr>
            <a:normAutofit fontScale="92500" lnSpcReduction="10000"/>
          </a:bodyPr>
          <a:lstStyle/>
          <a:p>
            <a:r>
              <a:rPr lang="en-US" dirty="0" smtClean="0"/>
              <a:t>Paul said, </a:t>
            </a:r>
            <a:r>
              <a:rPr lang="en-US" i="1" dirty="0" smtClean="0">
                <a:solidFill>
                  <a:schemeClr val="accent6">
                    <a:lumMod val="75000"/>
                  </a:schemeClr>
                </a:solidFill>
              </a:rPr>
              <a:t>“</a:t>
            </a:r>
            <a:r>
              <a:rPr lang="en-US" b="1" i="1" dirty="0" smtClean="0">
                <a:solidFill>
                  <a:schemeClr val="accent6">
                    <a:lumMod val="75000"/>
                  </a:schemeClr>
                </a:solidFill>
              </a:rPr>
              <a:t>when you read, </a:t>
            </a:r>
            <a:r>
              <a:rPr lang="en-US" b="1" i="1" u="sng" dirty="0" smtClean="0">
                <a:solidFill>
                  <a:schemeClr val="accent6">
                    <a:lumMod val="75000"/>
                  </a:schemeClr>
                </a:solidFill>
              </a:rPr>
              <a:t>you may understand</a:t>
            </a:r>
            <a:r>
              <a:rPr lang="en-US" b="1" i="1" dirty="0" smtClean="0">
                <a:solidFill>
                  <a:schemeClr val="accent6">
                    <a:lumMod val="75000"/>
                  </a:schemeClr>
                </a:solidFill>
              </a:rPr>
              <a:t> </a:t>
            </a:r>
            <a:r>
              <a:rPr lang="en-US" i="1" dirty="0" smtClean="0">
                <a:solidFill>
                  <a:schemeClr val="accent6">
                    <a:lumMod val="75000"/>
                  </a:schemeClr>
                </a:solidFill>
              </a:rPr>
              <a:t>his knowledge </a:t>
            </a:r>
            <a:r>
              <a:rPr lang="en-US" b="1" i="1" dirty="0" smtClean="0">
                <a:solidFill>
                  <a:schemeClr val="accent6">
                    <a:lumMod val="75000"/>
                  </a:schemeClr>
                </a:solidFill>
              </a:rPr>
              <a:t>in the mystery of Christ</a:t>
            </a:r>
            <a:r>
              <a:rPr lang="en-US" i="1" dirty="0" smtClean="0">
                <a:solidFill>
                  <a:schemeClr val="accent6">
                    <a:lumMod val="75000"/>
                  </a:schemeClr>
                </a:solidFill>
              </a:rPr>
              <a:t>”</a:t>
            </a:r>
            <a:r>
              <a:rPr lang="en-US" dirty="0" smtClean="0">
                <a:solidFill>
                  <a:schemeClr val="accent6">
                    <a:lumMod val="75000"/>
                  </a:schemeClr>
                </a:solidFill>
              </a:rPr>
              <a:t>!  </a:t>
            </a:r>
            <a:r>
              <a:rPr lang="en-US" dirty="0" smtClean="0"/>
              <a:t>Do </a:t>
            </a:r>
            <a:r>
              <a:rPr lang="en-US" b="1" i="1" dirty="0" smtClean="0"/>
              <a:t>we </a:t>
            </a:r>
            <a:r>
              <a:rPr lang="en-US" b="1" i="1" u="sng" dirty="0" smtClean="0"/>
              <a:t>believe</a:t>
            </a:r>
            <a:r>
              <a:rPr lang="en-US" dirty="0" smtClean="0"/>
              <a:t> it?</a:t>
            </a:r>
          </a:p>
          <a:p>
            <a:r>
              <a:rPr lang="en-US" dirty="0" smtClean="0"/>
              <a:t>Not discovered, not calculated, not estimated, but </a:t>
            </a:r>
            <a:r>
              <a:rPr lang="en-US" i="1" dirty="0" smtClean="0">
                <a:solidFill>
                  <a:schemeClr val="accent6">
                    <a:lumMod val="75000"/>
                  </a:schemeClr>
                </a:solidFill>
              </a:rPr>
              <a:t>“</a:t>
            </a:r>
            <a:r>
              <a:rPr lang="en-US" b="1" i="1" u="sng" dirty="0" smtClean="0">
                <a:solidFill>
                  <a:schemeClr val="accent6">
                    <a:lumMod val="75000"/>
                  </a:schemeClr>
                </a:solidFill>
              </a:rPr>
              <a:t>revealed</a:t>
            </a:r>
            <a:r>
              <a:rPr lang="en-US" b="1" i="1" dirty="0" smtClean="0">
                <a:solidFill>
                  <a:schemeClr val="accent6">
                    <a:lumMod val="75000"/>
                  </a:schemeClr>
                </a:solidFill>
              </a:rPr>
              <a:t> by </a:t>
            </a:r>
            <a:r>
              <a:rPr lang="en-US" b="1" i="1" u="sng" dirty="0" smtClean="0">
                <a:solidFill>
                  <a:schemeClr val="accent6">
                    <a:lumMod val="75000"/>
                  </a:schemeClr>
                </a:solidFill>
              </a:rPr>
              <a:t>the Spirit</a:t>
            </a:r>
            <a:r>
              <a:rPr lang="en-US" i="1" dirty="0" smtClean="0">
                <a:solidFill>
                  <a:schemeClr val="accent6">
                    <a:lumMod val="75000"/>
                  </a:schemeClr>
                </a:solidFill>
              </a:rPr>
              <a:t> to His holy apostles and prophets”</a:t>
            </a:r>
            <a:r>
              <a:rPr lang="en-US" dirty="0" smtClean="0">
                <a:solidFill>
                  <a:schemeClr val="accent6">
                    <a:lumMod val="75000"/>
                  </a:schemeClr>
                </a:solidFill>
              </a:rPr>
              <a:t>!  </a:t>
            </a:r>
            <a:r>
              <a:rPr lang="en-US" dirty="0" smtClean="0"/>
              <a:t>Was the </a:t>
            </a:r>
            <a:r>
              <a:rPr lang="en-US" b="1" i="1" u="sng" dirty="0" smtClean="0"/>
              <a:t>Spirit</a:t>
            </a:r>
            <a:r>
              <a:rPr lang="en-US" b="1" i="1" dirty="0" smtClean="0"/>
              <a:t> unclear</a:t>
            </a:r>
            <a:r>
              <a:rPr lang="en-US" dirty="0" smtClean="0"/>
              <a:t>?  Did </a:t>
            </a:r>
            <a:r>
              <a:rPr lang="en-US" b="1" i="1" u="sng" dirty="0" smtClean="0"/>
              <a:t>He</a:t>
            </a:r>
            <a:r>
              <a:rPr lang="en-US" b="1" i="1" dirty="0" smtClean="0"/>
              <a:t> fail</a:t>
            </a:r>
            <a:r>
              <a:rPr lang="en-US" dirty="0" smtClean="0"/>
              <a:t>?</a:t>
            </a:r>
          </a:p>
          <a:p>
            <a:r>
              <a:rPr lang="en-US" dirty="0" smtClean="0"/>
              <a:t>Paul spoke of his gift of ministry as </a:t>
            </a:r>
            <a:r>
              <a:rPr lang="en-US" i="1" dirty="0" smtClean="0">
                <a:solidFill>
                  <a:schemeClr val="accent6">
                    <a:lumMod val="75000"/>
                  </a:schemeClr>
                </a:solidFill>
              </a:rPr>
              <a:t>“given by the </a:t>
            </a:r>
            <a:r>
              <a:rPr lang="en-US" b="1" i="1" dirty="0" smtClean="0">
                <a:solidFill>
                  <a:schemeClr val="accent6">
                    <a:lumMod val="75000"/>
                  </a:schemeClr>
                </a:solidFill>
              </a:rPr>
              <a:t>effective</a:t>
            </a:r>
            <a:r>
              <a:rPr lang="en-US" i="1" dirty="0" smtClean="0">
                <a:solidFill>
                  <a:schemeClr val="accent6">
                    <a:lumMod val="75000"/>
                  </a:schemeClr>
                </a:solidFill>
              </a:rPr>
              <a:t> working of </a:t>
            </a:r>
            <a:r>
              <a:rPr lang="en-US" b="1" i="1" dirty="0" smtClean="0">
                <a:solidFill>
                  <a:schemeClr val="accent6">
                    <a:lumMod val="75000"/>
                  </a:schemeClr>
                </a:solidFill>
              </a:rPr>
              <a:t>His power</a:t>
            </a:r>
            <a:r>
              <a:rPr lang="en-US" i="1" dirty="0" smtClean="0">
                <a:solidFill>
                  <a:schemeClr val="accent6">
                    <a:lumMod val="75000"/>
                  </a:schemeClr>
                </a:solidFill>
              </a:rPr>
              <a:t>”</a:t>
            </a:r>
            <a:r>
              <a:rPr lang="en-US" dirty="0" smtClean="0"/>
              <a:t>.  How is it </a:t>
            </a:r>
            <a:r>
              <a:rPr lang="en-US" b="1" i="1" dirty="0" smtClean="0"/>
              <a:t>effective</a:t>
            </a:r>
            <a:r>
              <a:rPr lang="en-US" dirty="0" smtClean="0"/>
              <a:t>, if we </a:t>
            </a:r>
            <a:r>
              <a:rPr lang="en-US" b="1" i="1" dirty="0" smtClean="0"/>
              <a:t>cannot</a:t>
            </a:r>
            <a:r>
              <a:rPr lang="en-US" dirty="0" smtClean="0"/>
              <a:t> read and understand, as promised?</a:t>
            </a:r>
          </a:p>
          <a:p>
            <a:r>
              <a:rPr lang="en-US" dirty="0" smtClean="0"/>
              <a:t>How can we </a:t>
            </a:r>
            <a:r>
              <a:rPr lang="en-US" b="1" i="1" dirty="0" smtClean="0"/>
              <a:t>belittle</a:t>
            </a:r>
            <a:r>
              <a:rPr lang="en-US" dirty="0" smtClean="0"/>
              <a:t> the effectiveness of God’s Word without </a:t>
            </a:r>
            <a:r>
              <a:rPr lang="en-US" b="1" i="1" dirty="0" smtClean="0"/>
              <a:t>doubting</a:t>
            </a:r>
            <a:r>
              <a:rPr lang="en-US" dirty="0" smtClean="0"/>
              <a:t> the design of the Designer, </a:t>
            </a:r>
            <a:r>
              <a:rPr lang="en-US" b="1" i="1" dirty="0" smtClean="0"/>
              <a:t>God</a:t>
            </a:r>
            <a:r>
              <a:rPr lang="en-US" dirty="0" smtClean="0"/>
              <a:t>?</a:t>
            </a:r>
          </a:p>
          <a:p>
            <a:endParaRPr lang="en-US" dirty="0"/>
          </a:p>
        </p:txBody>
      </p:sp>
    </p:spTree>
    <p:extLst>
      <p:ext uri="{BB962C8B-B14F-4D97-AF65-F5344CB8AC3E}">
        <p14:creationId xmlns:p14="http://schemas.microsoft.com/office/powerpoint/2010/main" val="19635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600450"/>
            <a:ext cx="7239000" cy="857250"/>
          </a:xfrm>
        </p:spPr>
        <p:txBody>
          <a:bodyPr/>
          <a:lstStyle/>
          <a:p>
            <a:r>
              <a:rPr lang="en-US" sz="9600" dirty="0" smtClean="0"/>
              <a:t>Design Goals</a:t>
            </a:r>
            <a:endParaRPr lang="en-US" sz="9600" dirty="0"/>
          </a:p>
        </p:txBody>
      </p:sp>
    </p:spTree>
    <p:extLst>
      <p:ext uri="{BB962C8B-B14F-4D97-AF65-F5344CB8AC3E}">
        <p14:creationId xmlns:p14="http://schemas.microsoft.com/office/powerpoint/2010/main" val="3113916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What Extent?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Most may agree that God intended us to </a:t>
            </a:r>
            <a:r>
              <a:rPr lang="en-US" b="1" i="1" dirty="0" smtClean="0"/>
              <a:t>generally</a:t>
            </a:r>
            <a:r>
              <a:rPr lang="en-US" dirty="0" smtClean="0"/>
              <a:t> understand His Word, but to what extent?  … What did He promise?</a:t>
            </a:r>
          </a:p>
          <a:p>
            <a:pPr marL="0" indent="0">
              <a:buNone/>
            </a:pPr>
            <a:r>
              <a:rPr lang="en-US" b="1" i="1" dirty="0">
                <a:solidFill>
                  <a:schemeClr val="accent6">
                    <a:lumMod val="75000"/>
                  </a:schemeClr>
                </a:solidFill>
              </a:rPr>
              <a:t>All Scripture </a:t>
            </a:r>
            <a:r>
              <a:rPr lang="en-US" i="1" dirty="0">
                <a:solidFill>
                  <a:schemeClr val="accent6">
                    <a:lumMod val="75000"/>
                  </a:schemeClr>
                </a:solidFill>
              </a:rPr>
              <a:t>is given by </a:t>
            </a:r>
            <a:r>
              <a:rPr lang="en-US" b="1" i="1" dirty="0">
                <a:solidFill>
                  <a:schemeClr val="accent6">
                    <a:lumMod val="75000"/>
                  </a:schemeClr>
                </a:solidFill>
              </a:rPr>
              <a:t>inspiration of God</a:t>
            </a:r>
            <a:r>
              <a:rPr lang="en-US" i="1" dirty="0">
                <a:solidFill>
                  <a:schemeClr val="accent6">
                    <a:lumMod val="75000"/>
                  </a:schemeClr>
                </a:solidFill>
              </a:rPr>
              <a:t>, and </a:t>
            </a:r>
            <a:r>
              <a:rPr lang="en-US" b="1" i="1" u="sng" dirty="0">
                <a:solidFill>
                  <a:schemeClr val="accent6">
                    <a:lumMod val="75000"/>
                  </a:schemeClr>
                </a:solidFill>
              </a:rPr>
              <a:t>is profitable</a:t>
            </a:r>
            <a:r>
              <a:rPr lang="en-US" b="1" i="1" dirty="0">
                <a:solidFill>
                  <a:schemeClr val="accent6">
                    <a:lumMod val="75000"/>
                  </a:schemeClr>
                </a:solidFill>
              </a:rPr>
              <a:t> for </a:t>
            </a:r>
            <a:r>
              <a:rPr lang="en-US" b="1" i="1" baseline="30000" dirty="0" smtClean="0"/>
              <a:t>1</a:t>
            </a:r>
            <a:r>
              <a:rPr lang="en-US" b="1" i="1" dirty="0" smtClean="0">
                <a:solidFill>
                  <a:schemeClr val="accent6">
                    <a:lumMod val="75000"/>
                  </a:schemeClr>
                </a:solidFill>
              </a:rPr>
              <a:t>doctrine</a:t>
            </a:r>
            <a:r>
              <a:rPr lang="en-US" b="1" i="1" dirty="0">
                <a:solidFill>
                  <a:schemeClr val="accent6">
                    <a:lumMod val="75000"/>
                  </a:schemeClr>
                </a:solidFill>
              </a:rPr>
              <a:t>, for </a:t>
            </a:r>
            <a:r>
              <a:rPr lang="en-US" b="1" i="1" baseline="30000" dirty="0" smtClean="0"/>
              <a:t>2</a:t>
            </a:r>
            <a:r>
              <a:rPr lang="en-US" b="1" i="1" dirty="0" smtClean="0">
                <a:solidFill>
                  <a:schemeClr val="accent1">
                    <a:lumMod val="75000"/>
                  </a:schemeClr>
                </a:solidFill>
              </a:rPr>
              <a:t>reproof</a:t>
            </a:r>
            <a:r>
              <a:rPr lang="en-US" b="1" i="1" dirty="0">
                <a:solidFill>
                  <a:schemeClr val="accent6">
                    <a:lumMod val="75000"/>
                  </a:schemeClr>
                </a:solidFill>
              </a:rPr>
              <a:t>, for </a:t>
            </a:r>
            <a:r>
              <a:rPr lang="en-US" b="1" i="1" baseline="30000" dirty="0" smtClean="0"/>
              <a:t>3</a:t>
            </a:r>
            <a:r>
              <a:rPr lang="en-US" b="1" i="1" dirty="0" smtClean="0">
                <a:solidFill>
                  <a:schemeClr val="accent6">
                    <a:lumMod val="75000"/>
                  </a:schemeClr>
                </a:solidFill>
              </a:rPr>
              <a:t>correction</a:t>
            </a:r>
            <a:r>
              <a:rPr lang="en-US" b="1" i="1" dirty="0">
                <a:solidFill>
                  <a:schemeClr val="accent6">
                    <a:lumMod val="75000"/>
                  </a:schemeClr>
                </a:solidFill>
              </a:rPr>
              <a:t>, for </a:t>
            </a:r>
            <a:r>
              <a:rPr lang="en-US" b="1" i="1" baseline="30000" dirty="0" smtClean="0"/>
              <a:t>4</a:t>
            </a:r>
            <a:r>
              <a:rPr lang="en-US" b="1" i="1" dirty="0" smtClean="0">
                <a:solidFill>
                  <a:schemeClr val="accent6">
                    <a:lumMod val="75000"/>
                  </a:schemeClr>
                </a:solidFill>
              </a:rPr>
              <a:t>instruction </a:t>
            </a:r>
            <a:r>
              <a:rPr lang="en-US" b="1" i="1" dirty="0">
                <a:solidFill>
                  <a:schemeClr val="accent6">
                    <a:lumMod val="75000"/>
                  </a:schemeClr>
                </a:solidFill>
              </a:rPr>
              <a:t>in righteousness, </a:t>
            </a:r>
            <a:r>
              <a:rPr lang="en-US" b="1" i="1" u="sng" dirty="0">
                <a:solidFill>
                  <a:schemeClr val="accent6">
                    <a:lumMod val="75000"/>
                  </a:schemeClr>
                </a:solidFill>
              </a:rPr>
              <a:t>that</a:t>
            </a:r>
            <a:r>
              <a:rPr lang="en-US" i="1" dirty="0">
                <a:solidFill>
                  <a:schemeClr val="accent6">
                    <a:lumMod val="75000"/>
                  </a:schemeClr>
                </a:solidFill>
              </a:rPr>
              <a:t> the man of God may </a:t>
            </a:r>
            <a:r>
              <a:rPr lang="en-US" b="1" i="1" dirty="0">
                <a:solidFill>
                  <a:schemeClr val="accent6">
                    <a:lumMod val="75000"/>
                  </a:schemeClr>
                </a:solidFill>
              </a:rPr>
              <a:t>be </a:t>
            </a:r>
            <a:r>
              <a:rPr lang="en-US" b="1" i="1" baseline="30000" dirty="0" smtClean="0"/>
              <a:t>5</a:t>
            </a:r>
            <a:r>
              <a:rPr lang="en-US" b="1" i="1" dirty="0" smtClean="0">
                <a:solidFill>
                  <a:schemeClr val="accent6">
                    <a:lumMod val="75000"/>
                  </a:schemeClr>
                </a:solidFill>
              </a:rPr>
              <a:t>complete</a:t>
            </a:r>
            <a:r>
              <a:rPr lang="en-US" b="1" i="1" dirty="0">
                <a:solidFill>
                  <a:schemeClr val="accent6">
                    <a:lumMod val="75000"/>
                  </a:schemeClr>
                </a:solidFill>
              </a:rPr>
              <a:t>, thoroughly </a:t>
            </a:r>
            <a:r>
              <a:rPr lang="en-US" b="1" i="1" baseline="30000" dirty="0" smtClean="0"/>
              <a:t>6</a:t>
            </a:r>
            <a:r>
              <a:rPr lang="en-US" b="1" i="1" dirty="0" smtClean="0">
                <a:solidFill>
                  <a:schemeClr val="accent6">
                    <a:lumMod val="75000"/>
                  </a:schemeClr>
                </a:solidFill>
              </a:rPr>
              <a:t>equipped </a:t>
            </a:r>
            <a:r>
              <a:rPr lang="en-US" b="1" i="1" dirty="0">
                <a:solidFill>
                  <a:schemeClr val="accent6">
                    <a:lumMod val="75000"/>
                  </a:schemeClr>
                </a:solidFill>
              </a:rPr>
              <a:t>for </a:t>
            </a:r>
            <a:r>
              <a:rPr lang="en-US" b="1" i="1" u="sng" dirty="0">
                <a:solidFill>
                  <a:schemeClr val="accent6">
                    <a:lumMod val="75000"/>
                  </a:schemeClr>
                </a:solidFill>
              </a:rPr>
              <a:t>every good work</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II Timothy 3:16-17</a:t>
            </a:r>
            <a:r>
              <a:rPr lang="en-US" dirty="0">
                <a:solidFill>
                  <a:schemeClr val="accent6">
                    <a:lumMod val="75000"/>
                  </a:schemeClr>
                </a:solidFill>
              </a:rPr>
              <a:t>)</a:t>
            </a:r>
            <a:endParaRPr lang="en-US" dirty="0" smtClean="0">
              <a:solidFill>
                <a:schemeClr val="accent6">
                  <a:lumMod val="75000"/>
                </a:schemeClr>
              </a:solidFill>
            </a:endParaRPr>
          </a:p>
          <a:p>
            <a:r>
              <a:rPr lang="en-US" dirty="0" smtClean="0"/>
              <a:t>What </a:t>
            </a:r>
            <a:r>
              <a:rPr lang="en-US" b="1" i="1" dirty="0" smtClean="0"/>
              <a:t>guidance</a:t>
            </a:r>
            <a:r>
              <a:rPr lang="en-US" dirty="0" smtClean="0"/>
              <a:t> do we need </a:t>
            </a:r>
            <a:r>
              <a:rPr lang="en-US" b="1" i="1" dirty="0" smtClean="0"/>
              <a:t>beyond</a:t>
            </a:r>
            <a:r>
              <a:rPr lang="en-US" dirty="0" smtClean="0"/>
              <a:t> </a:t>
            </a:r>
            <a:r>
              <a:rPr lang="en-US" i="1" dirty="0" smtClean="0">
                <a:solidFill>
                  <a:schemeClr val="accent6">
                    <a:lumMod val="75000"/>
                  </a:schemeClr>
                </a:solidFill>
              </a:rPr>
              <a:t>“doctrine, reproof, correction, and instruction in righteousness”</a:t>
            </a:r>
            <a:r>
              <a:rPr lang="en-US" dirty="0" smtClean="0"/>
              <a:t>?</a:t>
            </a:r>
          </a:p>
          <a:p>
            <a:r>
              <a:rPr lang="en-US" dirty="0" smtClean="0"/>
              <a:t>What </a:t>
            </a:r>
            <a:r>
              <a:rPr lang="en-US" b="1" i="1" dirty="0" smtClean="0"/>
              <a:t>preparation </a:t>
            </a:r>
            <a:r>
              <a:rPr lang="en-US" dirty="0" smtClean="0"/>
              <a:t>do we need </a:t>
            </a:r>
            <a:r>
              <a:rPr lang="en-US" b="1" i="1" dirty="0" smtClean="0"/>
              <a:t>beyond</a:t>
            </a:r>
            <a:r>
              <a:rPr lang="en-US" dirty="0" smtClean="0"/>
              <a:t> </a:t>
            </a:r>
            <a:r>
              <a:rPr lang="en-US" i="1" dirty="0" smtClean="0">
                <a:solidFill>
                  <a:schemeClr val="accent6">
                    <a:lumMod val="75000"/>
                  </a:schemeClr>
                </a:solidFill>
              </a:rPr>
              <a:t>“being </a:t>
            </a:r>
            <a:r>
              <a:rPr lang="en-US" b="1" i="1" u="sng" dirty="0" smtClean="0">
                <a:solidFill>
                  <a:schemeClr val="accent6">
                    <a:lumMod val="75000"/>
                  </a:schemeClr>
                </a:solidFill>
              </a:rPr>
              <a:t>complete</a:t>
            </a:r>
            <a:r>
              <a:rPr lang="en-US" i="1" dirty="0" smtClean="0">
                <a:solidFill>
                  <a:schemeClr val="accent6">
                    <a:lumMod val="75000"/>
                  </a:schemeClr>
                </a:solidFill>
              </a:rPr>
              <a:t>, </a:t>
            </a:r>
            <a:r>
              <a:rPr lang="en-US" b="1" i="1" dirty="0" smtClean="0">
                <a:solidFill>
                  <a:schemeClr val="accent6">
                    <a:lumMod val="75000"/>
                  </a:schemeClr>
                </a:solidFill>
              </a:rPr>
              <a:t>thoroughly equipped</a:t>
            </a:r>
            <a:r>
              <a:rPr lang="en-US" i="1" dirty="0" smtClean="0">
                <a:solidFill>
                  <a:schemeClr val="accent6">
                    <a:lumMod val="75000"/>
                  </a:schemeClr>
                </a:solidFill>
              </a:rPr>
              <a:t> for </a:t>
            </a:r>
            <a:r>
              <a:rPr lang="en-US" b="1" i="1" u="sng" dirty="0" smtClean="0">
                <a:solidFill>
                  <a:schemeClr val="accent6">
                    <a:lumMod val="75000"/>
                  </a:schemeClr>
                </a:solidFill>
              </a:rPr>
              <a:t>every good</a:t>
            </a:r>
            <a:r>
              <a:rPr lang="en-US" b="1" i="1" dirty="0" smtClean="0">
                <a:solidFill>
                  <a:schemeClr val="accent6">
                    <a:lumMod val="75000"/>
                  </a:schemeClr>
                </a:solidFill>
              </a:rPr>
              <a:t> work</a:t>
            </a:r>
            <a:r>
              <a:rPr lang="en-US" i="1" dirty="0" smtClean="0">
                <a:solidFill>
                  <a:schemeClr val="accent6">
                    <a:lumMod val="75000"/>
                  </a:schemeClr>
                </a:solidFill>
              </a:rPr>
              <a:t>”</a:t>
            </a:r>
            <a:r>
              <a:rPr lang="en-US" i="1" dirty="0" smtClean="0"/>
              <a:t>?</a:t>
            </a:r>
          </a:p>
          <a:p>
            <a:r>
              <a:rPr lang="en-US" dirty="0" smtClean="0"/>
              <a:t>Helpful for our </a:t>
            </a:r>
            <a:r>
              <a:rPr lang="en-US" b="1" i="1" dirty="0" smtClean="0"/>
              <a:t>own</a:t>
            </a:r>
            <a:r>
              <a:rPr lang="en-US" dirty="0" smtClean="0"/>
              <a:t> understanding </a:t>
            </a:r>
            <a:r>
              <a:rPr lang="en-US" b="1" i="1" dirty="0" smtClean="0"/>
              <a:t>and</a:t>
            </a:r>
            <a:r>
              <a:rPr lang="en-US" dirty="0" smtClean="0"/>
              <a:t> for </a:t>
            </a:r>
            <a:r>
              <a:rPr lang="en-US" dirty="0" smtClean="0"/>
              <a:t>teaching </a:t>
            </a:r>
            <a:r>
              <a:rPr lang="en-US" b="1" i="1" dirty="0" smtClean="0"/>
              <a:t>others</a:t>
            </a:r>
            <a:r>
              <a:rPr lang="en-US" dirty="0" smtClean="0"/>
              <a:t>!</a:t>
            </a:r>
          </a:p>
        </p:txBody>
      </p:sp>
    </p:spTree>
    <p:extLst>
      <p:ext uri="{BB962C8B-B14F-4D97-AF65-F5344CB8AC3E}">
        <p14:creationId xmlns:p14="http://schemas.microsoft.com/office/powerpoint/2010/main" val="25182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Unto Conviction!</a:t>
            </a:r>
            <a:endParaRPr lang="en-US" dirty="0"/>
          </a:p>
        </p:txBody>
      </p:sp>
      <p:sp>
        <p:nvSpPr>
          <p:cNvPr id="3" name="Content Placeholder 2"/>
          <p:cNvSpPr>
            <a:spLocks noGrp="1"/>
          </p:cNvSpPr>
          <p:nvPr>
            <p:ph idx="1"/>
          </p:nvPr>
        </p:nvSpPr>
        <p:spPr/>
        <p:txBody>
          <a:bodyPr>
            <a:noAutofit/>
          </a:bodyPr>
          <a:lstStyle/>
          <a:p>
            <a:pPr marL="0" indent="0">
              <a:spcBef>
                <a:spcPts val="200"/>
              </a:spcBef>
              <a:buNone/>
            </a:pPr>
            <a:r>
              <a:rPr lang="en-US" sz="2600" i="1" dirty="0" smtClean="0">
                <a:solidFill>
                  <a:schemeClr val="accent6">
                    <a:lumMod val="75000"/>
                  </a:schemeClr>
                </a:solidFill>
              </a:rPr>
              <a:t>For </a:t>
            </a:r>
            <a:r>
              <a:rPr lang="en-US" sz="2600" i="1" dirty="0">
                <a:solidFill>
                  <a:schemeClr val="accent6">
                    <a:lumMod val="75000"/>
                  </a:schemeClr>
                </a:solidFill>
              </a:rPr>
              <a:t>a </a:t>
            </a:r>
            <a:r>
              <a:rPr lang="en-US" sz="2600" b="1" i="1" dirty="0">
                <a:solidFill>
                  <a:schemeClr val="accent6">
                    <a:lumMod val="75000"/>
                  </a:schemeClr>
                </a:solidFill>
              </a:rPr>
              <a:t>bishop </a:t>
            </a:r>
            <a:r>
              <a:rPr lang="en-US" sz="2600" b="1" i="1" u="sng" dirty="0">
                <a:solidFill>
                  <a:schemeClr val="accent6">
                    <a:lumMod val="75000"/>
                  </a:schemeClr>
                </a:solidFill>
              </a:rPr>
              <a:t>must</a:t>
            </a:r>
            <a:r>
              <a:rPr lang="en-US" sz="2600" b="1" i="1" dirty="0">
                <a:solidFill>
                  <a:schemeClr val="accent6">
                    <a:lumMod val="75000"/>
                  </a:schemeClr>
                </a:solidFill>
              </a:rPr>
              <a:t> </a:t>
            </a:r>
            <a:r>
              <a:rPr lang="en-US" sz="2600" b="1" i="1" dirty="0" smtClean="0">
                <a:solidFill>
                  <a:schemeClr val="accent6">
                    <a:lumMod val="75000"/>
                  </a:schemeClr>
                </a:solidFill>
              </a:rPr>
              <a:t>be </a:t>
            </a:r>
            <a:r>
              <a:rPr lang="en-US" sz="2600" i="1" dirty="0" smtClean="0">
                <a:solidFill>
                  <a:schemeClr val="accent6">
                    <a:lumMod val="75000"/>
                  </a:schemeClr>
                </a:solidFill>
              </a:rPr>
              <a:t>… </a:t>
            </a:r>
            <a:r>
              <a:rPr lang="en-US" sz="2600" b="1" i="1" u="sng" dirty="0" smtClean="0">
                <a:solidFill>
                  <a:schemeClr val="accent6">
                    <a:lumMod val="75000"/>
                  </a:schemeClr>
                </a:solidFill>
              </a:rPr>
              <a:t>holding </a:t>
            </a:r>
            <a:r>
              <a:rPr lang="en-US" sz="2600" b="1" i="1" u="sng" dirty="0">
                <a:solidFill>
                  <a:schemeClr val="accent6">
                    <a:lumMod val="75000"/>
                  </a:schemeClr>
                </a:solidFill>
              </a:rPr>
              <a:t>fast</a:t>
            </a:r>
            <a:r>
              <a:rPr lang="en-US" sz="2600" b="1" i="1" dirty="0">
                <a:solidFill>
                  <a:schemeClr val="accent6">
                    <a:lumMod val="75000"/>
                  </a:schemeClr>
                </a:solidFill>
              </a:rPr>
              <a:t> the faithful word </a:t>
            </a:r>
            <a:r>
              <a:rPr lang="en-US" sz="2600" b="1" i="1" u="sng" dirty="0">
                <a:solidFill>
                  <a:schemeClr val="accent6">
                    <a:lumMod val="75000"/>
                  </a:schemeClr>
                </a:solidFill>
              </a:rPr>
              <a:t>as he has been taught</a:t>
            </a:r>
            <a:r>
              <a:rPr lang="en-US" sz="2600" i="1" u="sng" dirty="0">
                <a:solidFill>
                  <a:schemeClr val="accent6">
                    <a:lumMod val="75000"/>
                  </a:schemeClr>
                </a:solidFill>
              </a:rPr>
              <a:t>, </a:t>
            </a:r>
            <a:r>
              <a:rPr lang="en-US" sz="2600" b="1" i="1" u="sng" dirty="0">
                <a:solidFill>
                  <a:schemeClr val="accent6">
                    <a:lumMod val="75000"/>
                  </a:schemeClr>
                </a:solidFill>
              </a:rPr>
              <a:t>that</a:t>
            </a:r>
            <a:r>
              <a:rPr lang="en-US" sz="2600" i="1" dirty="0">
                <a:solidFill>
                  <a:schemeClr val="accent6">
                    <a:lumMod val="75000"/>
                  </a:schemeClr>
                </a:solidFill>
              </a:rPr>
              <a:t> he may </a:t>
            </a:r>
            <a:r>
              <a:rPr lang="en-US" sz="2600" b="1" i="1" dirty="0">
                <a:solidFill>
                  <a:schemeClr val="accent6">
                    <a:lumMod val="75000"/>
                  </a:schemeClr>
                </a:solidFill>
              </a:rPr>
              <a:t>be able, </a:t>
            </a:r>
            <a:r>
              <a:rPr lang="en-US" sz="2600" b="1" i="1" u="sng" dirty="0">
                <a:solidFill>
                  <a:schemeClr val="accent6">
                    <a:lumMod val="75000"/>
                  </a:schemeClr>
                </a:solidFill>
              </a:rPr>
              <a:t>by sound doctrine</a:t>
            </a:r>
            <a:r>
              <a:rPr lang="en-US" sz="2600" b="1" i="1" dirty="0">
                <a:solidFill>
                  <a:schemeClr val="accent6">
                    <a:lumMod val="75000"/>
                  </a:schemeClr>
                </a:solidFill>
              </a:rPr>
              <a:t>, both to </a:t>
            </a:r>
            <a:r>
              <a:rPr lang="en-US" sz="2600" b="1" i="1" u="sng" dirty="0">
                <a:solidFill>
                  <a:schemeClr val="accent6">
                    <a:lumMod val="75000"/>
                  </a:schemeClr>
                </a:solidFill>
              </a:rPr>
              <a:t>exhort</a:t>
            </a:r>
            <a:r>
              <a:rPr lang="en-US" sz="2600" b="1" i="1" dirty="0">
                <a:solidFill>
                  <a:schemeClr val="accent6">
                    <a:lumMod val="75000"/>
                  </a:schemeClr>
                </a:solidFill>
              </a:rPr>
              <a:t> and </a:t>
            </a:r>
            <a:r>
              <a:rPr lang="en-US" sz="2600" b="1" i="1" u="sng" dirty="0">
                <a:solidFill>
                  <a:schemeClr val="accent6">
                    <a:lumMod val="75000"/>
                  </a:schemeClr>
                </a:solidFill>
              </a:rPr>
              <a:t>convict those who contradict</a:t>
            </a:r>
            <a:r>
              <a:rPr lang="en-US" sz="2600" i="1" dirty="0" smtClean="0">
                <a:solidFill>
                  <a:schemeClr val="accent6">
                    <a:lumMod val="75000"/>
                  </a:schemeClr>
                </a:solidFill>
              </a:rPr>
              <a:t>.</a:t>
            </a:r>
            <a:r>
              <a:rPr lang="en-US" sz="2600" dirty="0" smtClean="0">
                <a:solidFill>
                  <a:schemeClr val="accent6">
                    <a:lumMod val="75000"/>
                  </a:schemeClr>
                </a:solidFill>
              </a:rPr>
              <a:t> </a:t>
            </a:r>
            <a:r>
              <a:rPr lang="en-US" sz="2600" dirty="0">
                <a:solidFill>
                  <a:schemeClr val="accent6">
                    <a:lumMod val="75000"/>
                  </a:schemeClr>
                </a:solidFill>
              </a:rPr>
              <a:t>(</a:t>
            </a:r>
            <a:r>
              <a:rPr lang="en-US" sz="2600" b="1" dirty="0">
                <a:solidFill>
                  <a:schemeClr val="accent6">
                    <a:lumMod val="75000"/>
                  </a:schemeClr>
                </a:solidFill>
              </a:rPr>
              <a:t>Titus </a:t>
            </a:r>
            <a:r>
              <a:rPr lang="en-US" sz="2600" b="1" dirty="0" smtClean="0">
                <a:solidFill>
                  <a:schemeClr val="accent6">
                    <a:lumMod val="75000"/>
                  </a:schemeClr>
                </a:solidFill>
              </a:rPr>
              <a:t>1:7-9</a:t>
            </a:r>
            <a:r>
              <a:rPr lang="en-US" sz="2600" dirty="0" smtClean="0">
                <a:solidFill>
                  <a:schemeClr val="accent6">
                    <a:lumMod val="75000"/>
                  </a:schemeClr>
                </a:solidFill>
              </a:rPr>
              <a:t>)</a:t>
            </a:r>
          </a:p>
          <a:p>
            <a:pPr>
              <a:spcBef>
                <a:spcPts val="200"/>
              </a:spcBef>
            </a:pPr>
            <a:r>
              <a:rPr lang="en-US" sz="2600" dirty="0" smtClean="0"/>
              <a:t>Why </a:t>
            </a:r>
            <a:r>
              <a:rPr lang="en-US" sz="2600" i="1" dirty="0" smtClean="0">
                <a:solidFill>
                  <a:schemeClr val="accent6">
                    <a:lumMod val="75000"/>
                  </a:schemeClr>
                </a:solidFill>
              </a:rPr>
              <a:t>“hold fast”</a:t>
            </a:r>
            <a:r>
              <a:rPr lang="en-US" sz="2600" dirty="0" smtClean="0"/>
              <a:t> to that which cannot be understood?</a:t>
            </a:r>
          </a:p>
          <a:p>
            <a:pPr>
              <a:spcBef>
                <a:spcPts val="200"/>
              </a:spcBef>
            </a:pPr>
            <a:r>
              <a:rPr lang="en-US" sz="2600" dirty="0" smtClean="0"/>
              <a:t>Why consider it </a:t>
            </a:r>
            <a:r>
              <a:rPr lang="en-US" sz="2600" i="1" dirty="0" smtClean="0">
                <a:solidFill>
                  <a:schemeClr val="accent6">
                    <a:lumMod val="75000"/>
                  </a:schemeClr>
                </a:solidFill>
              </a:rPr>
              <a:t>“faithful”</a:t>
            </a:r>
            <a:r>
              <a:rPr lang="en-US" sz="2600" dirty="0" smtClean="0"/>
              <a:t>, if it cannot be understood?</a:t>
            </a:r>
          </a:p>
          <a:p>
            <a:pPr>
              <a:spcBef>
                <a:spcPts val="200"/>
              </a:spcBef>
            </a:pPr>
            <a:r>
              <a:rPr lang="en-US" sz="2600" dirty="0" smtClean="0"/>
              <a:t>Not revealed, but </a:t>
            </a:r>
            <a:r>
              <a:rPr lang="en-US" sz="2600" i="1" dirty="0" smtClean="0">
                <a:solidFill>
                  <a:schemeClr val="accent6">
                    <a:lumMod val="75000"/>
                  </a:schemeClr>
                </a:solidFill>
              </a:rPr>
              <a:t>“taught”</a:t>
            </a:r>
            <a:r>
              <a:rPr lang="en-US" sz="2600" dirty="0" smtClean="0"/>
              <a:t>.  How, if it cannot be learned?</a:t>
            </a:r>
          </a:p>
          <a:p>
            <a:pPr>
              <a:spcBef>
                <a:spcPts val="200"/>
              </a:spcBef>
            </a:pPr>
            <a:r>
              <a:rPr lang="en-US" sz="2600" b="1" dirty="0" smtClean="0"/>
              <a:t>Method: </a:t>
            </a:r>
            <a:r>
              <a:rPr lang="en-US" sz="2600" dirty="0" smtClean="0"/>
              <a:t>Not </a:t>
            </a:r>
            <a:r>
              <a:rPr lang="en-US" sz="2600" dirty="0" smtClean="0"/>
              <a:t>by </a:t>
            </a:r>
            <a:r>
              <a:rPr lang="en-US" sz="2600" b="1" i="1" dirty="0" smtClean="0"/>
              <a:t>emotion</a:t>
            </a:r>
            <a:r>
              <a:rPr lang="en-US" sz="2600" dirty="0" smtClean="0"/>
              <a:t>, </a:t>
            </a:r>
            <a:r>
              <a:rPr lang="en-US" sz="2600" b="1" i="1" dirty="0" smtClean="0"/>
              <a:t>miracles</a:t>
            </a:r>
            <a:r>
              <a:rPr lang="en-US" sz="2600" dirty="0" smtClean="0"/>
              <a:t>, or </a:t>
            </a:r>
            <a:r>
              <a:rPr lang="en-US" sz="2600" b="1" i="1" dirty="0" smtClean="0"/>
              <a:t>avoidance</a:t>
            </a:r>
            <a:r>
              <a:rPr lang="en-US" sz="2600" dirty="0" smtClean="0"/>
              <a:t>, but by </a:t>
            </a:r>
            <a:r>
              <a:rPr lang="en-US" sz="2600" i="1" dirty="0" smtClean="0">
                <a:solidFill>
                  <a:schemeClr val="accent6">
                    <a:lumMod val="75000"/>
                  </a:schemeClr>
                </a:solidFill>
              </a:rPr>
              <a:t>“</a:t>
            </a:r>
            <a:r>
              <a:rPr lang="en-US" sz="2600" b="1" i="1" dirty="0" smtClean="0">
                <a:solidFill>
                  <a:schemeClr val="accent6">
                    <a:lumMod val="75000"/>
                  </a:schemeClr>
                </a:solidFill>
              </a:rPr>
              <a:t>sound</a:t>
            </a:r>
            <a:r>
              <a:rPr lang="en-US" sz="2600" i="1" dirty="0" smtClean="0">
                <a:solidFill>
                  <a:schemeClr val="accent6">
                    <a:lumMod val="75000"/>
                  </a:schemeClr>
                </a:solidFill>
              </a:rPr>
              <a:t> doctrine”</a:t>
            </a:r>
            <a:r>
              <a:rPr lang="en-US" sz="2600" dirty="0" smtClean="0"/>
              <a:t>.  Why, if it does not sustain health</a:t>
            </a:r>
            <a:r>
              <a:rPr lang="en-US" sz="2600" dirty="0" smtClean="0"/>
              <a:t>?</a:t>
            </a:r>
            <a:endParaRPr lang="en-US" sz="2600" dirty="0" smtClean="0"/>
          </a:p>
        </p:txBody>
      </p:sp>
    </p:spTree>
    <p:extLst>
      <p:ext uri="{BB962C8B-B14F-4D97-AF65-F5344CB8AC3E}">
        <p14:creationId xmlns:p14="http://schemas.microsoft.com/office/powerpoint/2010/main" val="33278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Unto Conviction!</a:t>
            </a:r>
            <a:endParaRPr lang="en-US" dirty="0"/>
          </a:p>
        </p:txBody>
      </p:sp>
      <p:sp>
        <p:nvSpPr>
          <p:cNvPr id="3" name="Content Placeholder 2"/>
          <p:cNvSpPr>
            <a:spLocks noGrp="1"/>
          </p:cNvSpPr>
          <p:nvPr>
            <p:ph idx="1"/>
          </p:nvPr>
        </p:nvSpPr>
        <p:spPr/>
        <p:txBody>
          <a:bodyPr>
            <a:noAutofit/>
          </a:bodyPr>
          <a:lstStyle/>
          <a:p>
            <a:pPr marL="0" indent="0">
              <a:spcBef>
                <a:spcPts val="200"/>
              </a:spcBef>
              <a:buNone/>
            </a:pPr>
            <a:r>
              <a:rPr lang="en-US" sz="2600" i="1" dirty="0" smtClean="0">
                <a:solidFill>
                  <a:schemeClr val="accent6">
                    <a:lumMod val="75000"/>
                  </a:schemeClr>
                </a:solidFill>
              </a:rPr>
              <a:t>For </a:t>
            </a:r>
            <a:r>
              <a:rPr lang="en-US" sz="2600" i="1" dirty="0">
                <a:solidFill>
                  <a:schemeClr val="accent6">
                    <a:lumMod val="75000"/>
                  </a:schemeClr>
                </a:solidFill>
              </a:rPr>
              <a:t>a </a:t>
            </a:r>
            <a:r>
              <a:rPr lang="en-US" sz="2600" b="1" i="1" dirty="0">
                <a:solidFill>
                  <a:schemeClr val="accent6">
                    <a:lumMod val="75000"/>
                  </a:schemeClr>
                </a:solidFill>
              </a:rPr>
              <a:t>bishop </a:t>
            </a:r>
            <a:r>
              <a:rPr lang="en-US" sz="2600" b="1" i="1" u="sng" dirty="0">
                <a:solidFill>
                  <a:schemeClr val="accent6">
                    <a:lumMod val="75000"/>
                  </a:schemeClr>
                </a:solidFill>
              </a:rPr>
              <a:t>must</a:t>
            </a:r>
            <a:r>
              <a:rPr lang="en-US" sz="2600" b="1" i="1" dirty="0">
                <a:solidFill>
                  <a:schemeClr val="accent6">
                    <a:lumMod val="75000"/>
                  </a:schemeClr>
                </a:solidFill>
              </a:rPr>
              <a:t> </a:t>
            </a:r>
            <a:r>
              <a:rPr lang="en-US" sz="2600" b="1" i="1" dirty="0" smtClean="0">
                <a:solidFill>
                  <a:schemeClr val="accent6">
                    <a:lumMod val="75000"/>
                  </a:schemeClr>
                </a:solidFill>
              </a:rPr>
              <a:t>be </a:t>
            </a:r>
            <a:r>
              <a:rPr lang="en-US" sz="2600" i="1" dirty="0" smtClean="0">
                <a:solidFill>
                  <a:schemeClr val="accent6">
                    <a:lumMod val="75000"/>
                  </a:schemeClr>
                </a:solidFill>
              </a:rPr>
              <a:t>… </a:t>
            </a:r>
            <a:r>
              <a:rPr lang="en-US" sz="2600" b="1" i="1" u="sng" dirty="0" smtClean="0">
                <a:solidFill>
                  <a:schemeClr val="accent6">
                    <a:lumMod val="75000"/>
                  </a:schemeClr>
                </a:solidFill>
              </a:rPr>
              <a:t>holding </a:t>
            </a:r>
            <a:r>
              <a:rPr lang="en-US" sz="2600" b="1" i="1" u="sng" dirty="0">
                <a:solidFill>
                  <a:schemeClr val="accent6">
                    <a:lumMod val="75000"/>
                  </a:schemeClr>
                </a:solidFill>
              </a:rPr>
              <a:t>fast</a:t>
            </a:r>
            <a:r>
              <a:rPr lang="en-US" sz="2600" b="1" i="1" dirty="0">
                <a:solidFill>
                  <a:schemeClr val="accent6">
                    <a:lumMod val="75000"/>
                  </a:schemeClr>
                </a:solidFill>
              </a:rPr>
              <a:t> the faithful word </a:t>
            </a:r>
            <a:r>
              <a:rPr lang="en-US" sz="2600" b="1" i="1" u="sng" dirty="0">
                <a:solidFill>
                  <a:schemeClr val="accent6">
                    <a:lumMod val="75000"/>
                  </a:schemeClr>
                </a:solidFill>
              </a:rPr>
              <a:t>as he has been taught</a:t>
            </a:r>
            <a:r>
              <a:rPr lang="en-US" sz="2600" i="1" u="sng" dirty="0">
                <a:solidFill>
                  <a:schemeClr val="accent6">
                    <a:lumMod val="75000"/>
                  </a:schemeClr>
                </a:solidFill>
              </a:rPr>
              <a:t>, </a:t>
            </a:r>
            <a:r>
              <a:rPr lang="en-US" sz="2600" b="1" i="1" u="sng" dirty="0">
                <a:solidFill>
                  <a:schemeClr val="accent6">
                    <a:lumMod val="75000"/>
                  </a:schemeClr>
                </a:solidFill>
              </a:rPr>
              <a:t>that</a:t>
            </a:r>
            <a:r>
              <a:rPr lang="en-US" sz="2600" i="1" dirty="0">
                <a:solidFill>
                  <a:schemeClr val="accent6">
                    <a:lumMod val="75000"/>
                  </a:schemeClr>
                </a:solidFill>
              </a:rPr>
              <a:t> he may </a:t>
            </a:r>
            <a:r>
              <a:rPr lang="en-US" sz="2600" b="1" i="1" dirty="0">
                <a:solidFill>
                  <a:schemeClr val="accent6">
                    <a:lumMod val="75000"/>
                  </a:schemeClr>
                </a:solidFill>
              </a:rPr>
              <a:t>be able, </a:t>
            </a:r>
            <a:r>
              <a:rPr lang="en-US" sz="2600" b="1" i="1" u="sng" dirty="0">
                <a:solidFill>
                  <a:schemeClr val="accent6">
                    <a:lumMod val="75000"/>
                  </a:schemeClr>
                </a:solidFill>
              </a:rPr>
              <a:t>by sound doctrine</a:t>
            </a:r>
            <a:r>
              <a:rPr lang="en-US" sz="2600" b="1" i="1" dirty="0">
                <a:solidFill>
                  <a:schemeClr val="accent6">
                    <a:lumMod val="75000"/>
                  </a:schemeClr>
                </a:solidFill>
              </a:rPr>
              <a:t>, both to </a:t>
            </a:r>
            <a:r>
              <a:rPr lang="en-US" sz="2600" b="1" i="1" u="sng" dirty="0">
                <a:solidFill>
                  <a:schemeClr val="accent6">
                    <a:lumMod val="75000"/>
                  </a:schemeClr>
                </a:solidFill>
              </a:rPr>
              <a:t>exhort</a:t>
            </a:r>
            <a:r>
              <a:rPr lang="en-US" sz="2600" b="1" i="1" dirty="0">
                <a:solidFill>
                  <a:schemeClr val="accent6">
                    <a:lumMod val="75000"/>
                  </a:schemeClr>
                </a:solidFill>
              </a:rPr>
              <a:t> and </a:t>
            </a:r>
            <a:r>
              <a:rPr lang="en-US" sz="2600" b="1" i="1" u="sng" dirty="0">
                <a:solidFill>
                  <a:schemeClr val="accent6">
                    <a:lumMod val="75000"/>
                  </a:schemeClr>
                </a:solidFill>
              </a:rPr>
              <a:t>convict those who contradict</a:t>
            </a:r>
            <a:r>
              <a:rPr lang="en-US" sz="2600" i="1" dirty="0" smtClean="0">
                <a:solidFill>
                  <a:schemeClr val="accent6">
                    <a:lumMod val="75000"/>
                  </a:schemeClr>
                </a:solidFill>
              </a:rPr>
              <a:t>.</a:t>
            </a:r>
            <a:r>
              <a:rPr lang="en-US" sz="2600" dirty="0" smtClean="0">
                <a:solidFill>
                  <a:schemeClr val="accent6">
                    <a:lumMod val="75000"/>
                  </a:schemeClr>
                </a:solidFill>
              </a:rPr>
              <a:t> </a:t>
            </a:r>
            <a:r>
              <a:rPr lang="en-US" sz="2600" dirty="0">
                <a:solidFill>
                  <a:schemeClr val="accent6">
                    <a:lumMod val="75000"/>
                  </a:schemeClr>
                </a:solidFill>
              </a:rPr>
              <a:t>(</a:t>
            </a:r>
            <a:r>
              <a:rPr lang="en-US" sz="2600" b="1" dirty="0">
                <a:solidFill>
                  <a:schemeClr val="accent6">
                    <a:lumMod val="75000"/>
                  </a:schemeClr>
                </a:solidFill>
              </a:rPr>
              <a:t>Titus </a:t>
            </a:r>
            <a:r>
              <a:rPr lang="en-US" sz="2600" b="1" dirty="0" smtClean="0">
                <a:solidFill>
                  <a:schemeClr val="accent6">
                    <a:lumMod val="75000"/>
                  </a:schemeClr>
                </a:solidFill>
              </a:rPr>
              <a:t>1:7-9</a:t>
            </a:r>
            <a:r>
              <a:rPr lang="en-US" sz="2600" dirty="0" smtClean="0">
                <a:solidFill>
                  <a:schemeClr val="accent6">
                    <a:lumMod val="75000"/>
                  </a:schemeClr>
                </a:solidFill>
              </a:rPr>
              <a:t>)</a:t>
            </a:r>
          </a:p>
          <a:p>
            <a:pPr>
              <a:spcBef>
                <a:spcPts val="200"/>
              </a:spcBef>
            </a:pPr>
            <a:r>
              <a:rPr lang="en-US" sz="2600" b="1" dirty="0" smtClean="0"/>
              <a:t>Purpose: </a:t>
            </a:r>
            <a:r>
              <a:rPr lang="en-US" sz="2600" dirty="0" smtClean="0"/>
              <a:t>Not </a:t>
            </a:r>
            <a:r>
              <a:rPr lang="en-US" sz="2600" dirty="0" smtClean="0"/>
              <a:t>to share, to elaborate, to pontificate, or for other ecumenical </a:t>
            </a:r>
            <a:r>
              <a:rPr lang="en-US" sz="2600" dirty="0" smtClean="0"/>
              <a:t>goals, </a:t>
            </a:r>
            <a:r>
              <a:rPr lang="en-US" sz="2600" dirty="0" smtClean="0"/>
              <a:t>but to </a:t>
            </a:r>
            <a:r>
              <a:rPr lang="en-US" sz="2600" i="1" dirty="0" smtClean="0">
                <a:solidFill>
                  <a:schemeClr val="accent6">
                    <a:lumMod val="75000"/>
                  </a:schemeClr>
                </a:solidFill>
              </a:rPr>
              <a:t>“both exhort and </a:t>
            </a:r>
            <a:r>
              <a:rPr lang="en-US" sz="2600" b="1" i="1" dirty="0" smtClean="0">
                <a:solidFill>
                  <a:schemeClr val="accent6">
                    <a:lumMod val="75000"/>
                  </a:schemeClr>
                </a:solidFill>
              </a:rPr>
              <a:t>convict</a:t>
            </a:r>
            <a:r>
              <a:rPr lang="en-US" sz="2600" i="1" dirty="0" smtClean="0">
                <a:solidFill>
                  <a:schemeClr val="accent6">
                    <a:lumMod val="75000"/>
                  </a:schemeClr>
                </a:solidFill>
              </a:rPr>
              <a:t>”</a:t>
            </a:r>
            <a:r>
              <a:rPr lang="en-US" sz="2600" dirty="0" smtClean="0"/>
              <a:t>.</a:t>
            </a:r>
          </a:p>
          <a:p>
            <a:pPr>
              <a:spcBef>
                <a:spcPts val="200"/>
              </a:spcBef>
            </a:pPr>
            <a:r>
              <a:rPr lang="en-US" sz="2600" b="1" dirty="0" smtClean="0"/>
              <a:t>Benefit:</a:t>
            </a:r>
            <a:r>
              <a:rPr lang="en-US" sz="2600" dirty="0" smtClean="0"/>
              <a:t> Not </a:t>
            </a:r>
            <a:r>
              <a:rPr lang="en-US" sz="2600" dirty="0" smtClean="0"/>
              <a:t>just those who </a:t>
            </a:r>
            <a:r>
              <a:rPr lang="en-US" sz="2600" dirty="0" smtClean="0"/>
              <a:t>observe, </a:t>
            </a:r>
            <a:r>
              <a:rPr lang="en-US" sz="2600" dirty="0" smtClean="0"/>
              <a:t>but even </a:t>
            </a:r>
            <a:r>
              <a:rPr lang="en-US" sz="2600" i="1" dirty="0" smtClean="0">
                <a:solidFill>
                  <a:schemeClr val="accent6">
                    <a:lumMod val="75000"/>
                  </a:schemeClr>
                </a:solidFill>
              </a:rPr>
              <a:t>“those who </a:t>
            </a:r>
            <a:r>
              <a:rPr lang="en-US" sz="2600" b="1" i="1" dirty="0" smtClean="0">
                <a:solidFill>
                  <a:schemeClr val="accent6">
                    <a:lumMod val="75000"/>
                  </a:schemeClr>
                </a:solidFill>
              </a:rPr>
              <a:t>contradict</a:t>
            </a:r>
            <a:r>
              <a:rPr lang="en-US" sz="2600" i="1" dirty="0" smtClean="0">
                <a:solidFill>
                  <a:schemeClr val="accent6">
                    <a:lumMod val="75000"/>
                  </a:schemeClr>
                </a:solidFill>
              </a:rPr>
              <a:t>”</a:t>
            </a:r>
            <a:r>
              <a:rPr lang="en-US" sz="2600" i="1" dirty="0" smtClean="0"/>
              <a:t>.  </a:t>
            </a:r>
            <a:r>
              <a:rPr lang="en-US" sz="2600" dirty="0" smtClean="0"/>
              <a:t>(</a:t>
            </a:r>
            <a:r>
              <a:rPr lang="en-US" sz="2600" i="1" dirty="0" smtClean="0">
                <a:solidFill>
                  <a:schemeClr val="accent6">
                    <a:lumMod val="75000"/>
                  </a:schemeClr>
                </a:solidFill>
              </a:rPr>
              <a:t>“</a:t>
            </a:r>
            <a:r>
              <a:rPr lang="en-US" sz="2600" b="1" i="1" dirty="0" smtClean="0">
                <a:solidFill>
                  <a:schemeClr val="accent6">
                    <a:lumMod val="75000"/>
                  </a:schemeClr>
                </a:solidFill>
              </a:rPr>
              <a:t>rebuke</a:t>
            </a:r>
            <a:r>
              <a:rPr lang="en-US" sz="2600" i="1" dirty="0" smtClean="0">
                <a:solidFill>
                  <a:schemeClr val="accent6">
                    <a:lumMod val="75000"/>
                  </a:schemeClr>
                </a:solidFill>
              </a:rPr>
              <a:t> </a:t>
            </a:r>
            <a:r>
              <a:rPr lang="en-US" sz="2600" i="1" dirty="0">
                <a:solidFill>
                  <a:schemeClr val="accent6">
                    <a:lumMod val="75000"/>
                  </a:schemeClr>
                </a:solidFill>
              </a:rPr>
              <a:t>them sharply, </a:t>
            </a:r>
            <a:r>
              <a:rPr lang="en-US" sz="2600" b="1" i="1" dirty="0">
                <a:solidFill>
                  <a:schemeClr val="accent6">
                    <a:lumMod val="75000"/>
                  </a:schemeClr>
                </a:solidFill>
              </a:rPr>
              <a:t>that </a:t>
            </a:r>
            <a:r>
              <a:rPr lang="en-US" sz="2600" b="1" i="1" u="sng" dirty="0">
                <a:solidFill>
                  <a:schemeClr val="accent6">
                    <a:lumMod val="75000"/>
                  </a:schemeClr>
                </a:solidFill>
              </a:rPr>
              <a:t>they</a:t>
            </a:r>
            <a:r>
              <a:rPr lang="en-US" sz="2600" b="1" i="1" dirty="0">
                <a:solidFill>
                  <a:schemeClr val="accent6">
                    <a:lumMod val="75000"/>
                  </a:schemeClr>
                </a:solidFill>
              </a:rPr>
              <a:t> may be sound in the </a:t>
            </a:r>
            <a:r>
              <a:rPr lang="en-US" sz="2600" b="1" i="1" dirty="0" smtClean="0">
                <a:solidFill>
                  <a:schemeClr val="accent6">
                    <a:lumMod val="75000"/>
                  </a:schemeClr>
                </a:solidFill>
              </a:rPr>
              <a:t>faith</a:t>
            </a:r>
            <a:r>
              <a:rPr lang="en-US" sz="2600" i="1" dirty="0" smtClean="0">
                <a:solidFill>
                  <a:schemeClr val="accent6">
                    <a:lumMod val="75000"/>
                  </a:schemeClr>
                </a:solidFill>
              </a:rPr>
              <a:t>”</a:t>
            </a:r>
            <a:r>
              <a:rPr lang="en-US" sz="2600" dirty="0" smtClean="0">
                <a:solidFill>
                  <a:schemeClr val="accent6">
                    <a:lumMod val="75000"/>
                  </a:schemeClr>
                </a:solidFill>
              </a:rPr>
              <a:t>, </a:t>
            </a:r>
            <a:r>
              <a:rPr lang="en-US" sz="2600" b="1" dirty="0" smtClean="0">
                <a:solidFill>
                  <a:schemeClr val="accent6">
                    <a:lumMod val="75000"/>
                  </a:schemeClr>
                </a:solidFill>
              </a:rPr>
              <a:t>1:13</a:t>
            </a:r>
            <a:r>
              <a:rPr lang="en-US" sz="2600" dirty="0" smtClean="0"/>
              <a:t>)</a:t>
            </a:r>
          </a:p>
        </p:txBody>
      </p:sp>
    </p:spTree>
    <p:extLst>
      <p:ext uri="{BB962C8B-B14F-4D97-AF65-F5344CB8AC3E}">
        <p14:creationId xmlns:p14="http://schemas.microsoft.com/office/powerpoint/2010/main" val="29616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Never Stumble!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i="1" dirty="0" smtClean="0">
                <a:solidFill>
                  <a:schemeClr val="accent6">
                    <a:lumMod val="75000"/>
                  </a:schemeClr>
                </a:solidFill>
              </a:rPr>
              <a:t>Grace </a:t>
            </a:r>
            <a:r>
              <a:rPr lang="en-US" b="1" i="1" dirty="0">
                <a:solidFill>
                  <a:schemeClr val="accent6">
                    <a:lumMod val="75000"/>
                  </a:schemeClr>
                </a:solidFill>
              </a:rPr>
              <a:t>and peace </a:t>
            </a:r>
            <a:r>
              <a:rPr lang="en-US" i="1" dirty="0">
                <a:solidFill>
                  <a:schemeClr val="accent6">
                    <a:lumMod val="75000"/>
                  </a:schemeClr>
                </a:solidFill>
              </a:rPr>
              <a:t>be multiplied to you </a:t>
            </a:r>
            <a:r>
              <a:rPr lang="en-US" b="1" i="1" dirty="0">
                <a:solidFill>
                  <a:schemeClr val="accent6">
                    <a:lumMod val="75000"/>
                  </a:schemeClr>
                </a:solidFill>
              </a:rPr>
              <a:t>in the </a:t>
            </a:r>
            <a:r>
              <a:rPr lang="en-US" b="1" i="1" u="sng" dirty="0">
                <a:solidFill>
                  <a:schemeClr val="accent6">
                    <a:lumMod val="75000"/>
                  </a:schemeClr>
                </a:solidFill>
              </a:rPr>
              <a:t>knowledge of God and of Jesus our Lord</a:t>
            </a:r>
            <a:r>
              <a:rPr lang="en-US" i="1" dirty="0" smtClean="0">
                <a:solidFill>
                  <a:schemeClr val="accent6">
                    <a:lumMod val="75000"/>
                  </a:schemeClr>
                </a:solidFill>
              </a:rPr>
              <a:t>, as </a:t>
            </a:r>
            <a:r>
              <a:rPr lang="en-US" b="1" i="1" dirty="0">
                <a:solidFill>
                  <a:schemeClr val="accent6">
                    <a:lumMod val="75000"/>
                  </a:schemeClr>
                </a:solidFill>
              </a:rPr>
              <a:t>His divine power has given to us </a:t>
            </a:r>
            <a:r>
              <a:rPr lang="en-US" b="1" i="1" u="sng" dirty="0">
                <a:solidFill>
                  <a:schemeClr val="accent6">
                    <a:lumMod val="75000"/>
                  </a:schemeClr>
                </a:solidFill>
              </a:rPr>
              <a:t>all things that pertain to life and godliness, through the knowledge of Him</a:t>
            </a:r>
            <a:r>
              <a:rPr lang="en-US" i="1" dirty="0">
                <a:solidFill>
                  <a:schemeClr val="accent6">
                    <a:lumMod val="75000"/>
                  </a:schemeClr>
                </a:solidFill>
              </a:rPr>
              <a:t> who called us by glory and virtue</a:t>
            </a:r>
            <a:r>
              <a:rPr lang="en-US" i="1" dirty="0" smtClean="0">
                <a:solidFill>
                  <a:schemeClr val="accent6">
                    <a:lumMod val="75000"/>
                  </a:schemeClr>
                </a:solidFill>
              </a:rPr>
              <a:t>, by </a:t>
            </a:r>
            <a:r>
              <a:rPr lang="en-US" i="1" dirty="0">
                <a:solidFill>
                  <a:schemeClr val="accent6">
                    <a:lumMod val="75000"/>
                  </a:schemeClr>
                </a:solidFill>
              </a:rPr>
              <a:t>which have been given to us exceedingly great and precious promises, </a:t>
            </a:r>
            <a:r>
              <a:rPr lang="en-US" b="1" i="1" dirty="0">
                <a:solidFill>
                  <a:schemeClr val="accent6">
                    <a:lumMod val="75000"/>
                  </a:schemeClr>
                </a:solidFill>
              </a:rPr>
              <a:t>that through these you may be partakers of the divine nature</a:t>
            </a:r>
            <a:r>
              <a:rPr lang="en-US" i="1" dirty="0">
                <a:solidFill>
                  <a:schemeClr val="accent6">
                    <a:lumMod val="75000"/>
                  </a:schemeClr>
                </a:solidFill>
              </a:rPr>
              <a:t>, having escaped the corruption that is in the world through lust. </a:t>
            </a:r>
            <a:r>
              <a:rPr lang="en-US" i="1" dirty="0" smtClean="0">
                <a:solidFill>
                  <a:schemeClr val="accent6">
                    <a:lumMod val="75000"/>
                  </a:schemeClr>
                </a:solidFill>
              </a:rPr>
              <a:t> But </a:t>
            </a:r>
            <a:r>
              <a:rPr lang="en-US" b="1" i="1" dirty="0">
                <a:solidFill>
                  <a:schemeClr val="accent6">
                    <a:lumMod val="75000"/>
                  </a:schemeClr>
                </a:solidFill>
              </a:rPr>
              <a:t>also for this very reason, giving all diligence</a:t>
            </a:r>
            <a:r>
              <a:rPr lang="en-US" i="1" dirty="0">
                <a:solidFill>
                  <a:schemeClr val="accent6">
                    <a:lumMod val="75000"/>
                  </a:schemeClr>
                </a:solidFill>
              </a:rPr>
              <a:t>, add </a:t>
            </a:r>
            <a:r>
              <a:rPr lang="en-US" i="1" dirty="0" smtClean="0">
                <a:solidFill>
                  <a:schemeClr val="accent6">
                    <a:lumMod val="75000"/>
                  </a:schemeClr>
                </a:solidFill>
              </a:rPr>
              <a:t>… Therefore</a:t>
            </a:r>
            <a:r>
              <a:rPr lang="en-US" i="1" dirty="0">
                <a:solidFill>
                  <a:schemeClr val="accent6">
                    <a:lumMod val="75000"/>
                  </a:schemeClr>
                </a:solidFill>
              </a:rPr>
              <a:t>, brethren, be even more diligent to make your call and election sure, </a:t>
            </a:r>
            <a:r>
              <a:rPr lang="en-US" b="1" i="1" dirty="0">
                <a:solidFill>
                  <a:schemeClr val="accent6">
                    <a:lumMod val="75000"/>
                  </a:schemeClr>
                </a:solidFill>
              </a:rPr>
              <a:t>for </a:t>
            </a:r>
            <a:r>
              <a:rPr lang="en-US" b="1" i="1" u="sng" dirty="0">
                <a:solidFill>
                  <a:schemeClr val="accent6">
                    <a:lumMod val="75000"/>
                  </a:schemeClr>
                </a:solidFill>
              </a:rPr>
              <a:t>if you do these things you will never stumble</a:t>
            </a:r>
            <a:r>
              <a:rPr lang="en-US" b="1" i="1" dirty="0" smtClean="0">
                <a:solidFill>
                  <a:schemeClr val="accent6">
                    <a:lumMod val="75000"/>
                  </a:schemeClr>
                </a:solidFill>
              </a:rPr>
              <a:t>; for </a:t>
            </a:r>
            <a:r>
              <a:rPr lang="en-US" b="1" i="1" dirty="0">
                <a:solidFill>
                  <a:schemeClr val="accent6">
                    <a:lumMod val="75000"/>
                  </a:schemeClr>
                </a:solidFill>
              </a:rPr>
              <a:t>so an entrance will be </a:t>
            </a:r>
            <a:r>
              <a:rPr lang="en-US" b="1" i="1" u="sng" dirty="0">
                <a:solidFill>
                  <a:schemeClr val="accent6">
                    <a:lumMod val="75000"/>
                  </a:schemeClr>
                </a:solidFill>
              </a:rPr>
              <a:t>supplied to you abundantly</a:t>
            </a:r>
            <a:r>
              <a:rPr lang="en-US" b="1" i="1" dirty="0">
                <a:solidFill>
                  <a:schemeClr val="accent6">
                    <a:lumMod val="75000"/>
                  </a:schemeClr>
                </a:solidFill>
              </a:rPr>
              <a:t> into the everlasting kingdom </a:t>
            </a:r>
            <a:r>
              <a:rPr lang="en-US" i="1" dirty="0">
                <a:solidFill>
                  <a:schemeClr val="accent6">
                    <a:lumMod val="75000"/>
                  </a:schemeClr>
                </a:solidFill>
              </a:rPr>
              <a:t>of our Lord and Savior Jesus Christ</a:t>
            </a:r>
            <a:r>
              <a:rPr lang="en-US" i="1" dirty="0" smtClean="0">
                <a:solidFill>
                  <a:schemeClr val="accent6">
                    <a:lumMod val="75000"/>
                  </a:schemeClr>
                </a:solidFill>
              </a:rPr>
              <a:t>.</a:t>
            </a:r>
            <a:r>
              <a:rPr lang="en-US" dirty="0" smtClean="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II Peter </a:t>
            </a:r>
            <a:r>
              <a:rPr lang="en-US" b="1" dirty="0" smtClean="0">
                <a:solidFill>
                  <a:schemeClr val="accent6">
                    <a:lumMod val="75000"/>
                  </a:schemeClr>
                </a:solidFill>
              </a:rPr>
              <a:t>1:2-11</a:t>
            </a:r>
            <a:r>
              <a:rPr lang="en-US" dirty="0" smtClean="0">
                <a:solidFill>
                  <a:schemeClr val="accent6">
                    <a:lumMod val="75000"/>
                  </a:schemeClr>
                </a:solidFill>
              </a:rPr>
              <a:t>)</a:t>
            </a:r>
            <a:endParaRPr lang="en-US" dirty="0"/>
          </a:p>
        </p:txBody>
      </p:sp>
    </p:spTree>
    <p:extLst>
      <p:ext uri="{BB962C8B-B14F-4D97-AF65-F5344CB8AC3E}">
        <p14:creationId xmlns:p14="http://schemas.microsoft.com/office/powerpoint/2010/main" val="1090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This Topic?</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Most would agree that we can understand the Bible.</a:t>
            </a:r>
          </a:p>
          <a:p>
            <a:r>
              <a:rPr lang="en-US" dirty="0" smtClean="0"/>
              <a:t>Puzzling questions from personal Bible study?</a:t>
            </a:r>
          </a:p>
          <a:p>
            <a:r>
              <a:rPr lang="en-US" dirty="0" smtClean="0"/>
              <a:t>Discouraging disagreements with others?</a:t>
            </a:r>
          </a:p>
          <a:p>
            <a:r>
              <a:rPr lang="en-US" dirty="0" smtClean="0"/>
              <a:t>Ever heard statements like these?</a:t>
            </a:r>
          </a:p>
          <a:p>
            <a:pPr lvl="1"/>
            <a:r>
              <a:rPr lang="en-US" sz="2400" i="1" dirty="0" smtClean="0"/>
              <a:t>“That’s your opinion!”</a:t>
            </a:r>
          </a:p>
          <a:p>
            <a:pPr lvl="1"/>
            <a:r>
              <a:rPr lang="en-US" sz="2400" i="1" dirty="0" smtClean="0"/>
              <a:t>“You think everybody but the church of Christ is wrong!”</a:t>
            </a:r>
          </a:p>
          <a:p>
            <a:pPr lvl="1"/>
            <a:r>
              <a:rPr lang="en-US" sz="2400" i="1" dirty="0" smtClean="0"/>
              <a:t>“You don’t have an ‘answer key’ to the Bible!”</a:t>
            </a:r>
          </a:p>
          <a:p>
            <a:pPr lvl="1"/>
            <a:r>
              <a:rPr lang="en-US" sz="2400" i="1" dirty="0" smtClean="0"/>
              <a:t>“You just think you’re right!”</a:t>
            </a:r>
          </a:p>
          <a:p>
            <a:pPr lvl="1"/>
            <a:r>
              <a:rPr lang="en-US" sz="2400" i="1" dirty="0" smtClean="0"/>
              <a:t>“You are so arrogant, self-righteous, and judgmental!”</a:t>
            </a:r>
          </a:p>
          <a:p>
            <a:r>
              <a:rPr lang="en-US" dirty="0" smtClean="0"/>
              <a:t>Implicitly, each of these suggest that we </a:t>
            </a:r>
            <a:r>
              <a:rPr lang="en-US" b="1" i="1" dirty="0" smtClean="0"/>
              <a:t>cannot</a:t>
            </a:r>
            <a:r>
              <a:rPr lang="en-US" dirty="0" smtClean="0"/>
              <a:t> </a:t>
            </a:r>
            <a:r>
              <a:rPr lang="en-US" b="1" i="1" dirty="0" smtClean="0"/>
              <a:t>understand</a:t>
            </a:r>
            <a:r>
              <a:rPr lang="en-US" dirty="0" smtClean="0"/>
              <a:t> the Bible.</a:t>
            </a:r>
          </a:p>
          <a:p>
            <a:r>
              <a:rPr lang="en-US" dirty="0" smtClean="0"/>
              <a:t>Why an issue? … </a:t>
            </a:r>
            <a:r>
              <a:rPr lang="en-US" b="1" i="1" dirty="0" smtClean="0"/>
              <a:t>Barrier</a:t>
            </a:r>
            <a:r>
              <a:rPr lang="en-US" dirty="0" smtClean="0"/>
              <a:t> </a:t>
            </a:r>
            <a:r>
              <a:rPr lang="en-US" dirty="0" smtClean="0"/>
              <a:t>to serious Bible study.</a:t>
            </a:r>
          </a:p>
          <a:p>
            <a:r>
              <a:rPr lang="en-US" dirty="0" smtClean="0"/>
              <a:t>Barrier to ultimate </a:t>
            </a:r>
            <a:r>
              <a:rPr lang="en-US" b="1" i="1" dirty="0" smtClean="0"/>
              <a:t>peace</a:t>
            </a:r>
            <a:r>
              <a:rPr lang="en-US" dirty="0" smtClean="0"/>
              <a:t> and </a:t>
            </a:r>
            <a:r>
              <a:rPr lang="en-US" b="1" i="1" dirty="0" smtClean="0"/>
              <a:t>unity</a:t>
            </a:r>
            <a:r>
              <a:rPr lang="en-US" dirty="0" smtClean="0"/>
              <a:t>.</a:t>
            </a:r>
          </a:p>
          <a:p>
            <a:pPr marL="0" indent="0">
              <a:buNone/>
            </a:pPr>
            <a:endParaRPr lang="en-US" dirty="0"/>
          </a:p>
        </p:txBody>
      </p:sp>
    </p:spTree>
    <p:extLst>
      <p:ext uri="{BB962C8B-B14F-4D97-AF65-F5344CB8AC3E}">
        <p14:creationId xmlns:p14="http://schemas.microsoft.com/office/powerpoint/2010/main" val="20589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dirty="0" smtClean="0"/>
              <a:t>“That Joy May Be Full”</a:t>
            </a:r>
            <a:endParaRPr lang="en-US" sz="7000" dirty="0"/>
          </a:p>
        </p:txBody>
      </p:sp>
      <p:sp>
        <p:nvSpPr>
          <p:cNvPr id="3" name="Content Placeholder 2"/>
          <p:cNvSpPr>
            <a:spLocks noGrp="1"/>
          </p:cNvSpPr>
          <p:nvPr>
            <p:ph idx="1"/>
          </p:nvPr>
        </p:nvSpPr>
        <p:spPr/>
        <p:txBody>
          <a:bodyPr>
            <a:normAutofit fontScale="92500" lnSpcReduction="20000"/>
          </a:bodyPr>
          <a:lstStyle/>
          <a:p>
            <a:r>
              <a:rPr lang="en-US" i="1" dirty="0" smtClean="0">
                <a:solidFill>
                  <a:schemeClr val="tx1"/>
                </a:solidFill>
              </a:rPr>
              <a:t>“But, what about encouragement, joy, and comfort?”</a:t>
            </a:r>
          </a:p>
          <a:p>
            <a:pPr marL="0" indent="0">
              <a:buNone/>
            </a:pPr>
            <a:r>
              <a:rPr lang="en-US" i="1" dirty="0">
                <a:solidFill>
                  <a:schemeClr val="accent6">
                    <a:lumMod val="75000"/>
                  </a:schemeClr>
                </a:solidFill>
              </a:rPr>
              <a:t>That which was from the beginning, which </a:t>
            </a:r>
            <a:r>
              <a:rPr lang="en-US" b="1" i="1" dirty="0">
                <a:solidFill>
                  <a:schemeClr val="accent6">
                    <a:lumMod val="75000"/>
                  </a:schemeClr>
                </a:solidFill>
              </a:rPr>
              <a:t>we have </a:t>
            </a:r>
            <a:r>
              <a:rPr lang="en-US" b="1" i="1" u="sng" dirty="0">
                <a:solidFill>
                  <a:schemeClr val="accent6">
                    <a:lumMod val="75000"/>
                  </a:schemeClr>
                </a:solidFill>
              </a:rPr>
              <a:t>heard</a:t>
            </a:r>
            <a:r>
              <a:rPr lang="en-US" i="1" dirty="0">
                <a:solidFill>
                  <a:schemeClr val="accent6">
                    <a:lumMod val="75000"/>
                  </a:schemeClr>
                </a:solidFill>
              </a:rPr>
              <a:t>, which </a:t>
            </a:r>
            <a:r>
              <a:rPr lang="en-US" b="1" i="1" dirty="0">
                <a:solidFill>
                  <a:schemeClr val="accent6">
                    <a:lumMod val="75000"/>
                  </a:schemeClr>
                </a:solidFill>
              </a:rPr>
              <a:t>we have </a:t>
            </a:r>
            <a:r>
              <a:rPr lang="en-US" b="1" i="1" u="sng" dirty="0">
                <a:solidFill>
                  <a:schemeClr val="accent6">
                    <a:lumMod val="75000"/>
                  </a:schemeClr>
                </a:solidFill>
              </a:rPr>
              <a:t>seen with our eyes</a:t>
            </a:r>
            <a:r>
              <a:rPr lang="en-US" i="1" dirty="0">
                <a:solidFill>
                  <a:schemeClr val="accent6">
                    <a:lumMod val="75000"/>
                  </a:schemeClr>
                </a:solidFill>
              </a:rPr>
              <a:t>, which </a:t>
            </a:r>
            <a:r>
              <a:rPr lang="en-US" b="1" i="1" dirty="0">
                <a:solidFill>
                  <a:schemeClr val="accent6">
                    <a:lumMod val="75000"/>
                  </a:schemeClr>
                </a:solidFill>
              </a:rPr>
              <a:t>we have </a:t>
            </a:r>
            <a:r>
              <a:rPr lang="en-US" b="1" i="1" u="sng" dirty="0">
                <a:solidFill>
                  <a:schemeClr val="accent6">
                    <a:lumMod val="75000"/>
                  </a:schemeClr>
                </a:solidFill>
              </a:rPr>
              <a:t>looked upon</a:t>
            </a:r>
            <a:r>
              <a:rPr lang="en-US" b="1" i="1" dirty="0">
                <a:solidFill>
                  <a:schemeClr val="accent6">
                    <a:lumMod val="75000"/>
                  </a:schemeClr>
                </a:solidFill>
              </a:rPr>
              <a:t>, and our hands </a:t>
            </a:r>
            <a:r>
              <a:rPr lang="en-US" b="1" i="1" u="sng" dirty="0">
                <a:solidFill>
                  <a:schemeClr val="accent6">
                    <a:lumMod val="75000"/>
                  </a:schemeClr>
                </a:solidFill>
              </a:rPr>
              <a:t>have handled</a:t>
            </a:r>
            <a:r>
              <a:rPr lang="en-US" i="1" dirty="0">
                <a:solidFill>
                  <a:schemeClr val="accent6">
                    <a:lumMod val="75000"/>
                  </a:schemeClr>
                </a:solidFill>
              </a:rPr>
              <a:t>, concerning the Word of life — </a:t>
            </a:r>
            <a:r>
              <a:rPr lang="en-US" b="1" i="1" dirty="0">
                <a:solidFill>
                  <a:schemeClr val="accent6">
                    <a:lumMod val="75000"/>
                  </a:schemeClr>
                </a:solidFill>
              </a:rPr>
              <a:t>the </a:t>
            </a:r>
            <a:r>
              <a:rPr lang="en-US" b="1" i="1" u="sng" dirty="0">
                <a:solidFill>
                  <a:schemeClr val="accent6">
                    <a:lumMod val="75000"/>
                  </a:schemeClr>
                </a:solidFill>
              </a:rPr>
              <a:t>life was manifested</a:t>
            </a:r>
            <a:r>
              <a:rPr lang="en-US" b="1" i="1" dirty="0">
                <a:solidFill>
                  <a:schemeClr val="accent6">
                    <a:lumMod val="75000"/>
                  </a:schemeClr>
                </a:solidFill>
              </a:rPr>
              <a:t>, and we have </a:t>
            </a:r>
            <a:r>
              <a:rPr lang="en-US" b="1" i="1" u="sng" dirty="0">
                <a:solidFill>
                  <a:schemeClr val="accent6">
                    <a:lumMod val="75000"/>
                  </a:schemeClr>
                </a:solidFill>
              </a:rPr>
              <a:t>seen</a:t>
            </a:r>
            <a:r>
              <a:rPr lang="en-US" b="1" i="1" dirty="0">
                <a:solidFill>
                  <a:schemeClr val="accent6">
                    <a:lumMod val="75000"/>
                  </a:schemeClr>
                </a:solidFill>
              </a:rPr>
              <a:t>, and </a:t>
            </a:r>
            <a:r>
              <a:rPr lang="en-US" b="1" i="1" u="sng" dirty="0">
                <a:solidFill>
                  <a:schemeClr val="accent6">
                    <a:lumMod val="75000"/>
                  </a:schemeClr>
                </a:solidFill>
              </a:rPr>
              <a:t>bear witness</a:t>
            </a:r>
            <a:r>
              <a:rPr lang="en-US" b="1" i="1" dirty="0">
                <a:solidFill>
                  <a:schemeClr val="accent6">
                    <a:lumMod val="75000"/>
                  </a:schemeClr>
                </a:solidFill>
              </a:rPr>
              <a:t>, and </a:t>
            </a:r>
            <a:r>
              <a:rPr lang="en-US" b="1" i="1" u="sng" dirty="0">
                <a:solidFill>
                  <a:schemeClr val="accent6">
                    <a:lumMod val="75000"/>
                  </a:schemeClr>
                </a:solidFill>
              </a:rPr>
              <a:t>declare to you</a:t>
            </a:r>
            <a:r>
              <a:rPr lang="en-US" b="1" i="1" dirty="0">
                <a:solidFill>
                  <a:schemeClr val="accent6">
                    <a:lumMod val="75000"/>
                  </a:schemeClr>
                </a:solidFill>
              </a:rPr>
              <a:t> that eternal</a:t>
            </a:r>
            <a:r>
              <a:rPr lang="en-US" i="1" dirty="0">
                <a:solidFill>
                  <a:schemeClr val="accent6">
                    <a:lumMod val="75000"/>
                  </a:schemeClr>
                </a:solidFill>
              </a:rPr>
              <a:t> life which was with the Father and was manifested to us — that which </a:t>
            </a:r>
            <a:r>
              <a:rPr lang="en-US" b="1" i="1" dirty="0">
                <a:solidFill>
                  <a:schemeClr val="accent6">
                    <a:lumMod val="75000"/>
                  </a:schemeClr>
                </a:solidFill>
              </a:rPr>
              <a:t>we have seen and heard we declare to you, </a:t>
            </a:r>
            <a:r>
              <a:rPr lang="en-US" b="1" i="1" u="sng" dirty="0">
                <a:solidFill>
                  <a:schemeClr val="accent6">
                    <a:lumMod val="75000"/>
                  </a:schemeClr>
                </a:solidFill>
              </a:rPr>
              <a:t>that you also may have fellowship with us</a:t>
            </a:r>
            <a:r>
              <a:rPr lang="en-US" b="1" i="1" dirty="0">
                <a:solidFill>
                  <a:schemeClr val="accent6">
                    <a:lumMod val="75000"/>
                  </a:schemeClr>
                </a:solidFill>
              </a:rPr>
              <a:t>; and truly </a:t>
            </a:r>
            <a:r>
              <a:rPr lang="en-US" b="1" i="1" u="sng" dirty="0">
                <a:solidFill>
                  <a:schemeClr val="accent6">
                    <a:lumMod val="75000"/>
                  </a:schemeClr>
                </a:solidFill>
              </a:rPr>
              <a:t>our fellowship is with the Father</a:t>
            </a:r>
            <a:r>
              <a:rPr lang="en-US" b="1" i="1" dirty="0">
                <a:solidFill>
                  <a:schemeClr val="accent6">
                    <a:lumMod val="75000"/>
                  </a:schemeClr>
                </a:solidFill>
              </a:rPr>
              <a:t> and with His Son Jesus Christ. And </a:t>
            </a:r>
            <a:r>
              <a:rPr lang="en-US" b="1" i="1" u="sng" dirty="0">
                <a:solidFill>
                  <a:schemeClr val="accent6">
                    <a:lumMod val="75000"/>
                  </a:schemeClr>
                </a:solidFill>
              </a:rPr>
              <a:t>these things we write to you that your joy may be full</a:t>
            </a:r>
            <a:r>
              <a:rPr lang="en-US" b="1" i="1" dirty="0">
                <a:solidFill>
                  <a:schemeClr val="accent6">
                    <a:lumMod val="75000"/>
                  </a:schemeClr>
                </a:solidFill>
              </a:rPr>
              <a:t>.</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I John 1:1-4</a:t>
            </a:r>
            <a:r>
              <a:rPr lang="en-US" dirty="0" smtClean="0">
                <a:solidFill>
                  <a:schemeClr val="accent6">
                    <a:lumMod val="75000"/>
                  </a:schemeClr>
                </a:solidFill>
              </a:rPr>
              <a:t>)</a:t>
            </a:r>
          </a:p>
          <a:p>
            <a:pPr marL="0" indent="0">
              <a:buNone/>
            </a:pPr>
            <a:r>
              <a:rPr lang="en-US" i="1" dirty="0">
                <a:solidFill>
                  <a:schemeClr val="accent6">
                    <a:lumMod val="75000"/>
                  </a:schemeClr>
                </a:solidFill>
              </a:rPr>
              <a:t>Therefore </a:t>
            </a:r>
            <a:r>
              <a:rPr lang="en-US" b="1" i="1" u="sng" dirty="0">
                <a:solidFill>
                  <a:schemeClr val="accent6">
                    <a:lumMod val="75000"/>
                  </a:schemeClr>
                </a:solidFill>
              </a:rPr>
              <a:t>comfort</a:t>
            </a:r>
            <a:r>
              <a:rPr lang="en-US" b="1" i="1" dirty="0">
                <a:solidFill>
                  <a:schemeClr val="accent6">
                    <a:lumMod val="75000"/>
                  </a:schemeClr>
                </a:solidFill>
              </a:rPr>
              <a:t> one another with </a:t>
            </a:r>
            <a:r>
              <a:rPr lang="en-US" b="1" i="1" u="sng" dirty="0">
                <a:solidFill>
                  <a:schemeClr val="accent6">
                    <a:lumMod val="75000"/>
                  </a:schemeClr>
                </a:solidFill>
              </a:rPr>
              <a:t>these words</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I </a:t>
            </a:r>
            <a:r>
              <a:rPr lang="en-US" b="1" dirty="0" smtClean="0">
                <a:solidFill>
                  <a:schemeClr val="accent6">
                    <a:lumMod val="75000"/>
                  </a:schemeClr>
                </a:solidFill>
              </a:rPr>
              <a:t>The. </a:t>
            </a:r>
            <a:r>
              <a:rPr lang="en-US" b="1" dirty="0">
                <a:solidFill>
                  <a:schemeClr val="accent6">
                    <a:lumMod val="75000"/>
                  </a:schemeClr>
                </a:solidFill>
              </a:rPr>
              <a:t>4:18</a:t>
            </a:r>
            <a:r>
              <a:rPr lang="en-US" dirty="0">
                <a:solidFill>
                  <a:schemeClr val="accent6">
                    <a:lumMod val="75000"/>
                  </a:schemeClr>
                </a:solidFill>
              </a:rPr>
              <a:t>)</a:t>
            </a:r>
          </a:p>
        </p:txBody>
      </p:sp>
    </p:spTree>
    <p:extLst>
      <p:ext uri="{BB962C8B-B14F-4D97-AF65-F5344CB8AC3E}">
        <p14:creationId xmlns:p14="http://schemas.microsoft.com/office/powerpoint/2010/main" val="12628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Perfectly Sufficient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do we </a:t>
            </a:r>
            <a:r>
              <a:rPr lang="en-US" b="1" i="1" u="sng" dirty="0" smtClean="0"/>
              <a:t>need</a:t>
            </a:r>
            <a:r>
              <a:rPr lang="en-US" dirty="0" smtClean="0"/>
              <a:t> that is not </a:t>
            </a:r>
            <a:r>
              <a:rPr lang="en-US" b="1" i="1" dirty="0" smtClean="0"/>
              <a:t>sufficiently</a:t>
            </a:r>
            <a:r>
              <a:rPr lang="en-US" dirty="0" smtClean="0"/>
              <a:t> covered by God’s inspired Scriptures?  (See:  </a:t>
            </a:r>
            <a:r>
              <a:rPr lang="en-US" b="1" dirty="0" smtClean="0">
                <a:solidFill>
                  <a:schemeClr val="accent6">
                    <a:lumMod val="75000"/>
                  </a:schemeClr>
                </a:solidFill>
              </a:rPr>
              <a:t>Deuteronomy 29:29</a:t>
            </a:r>
            <a:r>
              <a:rPr lang="en-US" dirty="0" smtClean="0"/>
              <a:t>)</a:t>
            </a:r>
          </a:p>
          <a:p>
            <a:pPr lvl="1"/>
            <a:r>
              <a:rPr lang="en-US" sz="2400" dirty="0" smtClean="0"/>
              <a:t>Doctrine – teaching, indoctrinating</a:t>
            </a:r>
          </a:p>
          <a:p>
            <a:pPr lvl="1"/>
            <a:r>
              <a:rPr lang="en-US" sz="2400" dirty="0" smtClean="0"/>
              <a:t>Reproof – to prove, rebuke, and convict</a:t>
            </a:r>
          </a:p>
          <a:p>
            <a:pPr lvl="1"/>
            <a:r>
              <a:rPr lang="en-US" sz="2400" dirty="0" smtClean="0"/>
              <a:t>Correction – to restore to a state of uprightness</a:t>
            </a:r>
          </a:p>
          <a:p>
            <a:pPr lvl="1"/>
            <a:r>
              <a:rPr lang="en-US" sz="2400" dirty="0" smtClean="0"/>
              <a:t>Instruction – to develop and train whole character</a:t>
            </a:r>
          </a:p>
          <a:p>
            <a:pPr lvl="1"/>
            <a:r>
              <a:rPr lang="en-US" sz="2400" dirty="0" smtClean="0"/>
              <a:t>Be Perfect – mature, complete, lacking nothing</a:t>
            </a:r>
          </a:p>
          <a:p>
            <a:pPr lvl="1"/>
            <a:r>
              <a:rPr lang="en-US" sz="2400" dirty="0" smtClean="0"/>
              <a:t>Equipped to Every Good Work</a:t>
            </a:r>
            <a:endParaRPr lang="en-US" sz="2400" dirty="0"/>
          </a:p>
          <a:p>
            <a:pPr lvl="1"/>
            <a:r>
              <a:rPr lang="en-US" sz="2400" dirty="0" smtClean="0"/>
              <a:t>Exhort – implore, admonish, encourage</a:t>
            </a:r>
          </a:p>
          <a:p>
            <a:pPr lvl="1"/>
            <a:r>
              <a:rPr lang="en-US" sz="2400" dirty="0" smtClean="0"/>
              <a:t>Convict – to refute, find fault with, correct, reprove</a:t>
            </a:r>
          </a:p>
          <a:p>
            <a:pPr lvl="1"/>
            <a:r>
              <a:rPr lang="en-US" sz="2400" dirty="0" smtClean="0"/>
              <a:t>All things pertaining to life and godliness</a:t>
            </a:r>
          </a:p>
          <a:p>
            <a:pPr lvl="1"/>
            <a:r>
              <a:rPr lang="en-US" sz="2400" dirty="0" smtClean="0"/>
              <a:t>Joy – to provide comfort and full joy</a:t>
            </a:r>
          </a:p>
          <a:p>
            <a:r>
              <a:rPr lang="en-US" dirty="0" smtClean="0"/>
              <a:t>How is this possible, if the Bible cannot be understood </a:t>
            </a:r>
            <a:r>
              <a:rPr lang="en-US" b="1" i="1" dirty="0" smtClean="0"/>
              <a:t>alike</a:t>
            </a:r>
            <a:r>
              <a:rPr lang="en-US" dirty="0" smtClean="0"/>
              <a:t> – or at all?</a:t>
            </a:r>
          </a:p>
        </p:txBody>
      </p:sp>
    </p:spTree>
    <p:extLst>
      <p:ext uri="{BB962C8B-B14F-4D97-AF65-F5344CB8AC3E}">
        <p14:creationId xmlns:p14="http://schemas.microsoft.com/office/powerpoint/2010/main" val="28388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3500"/>
                            </p:stCondLst>
                            <p:childTnLst>
                              <p:par>
                                <p:cTn id="26" presetID="10" presetClass="entr" presetSubtype="0" fill="hold" nodeType="after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4500"/>
                            </p:stCondLst>
                            <p:childTnLst>
                              <p:par>
                                <p:cTn id="30" presetID="10" presetClass="entr" presetSubtype="0" fill="hold" nodeType="after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5500"/>
                            </p:stCondLst>
                            <p:childTnLst>
                              <p:par>
                                <p:cTn id="34" presetID="10" presetClass="entr" presetSubtype="0" fill="hold" nodeType="afterEffect">
                                  <p:stCondLst>
                                    <p:cond delay="50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6500"/>
                            </p:stCondLst>
                            <p:childTnLst>
                              <p:par>
                                <p:cTn id="38" presetID="10" presetClass="entr" presetSubtype="0" fill="hold" nodeType="afterEffect">
                                  <p:stCondLst>
                                    <p:cond delay="50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7500"/>
                            </p:stCondLst>
                            <p:childTnLst>
                              <p:par>
                                <p:cTn id="42" presetID="10" presetClass="entr" presetSubtype="0" fill="hold" nodeType="afterEffect">
                                  <p:stCondLst>
                                    <p:cond delay="50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par>
                          <p:cTn id="45" fill="hold">
                            <p:stCondLst>
                              <p:cond delay="8500"/>
                            </p:stCondLst>
                            <p:childTnLst>
                              <p:par>
                                <p:cTn id="46" presetID="10" presetClass="entr" presetSubtype="0" fill="hold" nodeType="afterEffect">
                                  <p:stCondLst>
                                    <p:cond delay="50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9600" dirty="0" smtClean="0"/>
              <a:t>Design Limitations</a:t>
            </a:r>
            <a:endParaRPr lang="en-US" sz="9600" dirty="0"/>
          </a:p>
        </p:txBody>
      </p:sp>
    </p:spTree>
    <p:extLst>
      <p:ext uri="{BB962C8B-B14F-4D97-AF65-F5344CB8AC3E}">
        <p14:creationId xmlns:p14="http://schemas.microsoft.com/office/powerpoint/2010/main" val="706913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Difficulties by Design</a:t>
            </a:r>
            <a:endParaRPr lang="en-US" dirty="0"/>
          </a:p>
        </p:txBody>
      </p:sp>
      <p:sp>
        <p:nvSpPr>
          <p:cNvPr id="5" name="Content Placeholder 4"/>
          <p:cNvSpPr>
            <a:spLocks noGrp="1"/>
          </p:cNvSpPr>
          <p:nvPr>
            <p:ph idx="1"/>
          </p:nvPr>
        </p:nvSpPr>
        <p:spPr/>
        <p:txBody>
          <a:bodyPr>
            <a:normAutofit fontScale="85000" lnSpcReduction="10000"/>
          </a:bodyPr>
          <a:lstStyle/>
          <a:p>
            <a:r>
              <a:rPr lang="en-US" b="1" dirty="0" smtClean="0">
                <a:solidFill>
                  <a:schemeClr val="accent6">
                    <a:lumMod val="75000"/>
                  </a:schemeClr>
                </a:solidFill>
              </a:rPr>
              <a:t>Ephesians 3:3 </a:t>
            </a:r>
            <a:r>
              <a:rPr lang="en-US" dirty="0" smtClean="0"/>
              <a:t>– </a:t>
            </a:r>
            <a:r>
              <a:rPr lang="en-US" i="1" dirty="0" smtClean="0">
                <a:solidFill>
                  <a:schemeClr val="accent6">
                    <a:lumMod val="75000"/>
                  </a:schemeClr>
                </a:solidFill>
              </a:rPr>
              <a:t>“you </a:t>
            </a:r>
            <a:r>
              <a:rPr lang="en-US" b="1" i="1" u="sng" dirty="0" smtClean="0">
                <a:solidFill>
                  <a:schemeClr val="accent6">
                    <a:lumMod val="75000"/>
                  </a:schemeClr>
                </a:solidFill>
              </a:rPr>
              <a:t>may</a:t>
            </a:r>
            <a:r>
              <a:rPr lang="en-US" i="1" dirty="0" smtClean="0">
                <a:solidFill>
                  <a:schemeClr val="accent6">
                    <a:lumMod val="75000"/>
                  </a:schemeClr>
                </a:solidFill>
              </a:rPr>
              <a:t> understand”</a:t>
            </a:r>
            <a:r>
              <a:rPr lang="en-US" dirty="0" smtClean="0"/>
              <a:t> – not guaranteed.</a:t>
            </a:r>
          </a:p>
          <a:p>
            <a:pPr marL="0" indent="0">
              <a:buNone/>
            </a:pPr>
            <a:r>
              <a:rPr lang="en-US" i="1" dirty="0">
                <a:solidFill>
                  <a:schemeClr val="accent6">
                    <a:lumMod val="75000"/>
                  </a:schemeClr>
                </a:solidFill>
              </a:rPr>
              <a:t>... consider that </a:t>
            </a:r>
            <a:r>
              <a:rPr lang="en-US" b="1" i="1" dirty="0">
                <a:solidFill>
                  <a:schemeClr val="accent6">
                    <a:lumMod val="75000"/>
                  </a:schemeClr>
                </a:solidFill>
              </a:rPr>
              <a:t>the </a:t>
            </a:r>
            <a:r>
              <a:rPr lang="en-US" b="1" i="1" u="sng" dirty="0">
                <a:solidFill>
                  <a:schemeClr val="accent6">
                    <a:lumMod val="75000"/>
                  </a:schemeClr>
                </a:solidFill>
              </a:rPr>
              <a:t>longsuffering of our Lord</a:t>
            </a:r>
            <a:r>
              <a:rPr lang="en-US" b="1" i="1" dirty="0">
                <a:solidFill>
                  <a:schemeClr val="accent6">
                    <a:lumMod val="75000"/>
                  </a:schemeClr>
                </a:solidFill>
              </a:rPr>
              <a:t> is salvation </a:t>
            </a:r>
            <a:r>
              <a:rPr lang="en-US" i="1" dirty="0">
                <a:solidFill>
                  <a:schemeClr val="accent6">
                    <a:lumMod val="75000"/>
                  </a:schemeClr>
                </a:solidFill>
              </a:rPr>
              <a:t>— </a:t>
            </a:r>
            <a:r>
              <a:rPr lang="en-US" b="1" i="1" dirty="0">
                <a:solidFill>
                  <a:schemeClr val="accent6">
                    <a:lumMod val="75000"/>
                  </a:schemeClr>
                </a:solidFill>
              </a:rPr>
              <a:t>as also our beloved brother Paul, according to the wisdom given to him, has </a:t>
            </a:r>
            <a:r>
              <a:rPr lang="en-US" b="1" i="1" u="sng" dirty="0">
                <a:solidFill>
                  <a:schemeClr val="accent6">
                    <a:lumMod val="75000"/>
                  </a:schemeClr>
                </a:solidFill>
              </a:rPr>
              <a:t>written to you, as also in all his epistles</a:t>
            </a:r>
            <a:r>
              <a:rPr lang="en-US" b="1" i="1" dirty="0">
                <a:solidFill>
                  <a:schemeClr val="accent6">
                    <a:lumMod val="75000"/>
                  </a:schemeClr>
                </a:solidFill>
              </a:rPr>
              <a:t>, speaking in them of these things, in which are </a:t>
            </a:r>
            <a:r>
              <a:rPr lang="en-US" b="1" i="1" u="sng" dirty="0">
                <a:solidFill>
                  <a:schemeClr val="accent6">
                    <a:lumMod val="75000"/>
                  </a:schemeClr>
                </a:solidFill>
              </a:rPr>
              <a:t>some things hard to understand</a:t>
            </a:r>
            <a:r>
              <a:rPr lang="en-US" b="1" i="1" dirty="0">
                <a:solidFill>
                  <a:schemeClr val="accent6">
                    <a:lumMod val="75000"/>
                  </a:schemeClr>
                </a:solidFill>
              </a:rPr>
              <a:t>, which </a:t>
            </a:r>
            <a:r>
              <a:rPr lang="en-US" b="1" i="1" u="sng" dirty="0">
                <a:solidFill>
                  <a:schemeClr val="accent6">
                    <a:lumMod val="75000"/>
                  </a:schemeClr>
                </a:solidFill>
              </a:rPr>
              <a:t>untaught and unstable</a:t>
            </a:r>
            <a:r>
              <a:rPr lang="en-US" b="1" i="1" dirty="0">
                <a:solidFill>
                  <a:schemeClr val="accent6">
                    <a:lumMod val="75000"/>
                  </a:schemeClr>
                </a:solidFill>
              </a:rPr>
              <a:t> people </a:t>
            </a:r>
            <a:r>
              <a:rPr lang="en-US" b="1" i="1" u="sng" dirty="0">
                <a:solidFill>
                  <a:schemeClr val="accent6">
                    <a:lumMod val="75000"/>
                  </a:schemeClr>
                </a:solidFill>
              </a:rPr>
              <a:t>twist to their own destruction, as they do also the rest of the Scriptures</a:t>
            </a:r>
            <a:r>
              <a:rPr lang="en-US" b="1" i="1" dirty="0">
                <a:solidFill>
                  <a:schemeClr val="accent6">
                    <a:lumMod val="75000"/>
                  </a:schemeClr>
                </a:solidFill>
              </a:rPr>
              <a:t>.</a:t>
            </a:r>
            <a:r>
              <a:rPr lang="en-US" i="1" dirty="0">
                <a:solidFill>
                  <a:schemeClr val="accent6">
                    <a:lumMod val="75000"/>
                  </a:schemeClr>
                </a:solidFill>
              </a:rPr>
              <a:t> You therefore, beloved, </a:t>
            </a:r>
            <a:r>
              <a:rPr lang="en-US" b="1" i="1" dirty="0">
                <a:solidFill>
                  <a:schemeClr val="accent6">
                    <a:lumMod val="75000"/>
                  </a:schemeClr>
                </a:solidFill>
              </a:rPr>
              <a:t>since you know this beforehand, beware lest you also fall</a:t>
            </a:r>
            <a:r>
              <a:rPr lang="en-US" i="1" dirty="0">
                <a:solidFill>
                  <a:schemeClr val="accent6">
                    <a:lumMod val="75000"/>
                  </a:schemeClr>
                </a:solidFill>
              </a:rPr>
              <a:t> from your own steadfastness, </a:t>
            </a:r>
            <a:r>
              <a:rPr lang="en-US" b="1" i="1" dirty="0">
                <a:solidFill>
                  <a:schemeClr val="accent6">
                    <a:lumMod val="75000"/>
                  </a:schemeClr>
                </a:solidFill>
              </a:rPr>
              <a:t>being led away with the error of the wicked; but </a:t>
            </a:r>
            <a:r>
              <a:rPr lang="en-US" b="1" i="1" u="sng" dirty="0">
                <a:solidFill>
                  <a:schemeClr val="accent6">
                    <a:lumMod val="75000"/>
                  </a:schemeClr>
                </a:solidFill>
              </a:rPr>
              <a:t>grow in the grace and knowledge of our Lord and Savior Jesus Christ</a:t>
            </a:r>
            <a:r>
              <a:rPr lang="en-US" i="1" dirty="0">
                <a:solidFill>
                  <a:schemeClr val="accent6">
                    <a:lumMod val="75000"/>
                  </a:schemeClr>
                </a:solidFill>
              </a:rPr>
              <a:t>. To Him be the glory both now and forever. Amen. </a:t>
            </a:r>
            <a:r>
              <a:rPr lang="en-US" dirty="0">
                <a:solidFill>
                  <a:schemeClr val="accent6">
                    <a:lumMod val="75000"/>
                  </a:schemeClr>
                </a:solidFill>
              </a:rPr>
              <a:t>(</a:t>
            </a:r>
            <a:r>
              <a:rPr lang="en-US" b="1" dirty="0">
                <a:solidFill>
                  <a:schemeClr val="accent6">
                    <a:lumMod val="75000"/>
                  </a:schemeClr>
                </a:solidFill>
              </a:rPr>
              <a:t>II Peter 3:15-18</a:t>
            </a:r>
            <a:r>
              <a:rPr lang="en-US" dirty="0" smtClean="0">
                <a:solidFill>
                  <a:schemeClr val="accent6">
                    <a:lumMod val="75000"/>
                  </a:schemeClr>
                </a:solidFill>
              </a:rPr>
              <a:t>)</a:t>
            </a:r>
          </a:p>
        </p:txBody>
      </p:sp>
    </p:spTree>
    <p:extLst>
      <p:ext uri="{BB962C8B-B14F-4D97-AF65-F5344CB8AC3E}">
        <p14:creationId xmlns:p14="http://schemas.microsoft.com/office/powerpoint/2010/main" val="209610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to Understand”</a:t>
            </a:r>
            <a:endParaRPr lang="en-US" dirty="0"/>
          </a:p>
        </p:txBody>
      </p:sp>
      <p:sp>
        <p:nvSpPr>
          <p:cNvPr id="3" name="Content Placeholder 2"/>
          <p:cNvSpPr>
            <a:spLocks noGrp="1"/>
          </p:cNvSpPr>
          <p:nvPr>
            <p:ph idx="1"/>
          </p:nvPr>
        </p:nvSpPr>
        <p:spPr/>
        <p:txBody>
          <a:bodyPr>
            <a:normAutofit fontScale="92500"/>
          </a:bodyPr>
          <a:lstStyle/>
          <a:p>
            <a:r>
              <a:rPr lang="en-US" dirty="0" smtClean="0"/>
              <a:t>Immediate understanding upon reading </a:t>
            </a:r>
            <a:r>
              <a:rPr lang="en-US" dirty="0"/>
              <a:t>every Scripture </a:t>
            </a:r>
            <a:r>
              <a:rPr lang="en-US" dirty="0" smtClean="0"/>
              <a:t>is not guaranteed. … Excuse? … No!</a:t>
            </a:r>
          </a:p>
          <a:p>
            <a:r>
              <a:rPr lang="en-US" dirty="0" smtClean="0"/>
              <a:t>Trap for both </a:t>
            </a:r>
            <a:r>
              <a:rPr lang="en-US" i="1" dirty="0" smtClean="0">
                <a:solidFill>
                  <a:schemeClr val="accent6">
                    <a:lumMod val="75000"/>
                  </a:schemeClr>
                </a:solidFill>
              </a:rPr>
              <a:t>“</a:t>
            </a:r>
            <a:r>
              <a:rPr lang="en-US" b="1" i="1" dirty="0" smtClean="0">
                <a:solidFill>
                  <a:schemeClr val="accent6">
                    <a:lumMod val="75000"/>
                  </a:schemeClr>
                </a:solidFill>
              </a:rPr>
              <a:t>untaught</a:t>
            </a:r>
            <a:r>
              <a:rPr lang="en-US" i="1" dirty="0" smtClean="0">
                <a:solidFill>
                  <a:schemeClr val="accent6">
                    <a:lumMod val="75000"/>
                  </a:schemeClr>
                </a:solidFill>
              </a:rPr>
              <a:t> and </a:t>
            </a:r>
            <a:r>
              <a:rPr lang="en-US" b="1" i="1" dirty="0" smtClean="0">
                <a:solidFill>
                  <a:schemeClr val="accent6">
                    <a:lumMod val="75000"/>
                  </a:schemeClr>
                </a:solidFill>
              </a:rPr>
              <a:t>unstable</a:t>
            </a:r>
            <a:r>
              <a:rPr lang="en-US" i="1" dirty="0" smtClean="0">
                <a:solidFill>
                  <a:schemeClr val="accent6">
                    <a:lumMod val="75000"/>
                  </a:schemeClr>
                </a:solidFill>
              </a:rPr>
              <a:t>”</a:t>
            </a:r>
            <a:r>
              <a:rPr lang="en-US" dirty="0" smtClean="0"/>
              <a:t> – no </a:t>
            </a:r>
            <a:r>
              <a:rPr lang="en-US" b="1" i="1" dirty="0" smtClean="0"/>
              <a:t>distinction</a:t>
            </a:r>
            <a:r>
              <a:rPr lang="en-US" dirty="0" smtClean="0"/>
              <a:t> or </a:t>
            </a:r>
            <a:r>
              <a:rPr lang="en-US" b="1" i="1" dirty="0" smtClean="0"/>
              <a:t>refuge</a:t>
            </a:r>
            <a:r>
              <a:rPr lang="en-US" dirty="0" smtClean="0"/>
              <a:t> for the ignorant.</a:t>
            </a:r>
          </a:p>
          <a:p>
            <a:r>
              <a:rPr lang="en-US" dirty="0" smtClean="0"/>
              <a:t>Profoundly </a:t>
            </a:r>
            <a:r>
              <a:rPr lang="en-US" b="1" i="1" dirty="0" smtClean="0"/>
              <a:t>consequential</a:t>
            </a:r>
            <a:r>
              <a:rPr lang="en-US" dirty="0" smtClean="0"/>
              <a:t> and necessarily </a:t>
            </a:r>
            <a:r>
              <a:rPr lang="en-US" b="1" i="1" dirty="0"/>
              <a:t>accountable</a:t>
            </a:r>
            <a:r>
              <a:rPr lang="en-US" dirty="0" smtClean="0"/>
              <a:t>, because </a:t>
            </a:r>
            <a:r>
              <a:rPr lang="en-US" i="1" dirty="0" smtClean="0">
                <a:solidFill>
                  <a:schemeClr val="accent6">
                    <a:lumMod val="75000"/>
                  </a:schemeClr>
                </a:solidFill>
              </a:rPr>
              <a:t>“</a:t>
            </a:r>
            <a:r>
              <a:rPr lang="en-US" b="1" i="1" dirty="0" smtClean="0">
                <a:solidFill>
                  <a:schemeClr val="accent6">
                    <a:lumMod val="75000"/>
                  </a:schemeClr>
                </a:solidFill>
              </a:rPr>
              <a:t>twist</a:t>
            </a:r>
            <a:r>
              <a:rPr lang="en-US" i="1" dirty="0" smtClean="0">
                <a:solidFill>
                  <a:schemeClr val="accent6">
                    <a:lumMod val="75000"/>
                  </a:schemeClr>
                </a:solidFill>
              </a:rPr>
              <a:t> to their own </a:t>
            </a:r>
            <a:r>
              <a:rPr lang="en-US" b="1" i="1" dirty="0" smtClean="0">
                <a:solidFill>
                  <a:schemeClr val="accent6">
                    <a:lumMod val="75000"/>
                  </a:schemeClr>
                </a:solidFill>
              </a:rPr>
              <a:t>destruction</a:t>
            </a:r>
            <a:r>
              <a:rPr lang="en-US" i="1" dirty="0" smtClean="0">
                <a:solidFill>
                  <a:schemeClr val="accent6">
                    <a:lumMod val="75000"/>
                  </a:schemeClr>
                </a:solidFill>
              </a:rPr>
              <a:t>”</a:t>
            </a:r>
            <a:r>
              <a:rPr lang="en-US" dirty="0" smtClean="0"/>
              <a:t>.</a:t>
            </a:r>
          </a:p>
          <a:p>
            <a:r>
              <a:rPr lang="en-US" dirty="0" smtClean="0"/>
              <a:t>Eventually, such people </a:t>
            </a:r>
            <a:r>
              <a:rPr lang="en-US" i="1" dirty="0" smtClean="0">
                <a:solidFill>
                  <a:schemeClr val="accent6">
                    <a:lumMod val="75000"/>
                  </a:schemeClr>
                </a:solidFill>
              </a:rPr>
              <a:t>“twist … the </a:t>
            </a:r>
            <a:r>
              <a:rPr lang="en-US" b="1" i="1" dirty="0" smtClean="0">
                <a:solidFill>
                  <a:schemeClr val="accent6">
                    <a:lumMod val="75000"/>
                  </a:schemeClr>
                </a:solidFill>
              </a:rPr>
              <a:t>rest</a:t>
            </a:r>
            <a:r>
              <a:rPr lang="en-US" i="1" dirty="0" smtClean="0">
                <a:solidFill>
                  <a:schemeClr val="accent6">
                    <a:lumMod val="75000"/>
                  </a:schemeClr>
                </a:solidFill>
              </a:rPr>
              <a:t> of the Scriptures”</a:t>
            </a:r>
            <a:r>
              <a:rPr lang="en-US" dirty="0" smtClean="0"/>
              <a:t>.</a:t>
            </a:r>
          </a:p>
          <a:p>
            <a:r>
              <a:rPr lang="en-US" b="1" i="1" dirty="0" smtClean="0"/>
              <a:t>Real danger</a:t>
            </a:r>
            <a:r>
              <a:rPr lang="en-US" dirty="0" smtClean="0"/>
              <a:t>, even for those who are </a:t>
            </a:r>
            <a:r>
              <a:rPr lang="en-US" i="1" dirty="0" smtClean="0">
                <a:solidFill>
                  <a:schemeClr val="accent6">
                    <a:lumMod val="75000"/>
                  </a:schemeClr>
                </a:solidFill>
              </a:rPr>
              <a:t>“steadfast”</a:t>
            </a:r>
            <a:r>
              <a:rPr lang="en-US" dirty="0" smtClean="0"/>
              <a:t> and have not yet </a:t>
            </a:r>
            <a:r>
              <a:rPr lang="en-US" i="1" dirty="0" smtClean="0">
                <a:solidFill>
                  <a:schemeClr val="accent6">
                    <a:lumMod val="75000"/>
                  </a:schemeClr>
                </a:solidFill>
              </a:rPr>
              <a:t>“fallen”</a:t>
            </a:r>
            <a:r>
              <a:rPr lang="en-US" dirty="0" smtClean="0"/>
              <a:t>.  … How to </a:t>
            </a:r>
            <a:r>
              <a:rPr lang="en-US" b="1" i="1" dirty="0" smtClean="0"/>
              <a:t>avoid</a:t>
            </a:r>
            <a:r>
              <a:rPr lang="en-US" dirty="0" smtClean="0"/>
              <a:t>?</a:t>
            </a:r>
          </a:p>
        </p:txBody>
      </p:sp>
    </p:spTree>
    <p:extLst>
      <p:ext uri="{BB962C8B-B14F-4D97-AF65-F5344CB8AC3E}">
        <p14:creationId xmlns:p14="http://schemas.microsoft.com/office/powerpoint/2010/main" val="32235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Understand?</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Clr>
                <a:schemeClr val="tx2"/>
              </a:buClr>
              <a:buFont typeface="+mj-lt"/>
              <a:buAutoNum type="arabicPeriod"/>
            </a:pPr>
            <a:r>
              <a:rPr lang="en-US" b="1" dirty="0" smtClean="0">
                <a:solidFill>
                  <a:schemeClr val="accent6">
                    <a:lumMod val="75000"/>
                  </a:schemeClr>
                </a:solidFill>
              </a:rPr>
              <a:t>“</a:t>
            </a:r>
            <a:r>
              <a:rPr lang="en-US" b="1" i="1" dirty="0" smtClean="0">
                <a:solidFill>
                  <a:schemeClr val="accent6">
                    <a:lumMod val="75000"/>
                  </a:schemeClr>
                </a:solidFill>
              </a:rPr>
              <a:t>Know</a:t>
            </a:r>
            <a:r>
              <a:rPr lang="en-US" i="1" dirty="0" smtClean="0">
                <a:solidFill>
                  <a:schemeClr val="accent6">
                    <a:lumMod val="75000"/>
                  </a:schemeClr>
                </a:solidFill>
              </a:rPr>
              <a:t> this beforehand”</a:t>
            </a:r>
            <a:r>
              <a:rPr lang="en-US" dirty="0" smtClean="0"/>
              <a:t> … do not reject the message!</a:t>
            </a:r>
          </a:p>
          <a:p>
            <a:pPr marL="514350" indent="-514350">
              <a:buClr>
                <a:schemeClr val="tx2"/>
              </a:buClr>
              <a:buFont typeface="+mj-lt"/>
              <a:buAutoNum type="arabicPeriod"/>
            </a:pPr>
            <a:r>
              <a:rPr lang="en-US" b="1" dirty="0" smtClean="0">
                <a:solidFill>
                  <a:schemeClr val="accent6">
                    <a:lumMod val="75000"/>
                  </a:schemeClr>
                </a:solidFill>
              </a:rPr>
              <a:t>“</a:t>
            </a:r>
            <a:r>
              <a:rPr lang="en-US" b="1" i="1" dirty="0" smtClean="0">
                <a:solidFill>
                  <a:schemeClr val="accent6">
                    <a:lumMod val="75000"/>
                  </a:schemeClr>
                </a:solidFill>
              </a:rPr>
              <a:t>Beware</a:t>
            </a:r>
            <a:r>
              <a:rPr lang="en-US" i="1" dirty="0" smtClean="0">
                <a:solidFill>
                  <a:schemeClr val="accent6">
                    <a:lumMod val="75000"/>
                  </a:schemeClr>
                </a:solidFill>
              </a:rPr>
              <a:t> lest you fall”</a:t>
            </a:r>
            <a:r>
              <a:rPr lang="en-US" dirty="0" smtClean="0"/>
              <a:t> … make preparations!</a:t>
            </a:r>
          </a:p>
          <a:p>
            <a:pPr marL="514350" indent="-514350">
              <a:buClr>
                <a:schemeClr val="tx2"/>
              </a:buClr>
              <a:buFont typeface="+mj-lt"/>
              <a:buAutoNum type="arabicPeriod"/>
            </a:pPr>
            <a:r>
              <a:rPr lang="en-US" b="1" dirty="0" smtClean="0"/>
              <a:t>Avoid</a:t>
            </a:r>
            <a:r>
              <a:rPr lang="en-US" dirty="0" smtClean="0"/>
              <a:t> </a:t>
            </a:r>
            <a:r>
              <a:rPr lang="en-US" i="1" dirty="0" smtClean="0">
                <a:solidFill>
                  <a:schemeClr val="accent6">
                    <a:lumMod val="75000"/>
                  </a:schemeClr>
                </a:solidFill>
              </a:rPr>
              <a:t>“being </a:t>
            </a:r>
            <a:r>
              <a:rPr lang="en-US" b="1" i="1" dirty="0" smtClean="0">
                <a:solidFill>
                  <a:schemeClr val="accent6">
                    <a:lumMod val="75000"/>
                  </a:schemeClr>
                </a:solidFill>
              </a:rPr>
              <a:t>led away with </a:t>
            </a:r>
            <a:r>
              <a:rPr lang="en-US" i="1" dirty="0" smtClean="0">
                <a:solidFill>
                  <a:schemeClr val="accent6">
                    <a:lumMod val="75000"/>
                  </a:schemeClr>
                </a:solidFill>
              </a:rPr>
              <a:t>the error of the wicked”</a:t>
            </a:r>
            <a:r>
              <a:rPr lang="en-US" dirty="0" smtClean="0"/>
              <a:t> … be careful of your friends and what you accept (</a:t>
            </a:r>
            <a:r>
              <a:rPr lang="en-US" b="1" dirty="0" smtClean="0">
                <a:solidFill>
                  <a:schemeClr val="accent6">
                    <a:lumMod val="75000"/>
                  </a:schemeClr>
                </a:solidFill>
              </a:rPr>
              <a:t>I Corinthians 15:33; Acts 17:11; I John 4:1</a:t>
            </a:r>
            <a:r>
              <a:rPr lang="en-US" dirty="0" smtClean="0"/>
              <a:t>).</a:t>
            </a:r>
          </a:p>
          <a:p>
            <a:pPr marL="514350" indent="-514350">
              <a:buClr>
                <a:schemeClr val="tx2"/>
              </a:buClr>
              <a:buFont typeface="+mj-lt"/>
              <a:buAutoNum type="arabicPeriod"/>
            </a:pPr>
            <a:r>
              <a:rPr lang="en-US" b="1" dirty="0" smtClean="0">
                <a:solidFill>
                  <a:schemeClr val="accent6">
                    <a:lumMod val="75000"/>
                  </a:schemeClr>
                </a:solidFill>
              </a:rPr>
              <a:t>“</a:t>
            </a:r>
            <a:r>
              <a:rPr lang="en-US" b="1" i="1" dirty="0" smtClean="0">
                <a:solidFill>
                  <a:schemeClr val="accent6">
                    <a:lumMod val="75000"/>
                  </a:schemeClr>
                </a:solidFill>
              </a:rPr>
              <a:t>Grow</a:t>
            </a:r>
            <a:r>
              <a:rPr lang="en-US" i="1" dirty="0" smtClean="0">
                <a:solidFill>
                  <a:schemeClr val="accent6">
                    <a:lumMod val="75000"/>
                  </a:schemeClr>
                </a:solidFill>
              </a:rPr>
              <a:t> in the grace and knowledge of our Lord and Savior Jesus Christ”</a:t>
            </a:r>
            <a:r>
              <a:rPr lang="en-US" dirty="0" smtClean="0">
                <a:solidFill>
                  <a:schemeClr val="accent6">
                    <a:lumMod val="75000"/>
                  </a:schemeClr>
                </a:solidFill>
              </a:rPr>
              <a:t> </a:t>
            </a:r>
            <a:r>
              <a:rPr lang="en-US" dirty="0" smtClean="0"/>
              <a:t>… be diligent and study and discussion (</a:t>
            </a:r>
            <a:r>
              <a:rPr lang="en-US" b="1" dirty="0" smtClean="0">
                <a:solidFill>
                  <a:schemeClr val="accent6">
                    <a:lumMod val="75000"/>
                  </a:schemeClr>
                </a:solidFill>
              </a:rPr>
              <a:t>II Timothy 3:16-17; 2:15; Ephesians 3:3-5</a:t>
            </a:r>
            <a:r>
              <a:rPr lang="en-US" dirty="0" smtClean="0"/>
              <a:t>).</a:t>
            </a:r>
          </a:p>
          <a:p>
            <a:pPr marL="514350" indent="-514350">
              <a:buClr>
                <a:schemeClr val="tx2"/>
              </a:buClr>
              <a:buFont typeface="+mj-lt"/>
              <a:buAutoNum type="arabicPeriod"/>
            </a:pPr>
            <a:r>
              <a:rPr lang="en-US" b="1" dirty="0" smtClean="0">
                <a:solidFill>
                  <a:schemeClr val="accent6">
                    <a:lumMod val="75000"/>
                  </a:schemeClr>
                </a:solidFill>
              </a:rPr>
              <a:t>“</a:t>
            </a:r>
            <a:r>
              <a:rPr lang="en-US" b="1" i="1" dirty="0" smtClean="0">
                <a:solidFill>
                  <a:schemeClr val="accent6">
                    <a:lumMod val="75000"/>
                  </a:schemeClr>
                </a:solidFill>
              </a:rPr>
              <a:t>Forsake</a:t>
            </a:r>
            <a:r>
              <a:rPr lang="en-US" i="1" dirty="0" smtClean="0">
                <a:solidFill>
                  <a:schemeClr val="accent6">
                    <a:lumMod val="75000"/>
                  </a:schemeClr>
                </a:solidFill>
              </a:rPr>
              <a:t> not the assembling of ourselves together”</a:t>
            </a:r>
            <a:r>
              <a:rPr lang="en-US" dirty="0" smtClean="0"/>
              <a:t> … go to church (</a:t>
            </a:r>
            <a:r>
              <a:rPr lang="en-US" b="1" dirty="0" smtClean="0">
                <a:solidFill>
                  <a:schemeClr val="accent6">
                    <a:lumMod val="75000"/>
                  </a:schemeClr>
                </a:solidFill>
              </a:rPr>
              <a:t>Hebrews 10:24-25</a:t>
            </a:r>
            <a:r>
              <a:rPr lang="en-US" dirty="0" smtClean="0"/>
              <a:t>)? …</a:t>
            </a:r>
          </a:p>
        </p:txBody>
      </p:sp>
    </p:spTree>
    <p:extLst>
      <p:ext uri="{BB962C8B-B14F-4D97-AF65-F5344CB8AC3E}">
        <p14:creationId xmlns:p14="http://schemas.microsoft.com/office/powerpoint/2010/main" val="119484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Longer Children”</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2200" i="1" dirty="0" smtClean="0">
                <a:solidFill>
                  <a:schemeClr val="accent6">
                    <a:lumMod val="75000"/>
                  </a:schemeClr>
                </a:solidFill>
              </a:rPr>
              <a:t>And He </a:t>
            </a:r>
            <a:r>
              <a:rPr lang="en-US" sz="2200" i="1" dirty="0">
                <a:solidFill>
                  <a:schemeClr val="accent6">
                    <a:lumMod val="75000"/>
                  </a:schemeClr>
                </a:solidFill>
              </a:rPr>
              <a:t>Himself gave some to be apostles, some prophets, some evangelists, and some pastors and teachers, for the equipping of the saints for the work of ministry, for the edifying of the body of Christ, </a:t>
            </a:r>
            <a:r>
              <a:rPr lang="en-US" sz="2200" b="1" i="1" dirty="0">
                <a:solidFill>
                  <a:schemeClr val="accent6">
                    <a:lumMod val="75000"/>
                  </a:schemeClr>
                </a:solidFill>
              </a:rPr>
              <a:t>till we </a:t>
            </a:r>
            <a:r>
              <a:rPr lang="en-US" sz="2200" b="1" i="1" u="sng" dirty="0">
                <a:solidFill>
                  <a:schemeClr val="accent6">
                    <a:lumMod val="75000"/>
                  </a:schemeClr>
                </a:solidFill>
              </a:rPr>
              <a:t>all</a:t>
            </a:r>
            <a:r>
              <a:rPr lang="en-US" sz="2200" b="1" i="1" dirty="0">
                <a:solidFill>
                  <a:schemeClr val="accent6">
                    <a:lumMod val="75000"/>
                  </a:schemeClr>
                </a:solidFill>
              </a:rPr>
              <a:t> come to </a:t>
            </a:r>
            <a:r>
              <a:rPr lang="en-US" sz="2200" b="1" i="1" u="sng" dirty="0">
                <a:solidFill>
                  <a:schemeClr val="accent6">
                    <a:lumMod val="75000"/>
                  </a:schemeClr>
                </a:solidFill>
              </a:rPr>
              <a:t>the unity of the faith and of the knowledge</a:t>
            </a:r>
            <a:r>
              <a:rPr lang="en-US" sz="2200" b="1" i="1" dirty="0">
                <a:solidFill>
                  <a:schemeClr val="accent6">
                    <a:lumMod val="75000"/>
                  </a:schemeClr>
                </a:solidFill>
              </a:rPr>
              <a:t> of the Son of God, to a </a:t>
            </a:r>
            <a:r>
              <a:rPr lang="en-US" sz="2200" b="1" i="1" u="sng" dirty="0">
                <a:solidFill>
                  <a:schemeClr val="accent6">
                    <a:lumMod val="75000"/>
                  </a:schemeClr>
                </a:solidFill>
              </a:rPr>
              <a:t>perfect</a:t>
            </a:r>
            <a:r>
              <a:rPr lang="en-US" sz="2200" b="1" i="1" dirty="0">
                <a:solidFill>
                  <a:schemeClr val="accent6">
                    <a:lumMod val="75000"/>
                  </a:schemeClr>
                </a:solidFill>
              </a:rPr>
              <a:t> man, to the measure of the </a:t>
            </a:r>
            <a:r>
              <a:rPr lang="en-US" sz="2200" b="1" i="1" u="sng" dirty="0">
                <a:solidFill>
                  <a:schemeClr val="accent6">
                    <a:lumMod val="75000"/>
                  </a:schemeClr>
                </a:solidFill>
              </a:rPr>
              <a:t>stature of the fullness of Christ</a:t>
            </a:r>
            <a:r>
              <a:rPr lang="en-US" sz="2200" b="1" i="1" dirty="0">
                <a:solidFill>
                  <a:schemeClr val="accent6">
                    <a:lumMod val="75000"/>
                  </a:schemeClr>
                </a:solidFill>
              </a:rPr>
              <a:t>; that we should </a:t>
            </a:r>
            <a:r>
              <a:rPr lang="en-US" sz="2200" b="1" i="1" u="sng" dirty="0">
                <a:solidFill>
                  <a:schemeClr val="accent6">
                    <a:lumMod val="75000"/>
                  </a:schemeClr>
                </a:solidFill>
              </a:rPr>
              <a:t>no longer be children, tossed to and fro and carried about with every wind of doctrine, by the trickery of men, in the cunning craftiness of deceitful plotting</a:t>
            </a:r>
            <a:r>
              <a:rPr lang="en-US" sz="2200" b="1" i="1" dirty="0">
                <a:solidFill>
                  <a:schemeClr val="accent6">
                    <a:lumMod val="75000"/>
                  </a:schemeClr>
                </a:solidFill>
              </a:rPr>
              <a:t>, but, </a:t>
            </a:r>
            <a:r>
              <a:rPr lang="en-US" sz="2200" b="1" i="1" u="sng" dirty="0">
                <a:solidFill>
                  <a:schemeClr val="accent6">
                    <a:lumMod val="75000"/>
                  </a:schemeClr>
                </a:solidFill>
              </a:rPr>
              <a:t>speaking the truth in love</a:t>
            </a:r>
            <a:r>
              <a:rPr lang="en-US" sz="2200" b="1" i="1" dirty="0">
                <a:solidFill>
                  <a:schemeClr val="accent6">
                    <a:lumMod val="75000"/>
                  </a:schemeClr>
                </a:solidFill>
              </a:rPr>
              <a:t>, may grow up in all things into Him who is the head — Christ — from whom the whole body, joined and knit together </a:t>
            </a:r>
            <a:r>
              <a:rPr lang="en-US" sz="2200" b="1" i="1" u="sng" dirty="0">
                <a:solidFill>
                  <a:schemeClr val="accent6">
                    <a:lumMod val="75000"/>
                  </a:schemeClr>
                </a:solidFill>
              </a:rPr>
              <a:t>by what every joint supplies</a:t>
            </a:r>
            <a:r>
              <a:rPr lang="en-US" sz="2200" b="1" i="1" dirty="0">
                <a:solidFill>
                  <a:schemeClr val="accent6">
                    <a:lumMod val="75000"/>
                  </a:schemeClr>
                </a:solidFill>
              </a:rPr>
              <a:t>, according to the effective working by which </a:t>
            </a:r>
            <a:r>
              <a:rPr lang="en-US" sz="2200" b="1" i="1" u="sng" dirty="0">
                <a:solidFill>
                  <a:schemeClr val="accent6">
                    <a:lumMod val="75000"/>
                  </a:schemeClr>
                </a:solidFill>
              </a:rPr>
              <a:t>every part does its share</a:t>
            </a:r>
            <a:r>
              <a:rPr lang="en-US" sz="2200" b="1" i="1" dirty="0">
                <a:solidFill>
                  <a:schemeClr val="accent6">
                    <a:lumMod val="75000"/>
                  </a:schemeClr>
                </a:solidFill>
              </a:rPr>
              <a:t>, causes growth of the body for the edifying of itself in love</a:t>
            </a:r>
            <a:r>
              <a:rPr lang="en-US" sz="2200" i="1" dirty="0">
                <a:solidFill>
                  <a:schemeClr val="accent6">
                    <a:lumMod val="75000"/>
                  </a:schemeClr>
                </a:solidFill>
              </a:rPr>
              <a:t>. </a:t>
            </a:r>
            <a:r>
              <a:rPr lang="en-US" sz="2200" dirty="0">
                <a:solidFill>
                  <a:schemeClr val="accent6">
                    <a:lumMod val="75000"/>
                  </a:schemeClr>
                </a:solidFill>
              </a:rPr>
              <a:t>(</a:t>
            </a:r>
            <a:r>
              <a:rPr lang="en-US" sz="2200" b="1" dirty="0" smtClean="0">
                <a:solidFill>
                  <a:schemeClr val="accent6">
                    <a:lumMod val="75000"/>
                  </a:schemeClr>
                </a:solidFill>
              </a:rPr>
              <a:t>Eph. </a:t>
            </a:r>
            <a:r>
              <a:rPr lang="en-US" sz="2200" b="1" dirty="0" smtClean="0">
                <a:solidFill>
                  <a:schemeClr val="accent6">
                    <a:lumMod val="75000"/>
                  </a:schemeClr>
                </a:solidFill>
              </a:rPr>
              <a:t>4:11-16</a:t>
            </a:r>
            <a:r>
              <a:rPr lang="en-US" sz="2200" dirty="0" smtClean="0">
                <a:solidFill>
                  <a:schemeClr val="accent6">
                    <a:lumMod val="75000"/>
                  </a:schemeClr>
                </a:solidFill>
              </a:rPr>
              <a:t>)</a:t>
            </a:r>
            <a:endParaRPr lang="en-US" sz="2200" dirty="0"/>
          </a:p>
        </p:txBody>
      </p:sp>
    </p:spTree>
    <p:extLst>
      <p:ext uri="{BB962C8B-B14F-4D97-AF65-F5344CB8AC3E}">
        <p14:creationId xmlns:p14="http://schemas.microsoft.com/office/powerpoint/2010/main" val="391471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Grow Up!</a:t>
            </a:r>
            <a:endParaRPr lang="en-US" dirty="0"/>
          </a:p>
        </p:txBody>
      </p:sp>
      <p:sp>
        <p:nvSpPr>
          <p:cNvPr id="3" name="Content Placeholder 2"/>
          <p:cNvSpPr>
            <a:spLocks noGrp="1"/>
          </p:cNvSpPr>
          <p:nvPr>
            <p:ph idx="1"/>
          </p:nvPr>
        </p:nvSpPr>
        <p:spPr/>
        <p:txBody>
          <a:bodyPr>
            <a:noAutofit/>
          </a:bodyPr>
          <a:lstStyle/>
          <a:p>
            <a:pPr>
              <a:lnSpc>
                <a:spcPct val="90000"/>
              </a:lnSpc>
              <a:spcBef>
                <a:spcPts val="0"/>
              </a:spcBef>
            </a:pPr>
            <a:r>
              <a:rPr lang="en-US" sz="2600" dirty="0" smtClean="0"/>
              <a:t>Not finished </a:t>
            </a:r>
            <a:r>
              <a:rPr lang="en-US" sz="2600" b="1" i="1" dirty="0" smtClean="0"/>
              <a:t>until</a:t>
            </a:r>
            <a:r>
              <a:rPr lang="en-US" sz="2600" dirty="0" smtClean="0"/>
              <a:t>, </a:t>
            </a:r>
            <a:r>
              <a:rPr lang="en-US" sz="2600" i="1" dirty="0" smtClean="0">
                <a:solidFill>
                  <a:schemeClr val="accent6">
                    <a:lumMod val="75000"/>
                  </a:schemeClr>
                </a:solidFill>
              </a:rPr>
              <a:t>“</a:t>
            </a:r>
            <a:r>
              <a:rPr lang="en-US" sz="2600" b="1" i="1" dirty="0" smtClean="0">
                <a:solidFill>
                  <a:schemeClr val="accent6">
                    <a:lumMod val="75000"/>
                  </a:schemeClr>
                </a:solidFill>
              </a:rPr>
              <a:t>we all </a:t>
            </a:r>
            <a:r>
              <a:rPr lang="en-US" sz="2600" i="1" dirty="0" smtClean="0">
                <a:solidFill>
                  <a:schemeClr val="accent6">
                    <a:lumMod val="75000"/>
                  </a:schemeClr>
                </a:solidFill>
              </a:rPr>
              <a:t>come to </a:t>
            </a:r>
            <a:r>
              <a:rPr lang="en-US" sz="2600" b="1" i="1" baseline="30000" dirty="0" smtClean="0"/>
              <a:t>1</a:t>
            </a:r>
            <a:r>
              <a:rPr lang="en-US" sz="2600" i="1" dirty="0" smtClean="0">
                <a:solidFill>
                  <a:schemeClr val="accent6">
                    <a:lumMod val="75000"/>
                  </a:schemeClr>
                </a:solidFill>
              </a:rPr>
              <a:t>the </a:t>
            </a:r>
            <a:r>
              <a:rPr lang="en-US" sz="2600" b="1" i="1" dirty="0" smtClean="0">
                <a:solidFill>
                  <a:schemeClr val="accent6">
                    <a:lumMod val="75000"/>
                  </a:schemeClr>
                </a:solidFill>
              </a:rPr>
              <a:t>unity</a:t>
            </a:r>
            <a:r>
              <a:rPr lang="en-US" sz="2600" i="1" dirty="0" smtClean="0">
                <a:solidFill>
                  <a:schemeClr val="accent6">
                    <a:lumMod val="75000"/>
                  </a:schemeClr>
                </a:solidFill>
              </a:rPr>
              <a:t> of </a:t>
            </a:r>
            <a:r>
              <a:rPr lang="en-US" sz="2600" b="1" i="1" u="sng" dirty="0" smtClean="0">
                <a:solidFill>
                  <a:schemeClr val="accent6">
                    <a:lumMod val="75000"/>
                  </a:schemeClr>
                </a:solidFill>
              </a:rPr>
              <a:t>the faith</a:t>
            </a:r>
            <a:r>
              <a:rPr lang="en-US" sz="2600" i="1" dirty="0" smtClean="0">
                <a:solidFill>
                  <a:schemeClr val="accent6">
                    <a:lumMod val="75000"/>
                  </a:schemeClr>
                </a:solidFill>
              </a:rPr>
              <a:t> and of the </a:t>
            </a:r>
            <a:r>
              <a:rPr lang="en-US" sz="2600" b="1" i="1" dirty="0" smtClean="0">
                <a:solidFill>
                  <a:schemeClr val="accent6">
                    <a:lumMod val="75000"/>
                  </a:schemeClr>
                </a:solidFill>
              </a:rPr>
              <a:t>knowledge of </a:t>
            </a:r>
            <a:r>
              <a:rPr lang="en-US" sz="2600" b="1" i="1" u="sng" dirty="0" smtClean="0">
                <a:solidFill>
                  <a:schemeClr val="accent6">
                    <a:lumMod val="75000"/>
                  </a:schemeClr>
                </a:solidFill>
              </a:rPr>
              <a:t>the Son of God</a:t>
            </a:r>
            <a:r>
              <a:rPr lang="en-US" sz="2600" i="1" dirty="0" smtClean="0">
                <a:solidFill>
                  <a:schemeClr val="accent6">
                    <a:lumMod val="75000"/>
                  </a:schemeClr>
                </a:solidFill>
              </a:rPr>
              <a:t>, to </a:t>
            </a:r>
            <a:r>
              <a:rPr lang="en-US" sz="2600" b="1" i="1" baseline="30000" dirty="0" smtClean="0"/>
              <a:t>2</a:t>
            </a:r>
            <a:r>
              <a:rPr lang="en-US" sz="2600" i="1" dirty="0" smtClean="0">
                <a:solidFill>
                  <a:schemeClr val="accent6">
                    <a:lumMod val="75000"/>
                  </a:schemeClr>
                </a:solidFill>
              </a:rPr>
              <a:t>a </a:t>
            </a:r>
            <a:r>
              <a:rPr lang="en-US" sz="2600" b="1" i="1" u="sng" dirty="0" smtClean="0">
                <a:solidFill>
                  <a:schemeClr val="accent6">
                    <a:lumMod val="75000"/>
                  </a:schemeClr>
                </a:solidFill>
              </a:rPr>
              <a:t>perfect</a:t>
            </a:r>
            <a:r>
              <a:rPr lang="en-US" sz="2600" b="1" i="1" dirty="0" smtClean="0">
                <a:solidFill>
                  <a:schemeClr val="accent6">
                    <a:lumMod val="75000"/>
                  </a:schemeClr>
                </a:solidFill>
              </a:rPr>
              <a:t> man</a:t>
            </a:r>
            <a:r>
              <a:rPr lang="en-US" sz="2600" i="1" dirty="0" smtClean="0">
                <a:solidFill>
                  <a:schemeClr val="accent6">
                    <a:lumMod val="75000"/>
                  </a:schemeClr>
                </a:solidFill>
              </a:rPr>
              <a:t>, to </a:t>
            </a:r>
            <a:r>
              <a:rPr lang="en-US" sz="2600" b="1" i="1" baseline="30000" dirty="0" smtClean="0"/>
              <a:t>3</a:t>
            </a:r>
            <a:r>
              <a:rPr lang="en-US" sz="2600" i="1" dirty="0" smtClean="0">
                <a:solidFill>
                  <a:schemeClr val="accent6">
                    <a:lumMod val="75000"/>
                  </a:schemeClr>
                </a:solidFill>
              </a:rPr>
              <a:t>the </a:t>
            </a:r>
            <a:r>
              <a:rPr lang="en-US" sz="2600" b="1" i="1" dirty="0" smtClean="0">
                <a:solidFill>
                  <a:schemeClr val="accent6">
                    <a:lumMod val="75000"/>
                  </a:schemeClr>
                </a:solidFill>
              </a:rPr>
              <a:t>measure</a:t>
            </a:r>
            <a:r>
              <a:rPr lang="en-US" sz="2600" i="1" dirty="0" smtClean="0">
                <a:solidFill>
                  <a:schemeClr val="accent6">
                    <a:lumMod val="75000"/>
                  </a:schemeClr>
                </a:solidFill>
              </a:rPr>
              <a:t> of the </a:t>
            </a:r>
            <a:r>
              <a:rPr lang="en-US" sz="2600" b="1" i="1" u="sng" dirty="0" smtClean="0">
                <a:solidFill>
                  <a:schemeClr val="accent6">
                    <a:lumMod val="75000"/>
                  </a:schemeClr>
                </a:solidFill>
              </a:rPr>
              <a:t>stature</a:t>
            </a:r>
            <a:r>
              <a:rPr lang="en-US" sz="2600" b="1" i="1" dirty="0" smtClean="0">
                <a:solidFill>
                  <a:schemeClr val="accent6">
                    <a:lumMod val="75000"/>
                  </a:schemeClr>
                </a:solidFill>
              </a:rPr>
              <a:t> of the </a:t>
            </a:r>
            <a:r>
              <a:rPr lang="en-US" sz="2600" b="1" i="1" u="sng" dirty="0" smtClean="0">
                <a:solidFill>
                  <a:schemeClr val="accent6">
                    <a:lumMod val="75000"/>
                  </a:schemeClr>
                </a:solidFill>
              </a:rPr>
              <a:t>fullness</a:t>
            </a:r>
            <a:r>
              <a:rPr lang="en-US" sz="2600" b="1" i="1" dirty="0" smtClean="0">
                <a:solidFill>
                  <a:schemeClr val="accent6">
                    <a:lumMod val="75000"/>
                  </a:schemeClr>
                </a:solidFill>
              </a:rPr>
              <a:t> of </a:t>
            </a:r>
            <a:r>
              <a:rPr lang="en-US" sz="2600" b="1" i="1" u="sng" dirty="0" smtClean="0">
                <a:solidFill>
                  <a:schemeClr val="accent6">
                    <a:lumMod val="75000"/>
                  </a:schemeClr>
                </a:solidFill>
              </a:rPr>
              <a:t>Christ</a:t>
            </a:r>
            <a:r>
              <a:rPr lang="en-US" sz="2600" i="1" dirty="0" smtClean="0">
                <a:solidFill>
                  <a:schemeClr val="accent6">
                    <a:lumMod val="75000"/>
                  </a:schemeClr>
                </a:solidFill>
              </a:rPr>
              <a:t>”</a:t>
            </a:r>
            <a:r>
              <a:rPr lang="en-US" sz="2600" i="1" dirty="0" smtClean="0"/>
              <a:t>!</a:t>
            </a:r>
          </a:p>
          <a:p>
            <a:pPr>
              <a:lnSpc>
                <a:spcPct val="90000"/>
              </a:lnSpc>
              <a:spcBef>
                <a:spcPts val="0"/>
              </a:spcBef>
            </a:pPr>
            <a:r>
              <a:rPr lang="en-US" sz="2600" dirty="0" smtClean="0"/>
              <a:t>Growing up in this way </a:t>
            </a:r>
            <a:r>
              <a:rPr lang="en-US" sz="2600" b="1" i="1" dirty="0" smtClean="0"/>
              <a:t>enables</a:t>
            </a:r>
            <a:r>
              <a:rPr lang="en-US" sz="2600" dirty="0" smtClean="0"/>
              <a:t> us to </a:t>
            </a:r>
            <a:r>
              <a:rPr lang="en-US" sz="2600" b="1" i="1" dirty="0" smtClean="0"/>
              <a:t>avoid</a:t>
            </a:r>
            <a:r>
              <a:rPr lang="en-US" sz="2600" dirty="0" smtClean="0"/>
              <a:t> being </a:t>
            </a:r>
            <a:r>
              <a:rPr lang="en-US" sz="2600" i="1" dirty="0" smtClean="0">
                <a:solidFill>
                  <a:schemeClr val="accent6">
                    <a:lumMod val="75000"/>
                  </a:schemeClr>
                </a:solidFill>
              </a:rPr>
              <a:t>“</a:t>
            </a:r>
            <a:r>
              <a:rPr lang="en-US" sz="2600" b="1" i="1" dirty="0" smtClean="0">
                <a:solidFill>
                  <a:schemeClr val="accent6">
                    <a:lumMod val="75000"/>
                  </a:schemeClr>
                </a:solidFill>
              </a:rPr>
              <a:t>tossed</a:t>
            </a:r>
            <a:r>
              <a:rPr lang="en-US" sz="2600" i="1" dirty="0" smtClean="0">
                <a:solidFill>
                  <a:schemeClr val="accent6">
                    <a:lumMod val="75000"/>
                  </a:schemeClr>
                </a:solidFill>
              </a:rPr>
              <a:t> to and fro and </a:t>
            </a:r>
            <a:r>
              <a:rPr lang="en-US" sz="2600" b="1" i="1" dirty="0" smtClean="0">
                <a:solidFill>
                  <a:schemeClr val="accent6">
                    <a:lumMod val="75000"/>
                  </a:schemeClr>
                </a:solidFill>
              </a:rPr>
              <a:t>carried</a:t>
            </a:r>
            <a:r>
              <a:rPr lang="en-US" sz="2600" i="1" dirty="0" smtClean="0">
                <a:solidFill>
                  <a:schemeClr val="accent6">
                    <a:lumMod val="75000"/>
                  </a:schemeClr>
                </a:solidFill>
              </a:rPr>
              <a:t> about with </a:t>
            </a:r>
            <a:r>
              <a:rPr lang="en-US" sz="2600" b="1" i="1" dirty="0" smtClean="0">
                <a:solidFill>
                  <a:schemeClr val="accent6">
                    <a:lumMod val="75000"/>
                  </a:schemeClr>
                </a:solidFill>
              </a:rPr>
              <a:t>every</a:t>
            </a:r>
            <a:r>
              <a:rPr lang="en-US" sz="2600" i="1" dirty="0" smtClean="0">
                <a:solidFill>
                  <a:schemeClr val="accent6">
                    <a:lumMod val="75000"/>
                  </a:schemeClr>
                </a:solidFill>
              </a:rPr>
              <a:t> </a:t>
            </a:r>
            <a:r>
              <a:rPr lang="en-US" sz="2600" b="1" i="1" dirty="0" smtClean="0">
                <a:solidFill>
                  <a:schemeClr val="accent6">
                    <a:lumMod val="75000"/>
                  </a:schemeClr>
                </a:solidFill>
              </a:rPr>
              <a:t>wind</a:t>
            </a:r>
            <a:r>
              <a:rPr lang="en-US" sz="2600" i="1" dirty="0" smtClean="0">
                <a:solidFill>
                  <a:schemeClr val="accent6">
                    <a:lumMod val="75000"/>
                  </a:schemeClr>
                </a:solidFill>
              </a:rPr>
              <a:t> of doctrine”</a:t>
            </a:r>
            <a:r>
              <a:rPr lang="en-US" sz="2600" dirty="0"/>
              <a:t> </a:t>
            </a:r>
            <a:r>
              <a:rPr lang="en-US" sz="2600" dirty="0" smtClean="0"/>
              <a:t>and </a:t>
            </a:r>
            <a:r>
              <a:rPr lang="en-US" sz="2600" i="1" dirty="0" smtClean="0">
                <a:solidFill>
                  <a:schemeClr val="accent6">
                    <a:lumMod val="75000"/>
                  </a:schemeClr>
                </a:solidFill>
              </a:rPr>
              <a:t>“</a:t>
            </a:r>
            <a:r>
              <a:rPr lang="en-US" sz="2600" b="1" i="1" dirty="0" smtClean="0">
                <a:solidFill>
                  <a:schemeClr val="accent6">
                    <a:lumMod val="75000"/>
                  </a:schemeClr>
                </a:solidFill>
              </a:rPr>
              <a:t>led away </a:t>
            </a:r>
            <a:r>
              <a:rPr lang="en-US" sz="2600" i="1" dirty="0" smtClean="0">
                <a:solidFill>
                  <a:schemeClr val="accent6">
                    <a:lumMod val="75000"/>
                  </a:schemeClr>
                </a:solidFill>
              </a:rPr>
              <a:t>with the error of the wicked”</a:t>
            </a:r>
            <a:r>
              <a:rPr lang="en-US" sz="2600" i="1" dirty="0" smtClean="0"/>
              <a:t>.</a:t>
            </a:r>
          </a:p>
          <a:p>
            <a:pPr>
              <a:lnSpc>
                <a:spcPct val="90000"/>
              </a:lnSpc>
              <a:spcBef>
                <a:spcPts val="0"/>
              </a:spcBef>
            </a:pPr>
            <a:r>
              <a:rPr lang="en-US" sz="2600" dirty="0" smtClean="0"/>
              <a:t>It will even help us to </a:t>
            </a:r>
            <a:r>
              <a:rPr lang="en-US" sz="2600" b="1" i="1" dirty="0" smtClean="0"/>
              <a:t>overcome</a:t>
            </a:r>
            <a:r>
              <a:rPr lang="en-US" sz="2600" dirty="0" smtClean="0"/>
              <a:t> </a:t>
            </a:r>
            <a:r>
              <a:rPr lang="en-US" sz="2600" i="1" dirty="0" smtClean="0">
                <a:solidFill>
                  <a:schemeClr val="accent6">
                    <a:lumMod val="75000"/>
                  </a:schemeClr>
                </a:solidFill>
              </a:rPr>
              <a:t>“the </a:t>
            </a:r>
            <a:r>
              <a:rPr lang="en-US" sz="2600" b="1" i="1" dirty="0" smtClean="0">
                <a:solidFill>
                  <a:schemeClr val="accent6">
                    <a:lumMod val="75000"/>
                  </a:schemeClr>
                </a:solidFill>
              </a:rPr>
              <a:t>trickery</a:t>
            </a:r>
            <a:r>
              <a:rPr lang="en-US" sz="2600" i="1" dirty="0" smtClean="0">
                <a:solidFill>
                  <a:schemeClr val="accent6">
                    <a:lumMod val="75000"/>
                  </a:schemeClr>
                </a:solidFill>
              </a:rPr>
              <a:t> of men, in the </a:t>
            </a:r>
            <a:r>
              <a:rPr lang="en-US" sz="2600" b="1" i="1" dirty="0" smtClean="0">
                <a:solidFill>
                  <a:schemeClr val="accent6">
                    <a:lumMod val="75000"/>
                  </a:schemeClr>
                </a:solidFill>
              </a:rPr>
              <a:t>cunning craftiness </a:t>
            </a:r>
            <a:r>
              <a:rPr lang="en-US" sz="2600" i="1" dirty="0" smtClean="0">
                <a:solidFill>
                  <a:schemeClr val="accent6">
                    <a:lumMod val="75000"/>
                  </a:schemeClr>
                </a:solidFill>
              </a:rPr>
              <a:t>of </a:t>
            </a:r>
            <a:r>
              <a:rPr lang="en-US" sz="2600" b="1" i="1" dirty="0" smtClean="0">
                <a:solidFill>
                  <a:schemeClr val="accent6">
                    <a:lumMod val="75000"/>
                  </a:schemeClr>
                </a:solidFill>
              </a:rPr>
              <a:t>deceitful plotting</a:t>
            </a:r>
            <a:r>
              <a:rPr lang="en-US" sz="2600" i="1" dirty="0" smtClean="0">
                <a:solidFill>
                  <a:schemeClr val="accent6">
                    <a:lumMod val="75000"/>
                  </a:schemeClr>
                </a:solidFill>
              </a:rPr>
              <a:t>”</a:t>
            </a:r>
            <a:r>
              <a:rPr lang="en-US" sz="2600" dirty="0" smtClean="0"/>
              <a:t>.</a:t>
            </a:r>
          </a:p>
          <a:p>
            <a:pPr>
              <a:lnSpc>
                <a:spcPct val="90000"/>
              </a:lnSpc>
              <a:spcBef>
                <a:spcPts val="0"/>
              </a:spcBef>
            </a:pPr>
            <a:r>
              <a:rPr lang="en-US" sz="2600" dirty="0" smtClean="0"/>
              <a:t>The </a:t>
            </a:r>
            <a:r>
              <a:rPr lang="en-US" sz="2600" i="1" dirty="0" smtClean="0">
                <a:solidFill>
                  <a:schemeClr val="accent6">
                    <a:lumMod val="75000"/>
                  </a:schemeClr>
                </a:solidFill>
              </a:rPr>
              <a:t>“</a:t>
            </a:r>
            <a:r>
              <a:rPr lang="en-US" sz="2600" b="1" i="1" dirty="0" smtClean="0">
                <a:solidFill>
                  <a:schemeClr val="accent6">
                    <a:lumMod val="75000"/>
                  </a:schemeClr>
                </a:solidFill>
              </a:rPr>
              <a:t>whole</a:t>
            </a:r>
            <a:r>
              <a:rPr lang="en-US" sz="2600" i="1" dirty="0" smtClean="0">
                <a:solidFill>
                  <a:schemeClr val="accent6">
                    <a:lumMod val="75000"/>
                  </a:schemeClr>
                </a:solidFill>
              </a:rPr>
              <a:t> body”</a:t>
            </a:r>
            <a:r>
              <a:rPr lang="en-US" sz="2600" dirty="0" smtClean="0"/>
              <a:t> must be diligent – </a:t>
            </a:r>
            <a:r>
              <a:rPr lang="en-US" sz="2600" i="1" dirty="0" smtClean="0">
                <a:solidFill>
                  <a:schemeClr val="accent6">
                    <a:lumMod val="75000"/>
                  </a:schemeClr>
                </a:solidFill>
              </a:rPr>
              <a:t>“</a:t>
            </a:r>
            <a:r>
              <a:rPr lang="en-US" sz="2600" b="1" i="1" dirty="0" smtClean="0">
                <a:solidFill>
                  <a:schemeClr val="accent6">
                    <a:lumMod val="75000"/>
                  </a:schemeClr>
                </a:solidFill>
              </a:rPr>
              <a:t>every</a:t>
            </a:r>
            <a:r>
              <a:rPr lang="en-US" sz="2600" i="1" dirty="0" smtClean="0">
                <a:solidFill>
                  <a:schemeClr val="accent6">
                    <a:lumMod val="75000"/>
                  </a:schemeClr>
                </a:solidFill>
              </a:rPr>
              <a:t> joint supplies”</a:t>
            </a:r>
            <a:r>
              <a:rPr lang="en-US" sz="2600" dirty="0" smtClean="0"/>
              <a:t> and </a:t>
            </a:r>
            <a:r>
              <a:rPr lang="en-US" sz="2600" i="1" dirty="0" smtClean="0">
                <a:solidFill>
                  <a:schemeClr val="accent6">
                    <a:lumMod val="75000"/>
                  </a:schemeClr>
                </a:solidFill>
              </a:rPr>
              <a:t>“</a:t>
            </a:r>
            <a:r>
              <a:rPr lang="en-US" sz="2600" b="1" i="1" dirty="0" smtClean="0">
                <a:solidFill>
                  <a:schemeClr val="accent6">
                    <a:lumMod val="75000"/>
                  </a:schemeClr>
                </a:solidFill>
              </a:rPr>
              <a:t>every</a:t>
            </a:r>
            <a:r>
              <a:rPr lang="en-US" sz="2600" i="1" dirty="0" smtClean="0">
                <a:solidFill>
                  <a:schemeClr val="accent6">
                    <a:lumMod val="75000"/>
                  </a:schemeClr>
                </a:solidFill>
              </a:rPr>
              <a:t> part does </a:t>
            </a:r>
            <a:r>
              <a:rPr lang="en-US" sz="2600" b="1" i="1" dirty="0" smtClean="0">
                <a:solidFill>
                  <a:schemeClr val="accent6">
                    <a:lumMod val="75000"/>
                  </a:schemeClr>
                </a:solidFill>
              </a:rPr>
              <a:t>its share</a:t>
            </a:r>
            <a:r>
              <a:rPr lang="en-US" sz="2600" i="1" dirty="0" smtClean="0">
                <a:solidFill>
                  <a:schemeClr val="accent6">
                    <a:lumMod val="75000"/>
                  </a:schemeClr>
                </a:solidFill>
              </a:rPr>
              <a:t>”</a:t>
            </a:r>
            <a:r>
              <a:rPr lang="en-US" sz="2600" dirty="0" smtClean="0"/>
              <a:t>.</a:t>
            </a:r>
          </a:p>
          <a:p>
            <a:pPr>
              <a:lnSpc>
                <a:spcPct val="90000"/>
              </a:lnSpc>
              <a:spcBef>
                <a:spcPts val="0"/>
              </a:spcBef>
            </a:pPr>
            <a:r>
              <a:rPr lang="en-US" sz="2600" dirty="0" smtClean="0"/>
              <a:t>Did God </a:t>
            </a:r>
            <a:r>
              <a:rPr lang="en-US" sz="2600" b="1" i="1" dirty="0" smtClean="0"/>
              <a:t>command</a:t>
            </a:r>
            <a:r>
              <a:rPr lang="en-US" sz="2600" dirty="0" smtClean="0"/>
              <a:t> us but not </a:t>
            </a:r>
            <a:r>
              <a:rPr lang="en-US" sz="2600" b="1" i="1" dirty="0" smtClean="0"/>
              <a:t>equip</a:t>
            </a:r>
            <a:r>
              <a:rPr lang="en-US" sz="2600" dirty="0" smtClean="0"/>
              <a:t> us?</a:t>
            </a:r>
            <a:endParaRPr lang="en-US" sz="2600" dirty="0"/>
          </a:p>
        </p:txBody>
      </p:sp>
    </p:spTree>
    <p:extLst>
      <p:ext uri="{BB962C8B-B14F-4D97-AF65-F5344CB8AC3E}">
        <p14:creationId xmlns:p14="http://schemas.microsoft.com/office/powerpoint/2010/main" val="19064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3943350"/>
            <a:ext cx="7848600" cy="857250"/>
          </a:xfrm>
        </p:spPr>
        <p:txBody>
          <a:bodyPr/>
          <a:lstStyle/>
          <a:p>
            <a:r>
              <a:rPr lang="en-US" sz="9600" dirty="0" smtClean="0"/>
              <a:t>Divine Demonstration</a:t>
            </a:r>
            <a:endParaRPr lang="en-US" sz="9600" dirty="0"/>
          </a:p>
        </p:txBody>
      </p:sp>
    </p:spTree>
    <p:extLst>
      <p:ext uri="{BB962C8B-B14F-4D97-AF65-F5344CB8AC3E}">
        <p14:creationId xmlns:p14="http://schemas.microsoft.com/office/powerpoint/2010/main" val="1502110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 Blunt to Prove?</a:t>
            </a:r>
            <a:endParaRPr lang="en-US" dirty="0"/>
          </a:p>
        </p:txBody>
      </p:sp>
      <p:sp>
        <p:nvSpPr>
          <p:cNvPr id="5" name="Content Placeholder 4"/>
          <p:cNvSpPr>
            <a:spLocks noGrp="1"/>
          </p:cNvSpPr>
          <p:nvPr>
            <p:ph idx="1"/>
          </p:nvPr>
        </p:nvSpPr>
        <p:spPr/>
        <p:txBody>
          <a:bodyPr>
            <a:noAutofit/>
          </a:bodyPr>
          <a:lstStyle/>
          <a:p>
            <a:pPr>
              <a:lnSpc>
                <a:spcPct val="95000"/>
              </a:lnSpc>
              <a:spcBef>
                <a:spcPts val="0"/>
              </a:spcBef>
            </a:pPr>
            <a:r>
              <a:rPr lang="en-US" sz="2600" dirty="0" smtClean="0"/>
              <a:t>Some say the Bible is too </a:t>
            </a:r>
            <a:r>
              <a:rPr lang="en-US" sz="2600" b="1" i="1" dirty="0" smtClean="0"/>
              <a:t>complicated</a:t>
            </a:r>
            <a:r>
              <a:rPr lang="en-US" sz="2600" dirty="0" smtClean="0"/>
              <a:t>, too </a:t>
            </a:r>
            <a:r>
              <a:rPr lang="en-US" sz="2600" b="1" i="1" dirty="0" smtClean="0"/>
              <a:t>confusing</a:t>
            </a:r>
            <a:r>
              <a:rPr lang="en-US" sz="2600" dirty="0" smtClean="0"/>
              <a:t>, too </a:t>
            </a:r>
            <a:r>
              <a:rPr lang="en-US" sz="2600" b="1" i="1" dirty="0" smtClean="0"/>
              <a:t>clumsy</a:t>
            </a:r>
            <a:r>
              <a:rPr lang="en-US" sz="2600" dirty="0" smtClean="0"/>
              <a:t> to prove anything.  No </a:t>
            </a:r>
            <a:r>
              <a:rPr lang="en-US" sz="2600" i="1" dirty="0" smtClean="0">
                <a:solidFill>
                  <a:schemeClr val="tx1"/>
                </a:solidFill>
              </a:rPr>
              <a:t>“proof-texting”</a:t>
            </a:r>
            <a:r>
              <a:rPr lang="en-US" sz="2600" dirty="0" smtClean="0"/>
              <a:t>!</a:t>
            </a:r>
          </a:p>
          <a:p>
            <a:pPr>
              <a:lnSpc>
                <a:spcPct val="95000"/>
              </a:lnSpc>
              <a:spcBef>
                <a:spcPts val="0"/>
              </a:spcBef>
            </a:pPr>
            <a:r>
              <a:rPr lang="en-US" sz="2600" dirty="0" smtClean="0"/>
              <a:t>What did Jesus and His apostles and prophets think?</a:t>
            </a:r>
          </a:p>
          <a:p>
            <a:pPr marL="0" indent="0">
              <a:lnSpc>
                <a:spcPct val="95000"/>
              </a:lnSpc>
              <a:spcBef>
                <a:spcPts val="0"/>
              </a:spcBef>
              <a:buNone/>
            </a:pPr>
            <a:r>
              <a:rPr lang="en-US" sz="2600" i="1" dirty="0">
                <a:solidFill>
                  <a:schemeClr val="accent6">
                    <a:lumMod val="75000"/>
                  </a:schemeClr>
                </a:solidFill>
              </a:rPr>
              <a:t>The same day the Sadducees, </a:t>
            </a:r>
            <a:r>
              <a:rPr lang="en-US" sz="2600" b="1" i="1" dirty="0">
                <a:solidFill>
                  <a:schemeClr val="accent6">
                    <a:lumMod val="75000"/>
                  </a:schemeClr>
                </a:solidFill>
              </a:rPr>
              <a:t>who say there is no resurrection</a:t>
            </a:r>
            <a:r>
              <a:rPr lang="en-US" sz="2600" i="1" dirty="0">
                <a:solidFill>
                  <a:schemeClr val="accent6">
                    <a:lumMod val="75000"/>
                  </a:schemeClr>
                </a:solidFill>
              </a:rPr>
              <a:t>, came to Him and asked Him, saying: “Teacher, Moses said that if a man dies, having no children, his brother shall marry his wife and raise up offspring for his brother. Now there were with us seven brothers. The first died after he had married, and having no offspring, left his wife to his brother. Likewise the second also, and the third, even to the seventh. Last of all the woman died also</a:t>
            </a:r>
            <a:r>
              <a:rPr lang="en-US" sz="2600" i="1" dirty="0" smtClean="0">
                <a:solidFill>
                  <a:schemeClr val="accent6">
                    <a:lumMod val="75000"/>
                  </a:schemeClr>
                </a:solidFill>
              </a:rPr>
              <a:t>.” </a:t>
            </a:r>
            <a:r>
              <a:rPr lang="en-US" sz="2600" dirty="0" smtClean="0">
                <a:solidFill>
                  <a:schemeClr val="accent6">
                    <a:lumMod val="75000"/>
                  </a:schemeClr>
                </a:solidFill>
              </a:rPr>
              <a:t>(</a:t>
            </a:r>
            <a:r>
              <a:rPr lang="en-US" sz="2600" b="1" dirty="0">
                <a:solidFill>
                  <a:schemeClr val="accent6">
                    <a:lumMod val="75000"/>
                  </a:schemeClr>
                </a:solidFill>
              </a:rPr>
              <a:t>Matthew </a:t>
            </a:r>
            <a:r>
              <a:rPr lang="en-US" sz="2600" b="1" dirty="0" smtClean="0">
                <a:solidFill>
                  <a:schemeClr val="accent6">
                    <a:lumMod val="75000"/>
                  </a:schemeClr>
                </a:solidFill>
              </a:rPr>
              <a:t>22:23-27</a:t>
            </a:r>
            <a:r>
              <a:rPr lang="en-US" sz="2600" dirty="0" smtClean="0">
                <a:solidFill>
                  <a:schemeClr val="accent6">
                    <a:lumMod val="75000"/>
                  </a:schemeClr>
                </a:solidFill>
              </a:rPr>
              <a:t>)</a:t>
            </a:r>
            <a:endParaRPr lang="en-US" sz="2600" dirty="0"/>
          </a:p>
        </p:txBody>
      </p:sp>
    </p:spTree>
    <p:extLst>
      <p:ext uri="{BB962C8B-B14F-4D97-AF65-F5344CB8AC3E}">
        <p14:creationId xmlns:p14="http://schemas.microsoft.com/office/powerpoint/2010/main" val="8800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3600" dirty="0" smtClean="0"/>
              <a:t>God’s Design of Man</a:t>
            </a:r>
          </a:p>
          <a:p>
            <a:r>
              <a:rPr lang="en-US" sz="3600" dirty="0" smtClean="0"/>
              <a:t>God’s Design of His Word</a:t>
            </a:r>
          </a:p>
          <a:p>
            <a:r>
              <a:rPr lang="en-US" sz="3600" dirty="0" smtClean="0"/>
              <a:t>God’s Design Goals</a:t>
            </a:r>
          </a:p>
          <a:p>
            <a:r>
              <a:rPr lang="en-US" sz="3600" dirty="0" smtClean="0"/>
              <a:t>God’s Design Limitations</a:t>
            </a:r>
          </a:p>
          <a:p>
            <a:r>
              <a:rPr lang="en-US" sz="3600" dirty="0" smtClean="0"/>
              <a:t>Divine Demonstration</a:t>
            </a:r>
            <a:endParaRPr lang="en-US" sz="3600" dirty="0"/>
          </a:p>
        </p:txBody>
      </p:sp>
    </p:spTree>
    <p:extLst>
      <p:ext uri="{BB962C8B-B14F-4D97-AF65-F5344CB8AC3E}">
        <p14:creationId xmlns:p14="http://schemas.microsoft.com/office/powerpoint/2010/main" val="30369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Sharp and Living!</a:t>
            </a:r>
            <a:endParaRPr lang="en-US" dirty="0"/>
          </a:p>
        </p:txBody>
      </p:sp>
      <p:sp>
        <p:nvSpPr>
          <p:cNvPr id="5" name="Content Placeholder 4"/>
          <p:cNvSpPr>
            <a:spLocks noGrp="1"/>
          </p:cNvSpPr>
          <p:nvPr>
            <p:ph idx="1"/>
          </p:nvPr>
        </p:nvSpPr>
        <p:spPr/>
        <p:txBody>
          <a:bodyPr>
            <a:noAutofit/>
          </a:bodyPr>
          <a:lstStyle/>
          <a:p>
            <a:pPr marL="0" indent="0">
              <a:lnSpc>
                <a:spcPct val="95000"/>
              </a:lnSpc>
              <a:spcBef>
                <a:spcPts val="0"/>
              </a:spcBef>
              <a:buNone/>
            </a:pPr>
            <a:r>
              <a:rPr lang="en-US" sz="2600" i="1" dirty="0" smtClean="0">
                <a:solidFill>
                  <a:schemeClr val="accent6">
                    <a:lumMod val="75000"/>
                  </a:schemeClr>
                </a:solidFill>
              </a:rPr>
              <a:t>“Therefore</a:t>
            </a:r>
            <a:r>
              <a:rPr lang="en-US" sz="2600" i="1" dirty="0">
                <a:solidFill>
                  <a:schemeClr val="accent6">
                    <a:lumMod val="75000"/>
                  </a:schemeClr>
                </a:solidFill>
              </a:rPr>
              <a:t>, in the resurrection, whose wife of the seven will she be? For they all had her.” Jesus answered and said to them, “</a:t>
            </a:r>
            <a:r>
              <a:rPr lang="en-US" sz="2600" b="1" i="1" dirty="0">
                <a:solidFill>
                  <a:schemeClr val="accent6">
                    <a:lumMod val="75000"/>
                  </a:schemeClr>
                </a:solidFill>
              </a:rPr>
              <a:t>You are mistaken, </a:t>
            </a:r>
            <a:r>
              <a:rPr lang="en-US" sz="2600" b="1" i="1" u="sng" dirty="0">
                <a:solidFill>
                  <a:schemeClr val="accent6">
                    <a:lumMod val="75000"/>
                  </a:schemeClr>
                </a:solidFill>
              </a:rPr>
              <a:t>not knowing the Scriptures</a:t>
            </a:r>
            <a:r>
              <a:rPr lang="en-US" sz="2600" b="1" i="1" dirty="0">
                <a:solidFill>
                  <a:schemeClr val="accent6">
                    <a:lumMod val="75000"/>
                  </a:schemeClr>
                </a:solidFill>
              </a:rPr>
              <a:t> nor the power of God.</a:t>
            </a:r>
            <a:r>
              <a:rPr lang="en-US" sz="2600" i="1" dirty="0">
                <a:solidFill>
                  <a:schemeClr val="accent6">
                    <a:lumMod val="75000"/>
                  </a:schemeClr>
                </a:solidFill>
              </a:rPr>
              <a:t> For in the resurrection they neither marry nor are given in marriage, but are like angels of God in heaven. But </a:t>
            </a:r>
            <a:r>
              <a:rPr lang="en-US" sz="2600" b="1" i="1" dirty="0">
                <a:solidFill>
                  <a:schemeClr val="accent6">
                    <a:lumMod val="75000"/>
                  </a:schemeClr>
                </a:solidFill>
              </a:rPr>
              <a:t>concerning the resurrection of the dead, </a:t>
            </a:r>
            <a:r>
              <a:rPr lang="en-US" sz="2600" b="1" i="1" u="sng" dirty="0">
                <a:solidFill>
                  <a:schemeClr val="accent6">
                    <a:lumMod val="75000"/>
                  </a:schemeClr>
                </a:solidFill>
              </a:rPr>
              <a:t>have you not read what was spoken to you by God</a:t>
            </a:r>
            <a:r>
              <a:rPr lang="en-US" sz="2600" i="1" dirty="0">
                <a:solidFill>
                  <a:schemeClr val="accent6">
                    <a:lumMod val="75000"/>
                  </a:schemeClr>
                </a:solidFill>
              </a:rPr>
              <a:t>, saying, </a:t>
            </a:r>
            <a:r>
              <a:rPr lang="en-US" sz="2600" b="1" i="1" dirty="0">
                <a:solidFill>
                  <a:schemeClr val="accent6">
                    <a:lumMod val="75000"/>
                  </a:schemeClr>
                </a:solidFill>
              </a:rPr>
              <a:t>‘I </a:t>
            </a:r>
            <a:r>
              <a:rPr lang="en-US" sz="2600" b="1" i="1" u="sng" dirty="0">
                <a:solidFill>
                  <a:schemeClr val="accent6">
                    <a:lumMod val="75000"/>
                  </a:schemeClr>
                </a:solidFill>
              </a:rPr>
              <a:t>am</a:t>
            </a:r>
            <a:r>
              <a:rPr lang="en-US" sz="2600" b="1" i="1" dirty="0">
                <a:solidFill>
                  <a:schemeClr val="accent6">
                    <a:lumMod val="75000"/>
                  </a:schemeClr>
                </a:solidFill>
              </a:rPr>
              <a:t> the God of Abraham, the God of Isaac, and the God of Jacob’</a:t>
            </a:r>
            <a:r>
              <a:rPr lang="en-US" sz="2600" i="1" dirty="0">
                <a:solidFill>
                  <a:schemeClr val="accent6">
                    <a:lumMod val="75000"/>
                  </a:schemeClr>
                </a:solidFill>
              </a:rPr>
              <a:t>? God is not the God of the dead, but of the living.” And when the multitudes heard this, </a:t>
            </a:r>
            <a:r>
              <a:rPr lang="en-US" sz="2600" b="1" i="1" dirty="0">
                <a:solidFill>
                  <a:schemeClr val="accent6">
                    <a:lumMod val="75000"/>
                  </a:schemeClr>
                </a:solidFill>
              </a:rPr>
              <a:t>they were astonished at His teaching</a:t>
            </a:r>
            <a:r>
              <a:rPr lang="en-US" sz="2600" i="1" dirty="0">
                <a:solidFill>
                  <a:schemeClr val="accent6">
                    <a:lumMod val="75000"/>
                  </a:schemeClr>
                </a:solidFill>
              </a:rPr>
              <a:t>. </a:t>
            </a:r>
            <a:r>
              <a:rPr lang="en-US" sz="2600" dirty="0">
                <a:solidFill>
                  <a:schemeClr val="accent6">
                    <a:lumMod val="75000"/>
                  </a:schemeClr>
                </a:solidFill>
              </a:rPr>
              <a:t>(</a:t>
            </a:r>
            <a:r>
              <a:rPr lang="en-US" sz="2600" b="1" dirty="0">
                <a:solidFill>
                  <a:schemeClr val="accent6">
                    <a:lumMod val="75000"/>
                  </a:schemeClr>
                </a:solidFill>
              </a:rPr>
              <a:t>Matthew </a:t>
            </a:r>
            <a:r>
              <a:rPr lang="en-US" sz="2600" b="1" dirty="0" smtClean="0">
                <a:solidFill>
                  <a:schemeClr val="accent6">
                    <a:lumMod val="75000"/>
                  </a:schemeClr>
                </a:solidFill>
              </a:rPr>
              <a:t>22:28-33</a:t>
            </a:r>
            <a:r>
              <a:rPr lang="en-US" sz="2600" dirty="0" smtClean="0">
                <a:solidFill>
                  <a:schemeClr val="accent6">
                    <a:lumMod val="75000"/>
                  </a:schemeClr>
                </a:solidFill>
              </a:rPr>
              <a:t>)</a:t>
            </a:r>
            <a:endParaRPr lang="en-US" sz="2600" dirty="0"/>
          </a:p>
        </p:txBody>
      </p:sp>
    </p:spTree>
    <p:extLst>
      <p:ext uri="{BB962C8B-B14F-4D97-AF65-F5344CB8AC3E}">
        <p14:creationId xmlns:p14="http://schemas.microsoft.com/office/powerpoint/2010/main" val="407817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Us An Example”</a:t>
            </a:r>
            <a:endParaRPr lang="en-US" dirty="0"/>
          </a:p>
        </p:txBody>
      </p:sp>
      <p:sp>
        <p:nvSpPr>
          <p:cNvPr id="3" name="Content Placeholder 2"/>
          <p:cNvSpPr>
            <a:spLocks noGrp="1"/>
          </p:cNvSpPr>
          <p:nvPr>
            <p:ph idx="1"/>
          </p:nvPr>
        </p:nvSpPr>
        <p:spPr/>
        <p:txBody>
          <a:bodyPr>
            <a:noAutofit/>
          </a:bodyPr>
          <a:lstStyle/>
          <a:p>
            <a:pPr>
              <a:spcBef>
                <a:spcPts val="0"/>
              </a:spcBef>
            </a:pPr>
            <a:r>
              <a:rPr lang="en-US" sz="2600" dirty="0" smtClean="0"/>
              <a:t>Jesus </a:t>
            </a:r>
            <a:r>
              <a:rPr lang="en-US" sz="2600" b="1" i="1" dirty="0" smtClean="0"/>
              <a:t>proved</a:t>
            </a:r>
            <a:r>
              <a:rPr lang="en-US" sz="2600" dirty="0" smtClean="0"/>
              <a:t> (</a:t>
            </a:r>
            <a:r>
              <a:rPr lang="en-US" sz="2600" i="1" dirty="0" smtClean="0">
                <a:solidFill>
                  <a:schemeClr val="accent6">
                    <a:lumMod val="75000"/>
                  </a:schemeClr>
                </a:solidFill>
              </a:rPr>
              <a:t>“even Moses </a:t>
            </a:r>
            <a:r>
              <a:rPr lang="en-US" sz="2600" b="1" i="1" u="sng" dirty="0" smtClean="0">
                <a:solidFill>
                  <a:schemeClr val="accent6">
                    <a:lumMod val="75000"/>
                  </a:schemeClr>
                </a:solidFill>
              </a:rPr>
              <a:t>showed</a:t>
            </a:r>
            <a:r>
              <a:rPr lang="en-US" sz="2600" b="1" i="1" dirty="0" smtClean="0">
                <a:solidFill>
                  <a:schemeClr val="accent6">
                    <a:lumMod val="75000"/>
                  </a:schemeClr>
                </a:solidFill>
              </a:rPr>
              <a:t> in the burning bush passage</a:t>
            </a:r>
            <a:r>
              <a:rPr lang="en-US" sz="2600" dirty="0" smtClean="0">
                <a:solidFill>
                  <a:schemeClr val="accent6">
                    <a:lumMod val="75000"/>
                  </a:schemeClr>
                </a:solidFill>
              </a:rPr>
              <a:t>”, </a:t>
            </a:r>
            <a:r>
              <a:rPr lang="en-US" sz="2600" b="1" dirty="0" smtClean="0">
                <a:solidFill>
                  <a:schemeClr val="accent6">
                    <a:lumMod val="75000"/>
                  </a:schemeClr>
                </a:solidFill>
              </a:rPr>
              <a:t>Luke 20:37</a:t>
            </a:r>
            <a:r>
              <a:rPr lang="en-US" sz="2600" dirty="0" smtClean="0"/>
              <a:t>) there was a resurrection upon the tense of one verb – </a:t>
            </a:r>
            <a:r>
              <a:rPr lang="en-US" sz="2600" i="1" dirty="0" smtClean="0">
                <a:solidFill>
                  <a:schemeClr val="accent6">
                    <a:lumMod val="75000"/>
                  </a:schemeClr>
                </a:solidFill>
              </a:rPr>
              <a:t>“</a:t>
            </a:r>
            <a:r>
              <a:rPr lang="en-US" sz="2600" b="1" i="1" dirty="0" smtClean="0">
                <a:solidFill>
                  <a:schemeClr val="accent6">
                    <a:lumMod val="75000"/>
                  </a:schemeClr>
                </a:solidFill>
              </a:rPr>
              <a:t>am</a:t>
            </a:r>
            <a:r>
              <a:rPr lang="en-US" sz="2600" i="1" dirty="0" smtClean="0">
                <a:solidFill>
                  <a:schemeClr val="accent6">
                    <a:lumMod val="75000"/>
                  </a:schemeClr>
                </a:solidFill>
              </a:rPr>
              <a:t>”</a:t>
            </a:r>
            <a:r>
              <a:rPr lang="en-US" sz="2600" dirty="0" smtClean="0"/>
              <a:t> versus </a:t>
            </a:r>
            <a:r>
              <a:rPr lang="en-US" sz="2600" i="1" dirty="0" smtClean="0">
                <a:solidFill>
                  <a:schemeClr val="accent6">
                    <a:lumMod val="75000"/>
                  </a:schemeClr>
                </a:solidFill>
              </a:rPr>
              <a:t>“was”</a:t>
            </a:r>
            <a:r>
              <a:rPr lang="en-US" sz="2600" dirty="0" smtClean="0"/>
              <a:t>!</a:t>
            </a:r>
          </a:p>
          <a:p>
            <a:pPr>
              <a:spcBef>
                <a:spcPts val="0"/>
              </a:spcBef>
            </a:pPr>
            <a:r>
              <a:rPr lang="en-US" sz="2600" i="1" dirty="0" smtClean="0">
                <a:solidFill>
                  <a:schemeClr val="tx1"/>
                </a:solidFill>
              </a:rPr>
              <a:t>“But, that was </a:t>
            </a:r>
            <a:r>
              <a:rPr lang="en-US" sz="2600" b="1" i="1" dirty="0" smtClean="0">
                <a:solidFill>
                  <a:schemeClr val="tx1"/>
                </a:solidFill>
              </a:rPr>
              <a:t>Jesus</a:t>
            </a:r>
            <a:r>
              <a:rPr lang="en-US" sz="2600" i="1" dirty="0" smtClean="0">
                <a:solidFill>
                  <a:schemeClr val="tx1"/>
                </a:solidFill>
              </a:rPr>
              <a:t>!  We are </a:t>
            </a:r>
            <a:r>
              <a:rPr lang="en-US" sz="2600" b="1" i="1" dirty="0" smtClean="0">
                <a:solidFill>
                  <a:schemeClr val="tx1"/>
                </a:solidFill>
              </a:rPr>
              <a:t>no</a:t>
            </a:r>
            <a:r>
              <a:rPr lang="en-US" sz="2600" i="1" dirty="0" smtClean="0">
                <a:solidFill>
                  <a:schemeClr val="tx1"/>
                </a:solidFill>
              </a:rPr>
              <a:t> Jesus!!!”</a:t>
            </a:r>
          </a:p>
          <a:p>
            <a:pPr>
              <a:spcBef>
                <a:spcPts val="0"/>
              </a:spcBef>
            </a:pPr>
            <a:r>
              <a:rPr lang="en-US" sz="2600" dirty="0" smtClean="0"/>
              <a:t>True, but Jesus expected even the wicked, hypocritical, murderous Sadducees to have read and understood better (</a:t>
            </a:r>
            <a:r>
              <a:rPr lang="en-US" sz="2600" i="1" dirty="0" smtClean="0">
                <a:solidFill>
                  <a:schemeClr val="accent6">
                    <a:lumMod val="75000"/>
                  </a:schemeClr>
                </a:solidFill>
              </a:rPr>
              <a:t>“Have </a:t>
            </a:r>
            <a:r>
              <a:rPr lang="en-US" sz="2600" b="1" i="1" dirty="0" smtClean="0">
                <a:solidFill>
                  <a:schemeClr val="accent6">
                    <a:lumMod val="75000"/>
                  </a:schemeClr>
                </a:solidFill>
              </a:rPr>
              <a:t>you not read</a:t>
            </a:r>
            <a:r>
              <a:rPr lang="en-US" sz="2600" i="1" dirty="0" smtClean="0">
                <a:solidFill>
                  <a:schemeClr val="accent6">
                    <a:lumMod val="75000"/>
                  </a:schemeClr>
                </a:solidFill>
              </a:rPr>
              <a:t> what was spoken to you by God?”</a:t>
            </a:r>
            <a:r>
              <a:rPr lang="en-US" sz="2600" dirty="0" smtClean="0"/>
              <a:t>).</a:t>
            </a:r>
          </a:p>
          <a:p>
            <a:pPr>
              <a:spcBef>
                <a:spcPts val="0"/>
              </a:spcBef>
            </a:pPr>
            <a:r>
              <a:rPr lang="en-US" sz="2600" dirty="0" smtClean="0"/>
              <a:t>… and, He held them </a:t>
            </a:r>
            <a:r>
              <a:rPr lang="en-US" sz="2600" b="1" i="1" dirty="0" smtClean="0"/>
              <a:t>accountable</a:t>
            </a:r>
            <a:r>
              <a:rPr lang="en-US" sz="2600" dirty="0" smtClean="0"/>
              <a:t> for not inferring the </a:t>
            </a:r>
            <a:r>
              <a:rPr lang="en-US" sz="2600" b="1" i="1" dirty="0" smtClean="0"/>
              <a:t>same logical conclusion </a:t>
            </a:r>
            <a:r>
              <a:rPr lang="en-US" sz="2600" dirty="0" smtClean="0"/>
              <a:t>(</a:t>
            </a:r>
            <a:r>
              <a:rPr lang="en-US" sz="2600" i="1" dirty="0" smtClean="0">
                <a:solidFill>
                  <a:schemeClr val="accent6">
                    <a:lumMod val="75000"/>
                  </a:schemeClr>
                </a:solidFill>
              </a:rPr>
              <a:t>“You are </a:t>
            </a:r>
            <a:r>
              <a:rPr lang="en-US" sz="2600" b="1" i="1" u="sng" dirty="0" smtClean="0">
                <a:solidFill>
                  <a:schemeClr val="accent6">
                    <a:lumMod val="75000"/>
                  </a:schemeClr>
                </a:solidFill>
              </a:rPr>
              <a:t>therefore</a:t>
            </a:r>
            <a:r>
              <a:rPr lang="en-US" sz="2600" b="1" i="1" dirty="0" smtClean="0">
                <a:solidFill>
                  <a:schemeClr val="accent6">
                    <a:lumMod val="75000"/>
                  </a:schemeClr>
                </a:solidFill>
              </a:rPr>
              <a:t> </a:t>
            </a:r>
            <a:r>
              <a:rPr lang="en-US" sz="2600" b="1" i="1" u="sng" dirty="0" smtClean="0">
                <a:solidFill>
                  <a:schemeClr val="accent6">
                    <a:lumMod val="75000"/>
                  </a:schemeClr>
                </a:solidFill>
              </a:rPr>
              <a:t>greatly</a:t>
            </a:r>
            <a:r>
              <a:rPr lang="en-US" sz="2600" b="1" i="1" dirty="0" smtClean="0">
                <a:solidFill>
                  <a:schemeClr val="accent6">
                    <a:lumMod val="75000"/>
                  </a:schemeClr>
                </a:solidFill>
              </a:rPr>
              <a:t> mistaken</a:t>
            </a:r>
            <a:r>
              <a:rPr lang="en-US" sz="2600" i="1" dirty="0" smtClean="0">
                <a:solidFill>
                  <a:schemeClr val="accent6">
                    <a:lumMod val="75000"/>
                  </a:schemeClr>
                </a:solidFill>
              </a:rPr>
              <a:t>”</a:t>
            </a:r>
            <a:r>
              <a:rPr lang="en-US" sz="2600" dirty="0" smtClean="0"/>
              <a:t>)!</a:t>
            </a:r>
          </a:p>
          <a:p>
            <a:pPr>
              <a:spcBef>
                <a:spcPts val="0"/>
              </a:spcBef>
            </a:pPr>
            <a:r>
              <a:rPr lang="en-US" sz="2600" dirty="0" smtClean="0"/>
              <a:t>Potential for abuse?  See: </a:t>
            </a:r>
            <a:r>
              <a:rPr lang="en-US" sz="2600" b="1" dirty="0" smtClean="0">
                <a:solidFill>
                  <a:schemeClr val="accent6">
                    <a:lumMod val="75000"/>
                  </a:schemeClr>
                </a:solidFill>
              </a:rPr>
              <a:t>Eph. 4:11-16; I Cor. 1:10</a:t>
            </a:r>
            <a:r>
              <a:rPr lang="en-US" sz="2600" dirty="0" smtClean="0"/>
              <a:t> …</a:t>
            </a:r>
            <a:endParaRPr lang="en-US" sz="2600" dirty="0"/>
          </a:p>
        </p:txBody>
      </p:sp>
    </p:spTree>
    <p:extLst>
      <p:ext uri="{BB962C8B-B14F-4D97-AF65-F5344CB8AC3E}">
        <p14:creationId xmlns:p14="http://schemas.microsoft.com/office/powerpoint/2010/main" val="67535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312320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Sufficiency of Scripture</a:t>
            </a:r>
            <a:endParaRPr lang="en-US" sz="6600" dirty="0"/>
          </a:p>
        </p:txBody>
      </p:sp>
      <p:sp>
        <p:nvSpPr>
          <p:cNvPr id="5" name="Content Placeholder 4"/>
          <p:cNvSpPr>
            <a:spLocks noGrp="1"/>
          </p:cNvSpPr>
          <p:nvPr>
            <p:ph idx="1"/>
          </p:nvPr>
        </p:nvSpPr>
        <p:spPr/>
        <p:txBody>
          <a:bodyPr>
            <a:noAutofit/>
          </a:bodyPr>
          <a:lstStyle/>
          <a:p>
            <a:pPr>
              <a:lnSpc>
                <a:spcPct val="95000"/>
              </a:lnSpc>
              <a:spcBef>
                <a:spcPts val="0"/>
              </a:spcBef>
            </a:pPr>
            <a:r>
              <a:rPr lang="en-US" sz="2600" dirty="0" smtClean="0"/>
              <a:t>Post-Modernism and liberals have thrown dust in the air and muddied the waters …</a:t>
            </a:r>
          </a:p>
          <a:p>
            <a:pPr>
              <a:lnSpc>
                <a:spcPct val="95000"/>
              </a:lnSpc>
              <a:spcBef>
                <a:spcPts val="0"/>
              </a:spcBef>
            </a:pPr>
            <a:r>
              <a:rPr lang="en-US" sz="2600" dirty="0" smtClean="0"/>
              <a:t>As our </a:t>
            </a:r>
            <a:r>
              <a:rPr lang="en-US" sz="2600" b="1" i="1" dirty="0" smtClean="0"/>
              <a:t>Designer</a:t>
            </a:r>
            <a:r>
              <a:rPr lang="en-US" sz="2600" dirty="0" smtClean="0"/>
              <a:t>, God made us to understand what He commanded us to obey.</a:t>
            </a:r>
          </a:p>
          <a:p>
            <a:pPr>
              <a:lnSpc>
                <a:spcPct val="95000"/>
              </a:lnSpc>
              <a:spcBef>
                <a:spcPts val="0"/>
              </a:spcBef>
            </a:pPr>
            <a:r>
              <a:rPr lang="en-US" sz="2600" dirty="0" smtClean="0"/>
              <a:t>God </a:t>
            </a:r>
            <a:r>
              <a:rPr lang="en-US" sz="2600" b="1" i="1" dirty="0" smtClean="0"/>
              <a:t>expects</a:t>
            </a:r>
            <a:r>
              <a:rPr lang="en-US" sz="2600" dirty="0" smtClean="0"/>
              <a:t> </a:t>
            </a:r>
            <a:r>
              <a:rPr lang="en-US" sz="2600" dirty="0" smtClean="0"/>
              <a:t>us to understand, when we read.</a:t>
            </a:r>
          </a:p>
          <a:p>
            <a:pPr>
              <a:lnSpc>
                <a:spcPct val="95000"/>
              </a:lnSpc>
              <a:spcBef>
                <a:spcPts val="0"/>
              </a:spcBef>
            </a:pPr>
            <a:r>
              <a:rPr lang="en-US" sz="2600" dirty="0" smtClean="0"/>
              <a:t>God </a:t>
            </a:r>
            <a:r>
              <a:rPr lang="en-US" sz="2600" b="1" i="1" dirty="0" smtClean="0"/>
              <a:t>provided</a:t>
            </a:r>
            <a:r>
              <a:rPr lang="en-US" sz="2600" dirty="0" smtClean="0"/>
              <a:t> all we need to be spiritually complete in the Bible, which we are to read and </a:t>
            </a:r>
            <a:r>
              <a:rPr lang="en-US" sz="2600" dirty="0" smtClean="0"/>
              <a:t>study </a:t>
            </a:r>
            <a:r>
              <a:rPr lang="en-US" sz="2600" b="1" i="1" dirty="0" smtClean="0"/>
              <a:t>diligently</a:t>
            </a:r>
            <a:r>
              <a:rPr lang="en-US" sz="2600" dirty="0" smtClean="0"/>
              <a:t>.</a:t>
            </a:r>
            <a:endParaRPr lang="en-US" sz="2600" dirty="0" smtClean="0"/>
          </a:p>
          <a:p>
            <a:pPr>
              <a:lnSpc>
                <a:spcPct val="95000"/>
              </a:lnSpc>
              <a:spcBef>
                <a:spcPts val="0"/>
              </a:spcBef>
            </a:pPr>
            <a:r>
              <a:rPr lang="en-US" sz="2600" dirty="0" smtClean="0"/>
              <a:t>Some things are </a:t>
            </a:r>
            <a:r>
              <a:rPr lang="en-US" sz="2600" i="1" dirty="0" smtClean="0"/>
              <a:t>“hard to understand”</a:t>
            </a:r>
            <a:r>
              <a:rPr lang="en-US" sz="2600" dirty="0" smtClean="0"/>
              <a:t>, but with </a:t>
            </a:r>
            <a:r>
              <a:rPr lang="en-US" sz="2600" b="1" i="1" dirty="0" smtClean="0"/>
              <a:t>careful study</a:t>
            </a:r>
            <a:r>
              <a:rPr lang="en-US" sz="2600" dirty="0" smtClean="0"/>
              <a:t> and </a:t>
            </a:r>
            <a:r>
              <a:rPr lang="en-US" sz="2600" b="1" i="1" dirty="0" smtClean="0"/>
              <a:t>growth</a:t>
            </a:r>
            <a:r>
              <a:rPr lang="en-US" sz="2600" dirty="0" smtClean="0"/>
              <a:t> and </a:t>
            </a:r>
            <a:r>
              <a:rPr lang="en-US" sz="2600" b="1" i="1" dirty="0" smtClean="0"/>
              <a:t>patient</a:t>
            </a:r>
            <a:r>
              <a:rPr lang="en-US" sz="2600" dirty="0" smtClean="0"/>
              <a:t> help, we </a:t>
            </a:r>
            <a:r>
              <a:rPr lang="en-US" sz="2600" b="1" i="1" dirty="0" smtClean="0"/>
              <a:t>can</a:t>
            </a:r>
            <a:r>
              <a:rPr lang="en-US" sz="2600" dirty="0" smtClean="0"/>
              <a:t> overcome.</a:t>
            </a:r>
          </a:p>
          <a:p>
            <a:pPr>
              <a:lnSpc>
                <a:spcPct val="95000"/>
              </a:lnSpc>
              <a:spcBef>
                <a:spcPts val="0"/>
              </a:spcBef>
            </a:pPr>
            <a:r>
              <a:rPr lang="en-US" sz="2600" dirty="0" smtClean="0"/>
              <a:t>Jesus left us an </a:t>
            </a:r>
            <a:r>
              <a:rPr lang="en-US" sz="2600" b="1" i="1" dirty="0" smtClean="0"/>
              <a:t>example</a:t>
            </a:r>
            <a:r>
              <a:rPr lang="en-US" sz="2600" dirty="0" smtClean="0"/>
              <a:t> of using Scriptures to </a:t>
            </a:r>
            <a:r>
              <a:rPr lang="en-US" sz="2600" b="1" i="1" dirty="0" smtClean="0"/>
              <a:t>prove</a:t>
            </a:r>
            <a:r>
              <a:rPr lang="en-US" sz="2600" dirty="0" smtClean="0"/>
              <a:t> God’s truth, and He </a:t>
            </a:r>
            <a:r>
              <a:rPr lang="en-US" sz="2600" b="1" i="1" dirty="0" smtClean="0"/>
              <a:t>expected</a:t>
            </a:r>
            <a:r>
              <a:rPr lang="en-US" sz="2600" dirty="0" smtClean="0"/>
              <a:t> others to do the same</a:t>
            </a:r>
            <a:r>
              <a:rPr lang="en-US" sz="2600" dirty="0" smtClean="0"/>
              <a:t>.</a:t>
            </a:r>
            <a:endParaRPr lang="en-US" sz="2600" dirty="0"/>
          </a:p>
        </p:txBody>
      </p:sp>
    </p:spTree>
    <p:extLst>
      <p:ext uri="{BB962C8B-B14F-4D97-AF65-F5344CB8AC3E}">
        <p14:creationId xmlns:p14="http://schemas.microsoft.com/office/powerpoint/2010/main" val="6570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Invitation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solidFill>
                  <a:schemeClr val="accent6">
                    <a:lumMod val="75000"/>
                  </a:schemeClr>
                </a:solidFill>
              </a:rPr>
              <a:t>These were </a:t>
            </a:r>
            <a:r>
              <a:rPr lang="en-US" b="1" i="1" u="sng" dirty="0">
                <a:solidFill>
                  <a:schemeClr val="accent6">
                    <a:lumMod val="75000"/>
                  </a:schemeClr>
                </a:solidFill>
              </a:rPr>
              <a:t>more fair-minded</a:t>
            </a:r>
            <a:r>
              <a:rPr lang="en-US" b="1" i="1" dirty="0">
                <a:solidFill>
                  <a:schemeClr val="accent6">
                    <a:lumMod val="75000"/>
                  </a:schemeClr>
                </a:solidFill>
              </a:rPr>
              <a:t> </a:t>
            </a:r>
            <a:r>
              <a:rPr lang="en-US" i="1" dirty="0">
                <a:solidFill>
                  <a:schemeClr val="accent6">
                    <a:lumMod val="75000"/>
                  </a:schemeClr>
                </a:solidFill>
              </a:rPr>
              <a:t>than those in Thessalonica, in that </a:t>
            </a:r>
            <a:r>
              <a:rPr lang="en-US" b="1" i="1" dirty="0">
                <a:solidFill>
                  <a:schemeClr val="accent6">
                    <a:lumMod val="75000"/>
                  </a:schemeClr>
                </a:solidFill>
              </a:rPr>
              <a:t>they received the word </a:t>
            </a:r>
            <a:r>
              <a:rPr lang="en-US" b="1" i="1" u="sng" dirty="0">
                <a:solidFill>
                  <a:schemeClr val="accent6">
                    <a:lumMod val="75000"/>
                  </a:schemeClr>
                </a:solidFill>
              </a:rPr>
              <a:t>with all readiness</a:t>
            </a:r>
            <a:r>
              <a:rPr lang="en-US" i="1" dirty="0">
                <a:solidFill>
                  <a:schemeClr val="accent6">
                    <a:lumMod val="75000"/>
                  </a:schemeClr>
                </a:solidFill>
              </a:rPr>
              <a:t>, and </a:t>
            </a:r>
            <a:r>
              <a:rPr lang="en-US" b="1" i="1" u="sng" dirty="0">
                <a:solidFill>
                  <a:schemeClr val="accent6">
                    <a:lumMod val="75000"/>
                  </a:schemeClr>
                </a:solidFill>
              </a:rPr>
              <a:t>searched the Scriptures daily</a:t>
            </a:r>
            <a:r>
              <a:rPr lang="en-US" b="1" i="1" dirty="0">
                <a:solidFill>
                  <a:schemeClr val="accent6">
                    <a:lumMod val="75000"/>
                  </a:schemeClr>
                </a:solidFill>
              </a:rPr>
              <a:t> to find out whether these things were </a:t>
            </a:r>
            <a:r>
              <a:rPr lang="en-US" b="1" i="1" dirty="0" smtClean="0">
                <a:solidFill>
                  <a:schemeClr val="accent6">
                    <a:lumMod val="75000"/>
                  </a:schemeClr>
                </a:solidFill>
              </a:rPr>
              <a:t>so. </a:t>
            </a:r>
            <a:r>
              <a:rPr lang="en-US" b="1" i="1" u="sng" dirty="0" smtClean="0">
                <a:solidFill>
                  <a:schemeClr val="accent6">
                    <a:lumMod val="75000"/>
                  </a:schemeClr>
                </a:solidFill>
              </a:rPr>
              <a:t>Therefore </a:t>
            </a:r>
            <a:r>
              <a:rPr lang="en-US" b="1" i="1" u="sng" dirty="0">
                <a:solidFill>
                  <a:schemeClr val="accent6">
                    <a:lumMod val="75000"/>
                  </a:schemeClr>
                </a:solidFill>
              </a:rPr>
              <a:t>many of them believed</a:t>
            </a:r>
            <a:r>
              <a:rPr lang="en-US" i="1" dirty="0">
                <a:solidFill>
                  <a:schemeClr val="accent6">
                    <a:lumMod val="75000"/>
                  </a:schemeClr>
                </a:solidFill>
              </a:rPr>
              <a:t>, and also not a few of the Greeks, prominent women as well as men</a:t>
            </a:r>
            <a:r>
              <a:rPr lang="en-US" i="1" dirty="0" smtClean="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Acts </a:t>
            </a:r>
            <a:r>
              <a:rPr lang="en-US" b="1" dirty="0" smtClean="0">
                <a:solidFill>
                  <a:schemeClr val="accent6">
                    <a:lumMod val="75000"/>
                  </a:schemeClr>
                </a:solidFill>
              </a:rPr>
              <a:t>17:11-12</a:t>
            </a:r>
            <a:r>
              <a:rPr lang="en-US" dirty="0" smtClean="0">
                <a:solidFill>
                  <a:schemeClr val="accent6">
                    <a:lumMod val="75000"/>
                  </a:schemeClr>
                </a:solidFill>
              </a:rPr>
              <a:t>)</a:t>
            </a:r>
            <a:endParaRPr lang="en-US" dirty="0">
              <a:solidFill>
                <a:schemeClr val="accent6">
                  <a:lumMod val="75000"/>
                </a:schemeClr>
              </a:solidFill>
            </a:endParaRPr>
          </a:p>
          <a:p>
            <a:pPr marL="0" indent="0">
              <a:buNone/>
            </a:pPr>
            <a:r>
              <a:rPr lang="en-US" i="1" dirty="0" smtClean="0">
                <a:solidFill>
                  <a:schemeClr val="accent6">
                    <a:lumMod val="75000"/>
                  </a:schemeClr>
                </a:solidFill>
              </a:rPr>
              <a:t>Now </a:t>
            </a:r>
            <a:r>
              <a:rPr lang="en-US" b="1" i="1" dirty="0">
                <a:solidFill>
                  <a:schemeClr val="accent6">
                    <a:lumMod val="75000"/>
                  </a:schemeClr>
                </a:solidFill>
              </a:rPr>
              <a:t>when they heard this, they were cut to the heart</a:t>
            </a:r>
            <a:r>
              <a:rPr lang="en-US" i="1" dirty="0">
                <a:solidFill>
                  <a:schemeClr val="accent6">
                    <a:lumMod val="75000"/>
                  </a:schemeClr>
                </a:solidFill>
              </a:rPr>
              <a:t>, and said to Peter and the rest of the apostles, </a:t>
            </a:r>
            <a:r>
              <a:rPr lang="en-US" i="1" dirty="0" smtClean="0">
                <a:solidFill>
                  <a:schemeClr val="accent6">
                    <a:lumMod val="75000"/>
                  </a:schemeClr>
                </a:solidFill>
              </a:rPr>
              <a:t>“Men </a:t>
            </a:r>
            <a:r>
              <a:rPr lang="en-US" i="1" dirty="0">
                <a:solidFill>
                  <a:schemeClr val="accent6">
                    <a:lumMod val="75000"/>
                  </a:schemeClr>
                </a:solidFill>
              </a:rPr>
              <a:t>and brethren, </a:t>
            </a:r>
            <a:r>
              <a:rPr lang="en-US" b="1" i="1" dirty="0">
                <a:solidFill>
                  <a:schemeClr val="accent6">
                    <a:lumMod val="75000"/>
                  </a:schemeClr>
                </a:solidFill>
              </a:rPr>
              <a:t>what shall we do</a:t>
            </a:r>
            <a:r>
              <a:rPr lang="en-US" b="1" i="1" dirty="0" smtClean="0">
                <a:solidFill>
                  <a:schemeClr val="accent6">
                    <a:lumMod val="75000"/>
                  </a:schemeClr>
                </a:solidFill>
              </a:rPr>
              <a:t>?</a:t>
            </a:r>
            <a:r>
              <a:rPr lang="en-US" i="1" dirty="0" smtClean="0">
                <a:solidFill>
                  <a:schemeClr val="accent6">
                    <a:lumMod val="75000"/>
                  </a:schemeClr>
                </a:solidFill>
              </a:rPr>
              <a:t>” </a:t>
            </a:r>
            <a:r>
              <a:rPr lang="en-US" i="1" dirty="0">
                <a:solidFill>
                  <a:schemeClr val="accent6">
                    <a:lumMod val="75000"/>
                  </a:schemeClr>
                </a:solidFill>
              </a:rPr>
              <a:t>Then Peter said to them, </a:t>
            </a:r>
            <a:r>
              <a:rPr lang="en-US" i="1" dirty="0" smtClean="0">
                <a:solidFill>
                  <a:schemeClr val="accent6">
                    <a:lumMod val="75000"/>
                  </a:schemeClr>
                </a:solidFill>
              </a:rPr>
              <a:t>“</a:t>
            </a:r>
            <a:r>
              <a:rPr lang="en-US" b="1" i="1" u="sng" dirty="0" smtClean="0">
                <a:solidFill>
                  <a:schemeClr val="accent6">
                    <a:lumMod val="75000"/>
                  </a:schemeClr>
                </a:solidFill>
              </a:rPr>
              <a:t>Repent</a:t>
            </a:r>
            <a:r>
              <a:rPr lang="en-US" b="1" i="1" dirty="0">
                <a:solidFill>
                  <a:schemeClr val="accent6">
                    <a:lumMod val="75000"/>
                  </a:schemeClr>
                </a:solidFill>
              </a:rPr>
              <a:t>, and let every one of you </a:t>
            </a:r>
            <a:r>
              <a:rPr lang="en-US" b="1" i="1" u="sng" dirty="0">
                <a:solidFill>
                  <a:schemeClr val="accent6">
                    <a:lumMod val="75000"/>
                  </a:schemeClr>
                </a:solidFill>
              </a:rPr>
              <a:t>be baptized</a:t>
            </a:r>
            <a:r>
              <a:rPr lang="en-US" b="1" i="1" dirty="0">
                <a:solidFill>
                  <a:schemeClr val="accent6">
                    <a:lumMod val="75000"/>
                  </a:schemeClr>
                </a:solidFill>
              </a:rPr>
              <a:t> in the name of Jesus Christ for the remission of sins</a:t>
            </a:r>
            <a:r>
              <a:rPr lang="en-US" i="1" dirty="0">
                <a:solidFill>
                  <a:schemeClr val="accent6">
                    <a:lumMod val="75000"/>
                  </a:schemeClr>
                </a:solidFill>
              </a:rPr>
              <a:t>; and you shall receive the gift of the Holy Spirit</a:t>
            </a:r>
            <a:r>
              <a:rPr lang="en-US" i="1" dirty="0" smtClean="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Acts </a:t>
            </a:r>
            <a:r>
              <a:rPr lang="en-US" b="1" dirty="0" smtClean="0">
                <a:solidFill>
                  <a:schemeClr val="accent6">
                    <a:lumMod val="75000"/>
                  </a:schemeClr>
                </a:solidFill>
              </a:rPr>
              <a:t>2:37-38</a:t>
            </a:r>
            <a:r>
              <a:rPr lang="en-US" dirty="0" smtClean="0">
                <a:solidFill>
                  <a:schemeClr val="accent6">
                    <a:lumMod val="75000"/>
                  </a:schemeClr>
                </a:solidFill>
              </a:rPr>
              <a:t>)</a:t>
            </a:r>
            <a:endParaRPr lang="en-US" dirty="0">
              <a:solidFill>
                <a:schemeClr val="accent6">
                  <a:lumMod val="75000"/>
                </a:schemeClr>
              </a:solidFill>
            </a:endParaRPr>
          </a:p>
        </p:txBody>
      </p:sp>
    </p:spTree>
    <p:extLst>
      <p:ext uri="{BB962C8B-B14F-4D97-AF65-F5344CB8AC3E}">
        <p14:creationId xmlns:p14="http://schemas.microsoft.com/office/powerpoint/2010/main" val="23273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9600" dirty="0" smtClean="0"/>
              <a:t>God’s Design of Man</a:t>
            </a:r>
            <a:endParaRPr lang="en-US" sz="9600" dirty="0"/>
          </a:p>
        </p:txBody>
      </p:sp>
    </p:spTree>
    <p:extLst>
      <p:ext uri="{BB962C8B-B14F-4D97-AF65-F5344CB8AC3E}">
        <p14:creationId xmlns:p14="http://schemas.microsoft.com/office/powerpoint/2010/main" val="97412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“Who Has Made Man?”</a:t>
            </a:r>
            <a:endParaRPr lang="en-US" sz="6600" dirty="0"/>
          </a:p>
        </p:txBody>
      </p:sp>
      <p:sp>
        <p:nvSpPr>
          <p:cNvPr id="3" name="Content Placeholder 2"/>
          <p:cNvSpPr>
            <a:spLocks noGrp="1"/>
          </p:cNvSpPr>
          <p:nvPr>
            <p:ph idx="1"/>
          </p:nvPr>
        </p:nvSpPr>
        <p:spPr/>
        <p:txBody>
          <a:bodyPr>
            <a:noAutofit/>
          </a:bodyPr>
          <a:lstStyle/>
          <a:p>
            <a:pPr>
              <a:lnSpc>
                <a:spcPct val="90000"/>
              </a:lnSpc>
              <a:spcBef>
                <a:spcPts val="0"/>
              </a:spcBef>
            </a:pPr>
            <a:r>
              <a:rPr lang="en-US" sz="2600" dirty="0" smtClean="0"/>
              <a:t>Too </a:t>
            </a:r>
            <a:r>
              <a:rPr lang="en-US" sz="2600" dirty="0" smtClean="0"/>
              <a:t>often we focus on our </a:t>
            </a:r>
            <a:r>
              <a:rPr lang="en-US" sz="2600" b="1" i="1" dirty="0" smtClean="0"/>
              <a:t>inability</a:t>
            </a:r>
            <a:r>
              <a:rPr lang="en-US" sz="2600" dirty="0" smtClean="0"/>
              <a:t> instead of </a:t>
            </a:r>
            <a:r>
              <a:rPr lang="en-US" sz="2600" b="1" i="1" dirty="0" smtClean="0"/>
              <a:t>God</a:t>
            </a:r>
            <a:r>
              <a:rPr lang="en-US" sz="2600" dirty="0" smtClean="0"/>
              <a:t>.</a:t>
            </a:r>
          </a:p>
          <a:p>
            <a:pPr>
              <a:lnSpc>
                <a:spcPct val="90000"/>
              </a:lnSpc>
              <a:spcBef>
                <a:spcPts val="0"/>
              </a:spcBef>
            </a:pPr>
            <a:r>
              <a:rPr lang="en-US" sz="2600" dirty="0" smtClean="0"/>
              <a:t>Did </a:t>
            </a:r>
            <a:r>
              <a:rPr lang="en-US" sz="2600" dirty="0" smtClean="0"/>
              <a:t>God not </a:t>
            </a:r>
            <a:r>
              <a:rPr lang="en-US" sz="2600" b="1" i="1" dirty="0" smtClean="0"/>
              <a:t>foresee</a:t>
            </a:r>
            <a:r>
              <a:rPr lang="en-US" sz="2600" dirty="0" smtClean="0"/>
              <a:t> our current needs?</a:t>
            </a:r>
          </a:p>
          <a:p>
            <a:pPr>
              <a:lnSpc>
                <a:spcPct val="90000"/>
              </a:lnSpc>
              <a:spcBef>
                <a:spcPts val="0"/>
              </a:spcBef>
            </a:pPr>
            <a:r>
              <a:rPr lang="en-US" sz="2600" dirty="0" smtClean="0"/>
              <a:t>Is God not </a:t>
            </a:r>
            <a:r>
              <a:rPr lang="en-US" sz="2600" b="1" i="1" dirty="0" smtClean="0"/>
              <a:t>able</a:t>
            </a:r>
            <a:r>
              <a:rPr lang="en-US" sz="2600" dirty="0" smtClean="0"/>
              <a:t> to communicate with His creature?</a:t>
            </a:r>
          </a:p>
          <a:p>
            <a:pPr>
              <a:lnSpc>
                <a:spcPct val="90000"/>
              </a:lnSpc>
              <a:spcBef>
                <a:spcPts val="0"/>
              </a:spcBef>
            </a:pPr>
            <a:r>
              <a:rPr lang="en-US" sz="2600" dirty="0" smtClean="0"/>
              <a:t>Ultimately, questions of </a:t>
            </a:r>
            <a:r>
              <a:rPr lang="en-US" sz="2600" b="1" i="1" dirty="0" smtClean="0"/>
              <a:t>faith</a:t>
            </a:r>
            <a:r>
              <a:rPr lang="en-US" sz="2600" dirty="0" smtClean="0"/>
              <a:t> – or </a:t>
            </a:r>
            <a:r>
              <a:rPr lang="en-US" sz="2600" b="1" i="1" dirty="0" smtClean="0"/>
              <a:t>faithlessness</a:t>
            </a:r>
            <a:r>
              <a:rPr lang="en-US" sz="2600" dirty="0" smtClean="0"/>
              <a:t>.</a:t>
            </a:r>
          </a:p>
          <a:p>
            <a:pPr marL="0" indent="0">
              <a:lnSpc>
                <a:spcPct val="90000"/>
              </a:lnSpc>
              <a:spcBef>
                <a:spcPts val="0"/>
              </a:spcBef>
              <a:buNone/>
            </a:pPr>
            <a:r>
              <a:rPr lang="en-US" sz="2600" i="1" dirty="0" smtClean="0">
                <a:solidFill>
                  <a:schemeClr val="accent6">
                    <a:lumMod val="75000"/>
                  </a:schemeClr>
                </a:solidFill>
              </a:rPr>
              <a:t>“</a:t>
            </a:r>
            <a:r>
              <a:rPr lang="en-US" sz="2600" i="1" dirty="0">
                <a:solidFill>
                  <a:schemeClr val="accent6">
                    <a:lumMod val="75000"/>
                  </a:schemeClr>
                </a:solidFill>
              </a:rPr>
              <a:t>O my Lord, </a:t>
            </a:r>
            <a:r>
              <a:rPr lang="en-US" sz="2600" b="1" i="1" u="sng" dirty="0">
                <a:solidFill>
                  <a:schemeClr val="accent6">
                    <a:lumMod val="75000"/>
                  </a:schemeClr>
                </a:solidFill>
              </a:rPr>
              <a:t>I am not eloquent</a:t>
            </a:r>
            <a:r>
              <a:rPr lang="en-US" sz="2600" b="1" i="1" dirty="0">
                <a:solidFill>
                  <a:schemeClr val="accent6">
                    <a:lumMod val="75000"/>
                  </a:schemeClr>
                </a:solidFill>
              </a:rPr>
              <a:t>, neither </a:t>
            </a:r>
            <a:r>
              <a:rPr lang="en-US" sz="2600" b="1" i="1" u="sng" dirty="0">
                <a:solidFill>
                  <a:schemeClr val="accent6">
                    <a:lumMod val="75000"/>
                  </a:schemeClr>
                </a:solidFill>
              </a:rPr>
              <a:t>before</a:t>
            </a:r>
            <a:r>
              <a:rPr lang="en-US" sz="2600" b="1" i="1" dirty="0">
                <a:solidFill>
                  <a:schemeClr val="accent6">
                    <a:lumMod val="75000"/>
                  </a:schemeClr>
                </a:solidFill>
              </a:rPr>
              <a:t> nor </a:t>
            </a:r>
            <a:r>
              <a:rPr lang="en-US" sz="2600" b="1" i="1" u="sng" dirty="0">
                <a:solidFill>
                  <a:schemeClr val="accent6">
                    <a:lumMod val="75000"/>
                  </a:schemeClr>
                </a:solidFill>
              </a:rPr>
              <a:t>since</a:t>
            </a:r>
            <a:r>
              <a:rPr lang="en-US" sz="2600" b="1" i="1" dirty="0">
                <a:solidFill>
                  <a:schemeClr val="accent6">
                    <a:lumMod val="75000"/>
                  </a:schemeClr>
                </a:solidFill>
              </a:rPr>
              <a:t> You have spoken to Your servant; but </a:t>
            </a:r>
            <a:r>
              <a:rPr lang="en-US" sz="2600" b="1" i="1" u="sng" dirty="0">
                <a:solidFill>
                  <a:schemeClr val="accent6">
                    <a:lumMod val="75000"/>
                  </a:schemeClr>
                </a:solidFill>
              </a:rPr>
              <a:t>I am slow</a:t>
            </a:r>
            <a:r>
              <a:rPr lang="en-US" sz="2600" b="1" i="1" dirty="0">
                <a:solidFill>
                  <a:schemeClr val="accent6">
                    <a:lumMod val="75000"/>
                  </a:schemeClr>
                </a:solidFill>
              </a:rPr>
              <a:t> of speech and slow of tongue</a:t>
            </a:r>
            <a:r>
              <a:rPr lang="en-US" sz="2600" i="1" dirty="0">
                <a:solidFill>
                  <a:schemeClr val="accent6">
                    <a:lumMod val="75000"/>
                  </a:schemeClr>
                </a:solidFill>
              </a:rPr>
              <a:t>.” So the LORD said to him, “</a:t>
            </a:r>
            <a:r>
              <a:rPr lang="en-US" sz="2600" b="1" i="1" u="sng" dirty="0">
                <a:solidFill>
                  <a:schemeClr val="accent6">
                    <a:lumMod val="75000"/>
                  </a:schemeClr>
                </a:solidFill>
              </a:rPr>
              <a:t>Who has made </a:t>
            </a:r>
            <a:r>
              <a:rPr lang="en-US" sz="2600" b="1" i="1" u="sng" dirty="0" smtClean="0">
                <a:solidFill>
                  <a:schemeClr val="accent6">
                    <a:lumMod val="75000"/>
                  </a:schemeClr>
                </a:solidFill>
              </a:rPr>
              <a:t>man</a:t>
            </a:r>
            <a:r>
              <a:rPr lang="en-US" sz="2600" b="1" i="1" dirty="0" smtClean="0">
                <a:solidFill>
                  <a:schemeClr val="accent6">
                    <a:lumMod val="75000"/>
                  </a:schemeClr>
                </a:solidFill>
              </a:rPr>
              <a:t>’s </a:t>
            </a:r>
            <a:r>
              <a:rPr lang="en-US" sz="2600" b="1" i="1" dirty="0">
                <a:solidFill>
                  <a:schemeClr val="accent6">
                    <a:lumMod val="75000"/>
                  </a:schemeClr>
                </a:solidFill>
              </a:rPr>
              <a:t>mouth? Or who makes the mute, the deaf, the seeing, or the blind? </a:t>
            </a:r>
            <a:r>
              <a:rPr lang="en-US" sz="2600" b="1" i="1" u="sng" dirty="0">
                <a:solidFill>
                  <a:schemeClr val="accent6">
                    <a:lumMod val="75000"/>
                  </a:schemeClr>
                </a:solidFill>
              </a:rPr>
              <a:t>Have not I, the LORD? Now therefore, </a:t>
            </a:r>
            <a:r>
              <a:rPr lang="en-US" sz="2600" b="1" i="1" u="sng" dirty="0" smtClean="0">
                <a:solidFill>
                  <a:schemeClr val="accent6">
                    <a:lumMod val="75000"/>
                  </a:schemeClr>
                </a:solidFill>
              </a:rPr>
              <a:t>go</a:t>
            </a:r>
            <a:r>
              <a:rPr lang="en-US" sz="2600" i="1" dirty="0" smtClean="0">
                <a:solidFill>
                  <a:schemeClr val="accent6">
                    <a:lumMod val="75000"/>
                  </a:schemeClr>
                </a:solidFill>
              </a:rPr>
              <a:t> …”</a:t>
            </a:r>
            <a:r>
              <a:rPr lang="en-US" sz="2600" dirty="0" smtClean="0">
                <a:solidFill>
                  <a:schemeClr val="accent6">
                    <a:lumMod val="75000"/>
                  </a:schemeClr>
                </a:solidFill>
              </a:rPr>
              <a:t> (</a:t>
            </a:r>
            <a:r>
              <a:rPr lang="en-US" sz="2600" b="1" dirty="0" smtClean="0">
                <a:solidFill>
                  <a:schemeClr val="accent6">
                    <a:lumMod val="75000"/>
                  </a:schemeClr>
                </a:solidFill>
              </a:rPr>
              <a:t>Exodus 4:10-12</a:t>
            </a:r>
            <a:r>
              <a:rPr lang="en-US" sz="2600" dirty="0" smtClean="0">
                <a:solidFill>
                  <a:schemeClr val="accent6">
                    <a:lumMod val="75000"/>
                  </a:schemeClr>
                </a:solidFill>
              </a:rPr>
              <a:t>)</a:t>
            </a:r>
          </a:p>
          <a:p>
            <a:pPr>
              <a:lnSpc>
                <a:spcPct val="90000"/>
              </a:lnSpc>
              <a:spcBef>
                <a:spcPts val="0"/>
              </a:spcBef>
            </a:pPr>
            <a:r>
              <a:rPr lang="en-US" sz="2600" dirty="0" smtClean="0"/>
              <a:t>Moses’ </a:t>
            </a:r>
            <a:r>
              <a:rPr lang="en-US" sz="2600" b="1" i="1" dirty="0" smtClean="0"/>
              <a:t>doubt</a:t>
            </a:r>
            <a:r>
              <a:rPr lang="en-US" sz="2600" dirty="0" smtClean="0"/>
              <a:t> in </a:t>
            </a:r>
            <a:r>
              <a:rPr lang="en-US" sz="2600" b="1" i="1" dirty="0" smtClean="0"/>
              <a:t>himself</a:t>
            </a:r>
            <a:r>
              <a:rPr lang="en-US" sz="2600" dirty="0" smtClean="0"/>
              <a:t> was doubt in </a:t>
            </a:r>
            <a:r>
              <a:rPr lang="en-US" sz="2600" b="1" i="1" dirty="0" smtClean="0"/>
              <a:t>God</a:t>
            </a:r>
            <a:r>
              <a:rPr lang="en-US" sz="2600" dirty="0" smtClean="0"/>
              <a:t>!  Why?</a:t>
            </a:r>
          </a:p>
        </p:txBody>
      </p:sp>
    </p:spTree>
    <p:extLst>
      <p:ext uri="{BB962C8B-B14F-4D97-AF65-F5344CB8AC3E}">
        <p14:creationId xmlns:p14="http://schemas.microsoft.com/office/powerpoint/2010/main" val="6777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 Inspired?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solidFill>
                  <a:schemeClr val="accent6">
                    <a:lumMod val="75000"/>
                  </a:schemeClr>
                </a:solidFill>
              </a:rPr>
              <a:t>“Go, </a:t>
            </a:r>
            <a:r>
              <a:rPr lang="en-US" b="1" i="1" u="sng" dirty="0" smtClean="0">
                <a:solidFill>
                  <a:schemeClr val="accent6">
                    <a:lumMod val="75000"/>
                  </a:schemeClr>
                </a:solidFill>
              </a:rPr>
              <a:t>I </a:t>
            </a:r>
            <a:r>
              <a:rPr lang="en-US" b="1" i="1" u="sng" dirty="0">
                <a:solidFill>
                  <a:schemeClr val="accent6">
                    <a:lumMod val="75000"/>
                  </a:schemeClr>
                </a:solidFill>
              </a:rPr>
              <a:t>will be with</a:t>
            </a:r>
            <a:r>
              <a:rPr lang="en-US" b="1" i="1" dirty="0">
                <a:solidFill>
                  <a:schemeClr val="accent6">
                    <a:lumMod val="75000"/>
                  </a:schemeClr>
                </a:solidFill>
              </a:rPr>
              <a:t> your mouth </a:t>
            </a:r>
            <a:r>
              <a:rPr lang="en-US" i="1" dirty="0">
                <a:solidFill>
                  <a:schemeClr val="accent6">
                    <a:lumMod val="75000"/>
                  </a:schemeClr>
                </a:solidFill>
              </a:rPr>
              <a:t>and </a:t>
            </a:r>
            <a:r>
              <a:rPr lang="en-US" b="1" i="1" u="sng" dirty="0">
                <a:solidFill>
                  <a:schemeClr val="accent6">
                    <a:lumMod val="75000"/>
                  </a:schemeClr>
                </a:solidFill>
              </a:rPr>
              <a:t>teach</a:t>
            </a:r>
            <a:r>
              <a:rPr lang="en-US" b="1" i="1" dirty="0">
                <a:solidFill>
                  <a:schemeClr val="accent6">
                    <a:lumMod val="75000"/>
                  </a:schemeClr>
                </a:solidFill>
              </a:rPr>
              <a:t> you what you shall say</a:t>
            </a:r>
            <a:r>
              <a:rPr lang="en-US" i="1" dirty="0">
                <a:solidFill>
                  <a:schemeClr val="accent6">
                    <a:lumMod val="75000"/>
                  </a:schemeClr>
                </a:solidFill>
              </a:rPr>
              <a:t>.”</a:t>
            </a:r>
            <a:r>
              <a:rPr lang="en-US" dirty="0">
                <a:solidFill>
                  <a:schemeClr val="accent6">
                    <a:lumMod val="75000"/>
                  </a:schemeClr>
                </a:solidFill>
              </a:rPr>
              <a:t> (</a:t>
            </a:r>
            <a:r>
              <a:rPr lang="en-US" b="1" dirty="0">
                <a:solidFill>
                  <a:schemeClr val="accent6">
                    <a:lumMod val="75000"/>
                  </a:schemeClr>
                </a:solidFill>
              </a:rPr>
              <a:t>Exodus </a:t>
            </a:r>
            <a:r>
              <a:rPr lang="en-US" b="1" dirty="0" smtClean="0">
                <a:solidFill>
                  <a:schemeClr val="accent6">
                    <a:lumMod val="75000"/>
                  </a:schemeClr>
                </a:solidFill>
              </a:rPr>
              <a:t>4:12</a:t>
            </a:r>
            <a:r>
              <a:rPr lang="en-US" dirty="0" smtClean="0">
                <a:solidFill>
                  <a:schemeClr val="accent6">
                    <a:lumMod val="75000"/>
                  </a:schemeClr>
                </a:solidFill>
              </a:rPr>
              <a:t>)</a:t>
            </a:r>
          </a:p>
          <a:p>
            <a:r>
              <a:rPr lang="en-US" dirty="0" smtClean="0"/>
              <a:t>True, God did inspire Moses to know and speak His message, but promised only </a:t>
            </a:r>
            <a:r>
              <a:rPr lang="en-US" b="1" i="1" u="sng" dirty="0" smtClean="0"/>
              <a:t>after</a:t>
            </a:r>
            <a:r>
              <a:rPr lang="en-US" b="1" dirty="0" smtClean="0"/>
              <a:t> </a:t>
            </a:r>
            <a:r>
              <a:rPr lang="en-US" b="1" i="1" dirty="0" smtClean="0"/>
              <a:t>correction</a:t>
            </a:r>
            <a:r>
              <a:rPr lang="en-US" dirty="0" smtClean="0"/>
              <a:t>!  Expectation?</a:t>
            </a:r>
          </a:p>
          <a:p>
            <a:pPr marL="0" indent="0">
              <a:buNone/>
            </a:pPr>
            <a:r>
              <a:rPr lang="en-US" i="1" dirty="0">
                <a:solidFill>
                  <a:schemeClr val="accent6">
                    <a:lumMod val="75000"/>
                  </a:schemeClr>
                </a:solidFill>
              </a:rPr>
              <a:t>So the LORD said to him, </a:t>
            </a:r>
            <a:r>
              <a:rPr lang="en-US" i="1" dirty="0" smtClean="0">
                <a:solidFill>
                  <a:schemeClr val="accent6">
                    <a:lumMod val="75000"/>
                  </a:schemeClr>
                </a:solidFill>
              </a:rPr>
              <a:t>“</a:t>
            </a:r>
            <a:r>
              <a:rPr lang="en-US" b="1" i="1" dirty="0" smtClean="0">
                <a:solidFill>
                  <a:schemeClr val="accent6">
                    <a:lumMod val="75000"/>
                  </a:schemeClr>
                </a:solidFill>
              </a:rPr>
              <a:t>Who</a:t>
            </a:r>
            <a:r>
              <a:rPr lang="en-US" i="1" dirty="0" smtClean="0">
                <a:solidFill>
                  <a:schemeClr val="accent6">
                    <a:lumMod val="75000"/>
                  </a:schemeClr>
                </a:solidFill>
              </a:rPr>
              <a:t> </a:t>
            </a:r>
            <a:r>
              <a:rPr lang="en-US" i="1" dirty="0">
                <a:solidFill>
                  <a:schemeClr val="accent6">
                    <a:lumMod val="75000"/>
                  </a:schemeClr>
                </a:solidFill>
              </a:rPr>
              <a:t>has </a:t>
            </a:r>
            <a:r>
              <a:rPr lang="en-US" b="1" i="1" dirty="0">
                <a:solidFill>
                  <a:schemeClr val="accent6">
                    <a:lumMod val="75000"/>
                  </a:schemeClr>
                </a:solidFill>
              </a:rPr>
              <a:t>made</a:t>
            </a:r>
            <a:r>
              <a:rPr lang="en-US" i="1" dirty="0">
                <a:solidFill>
                  <a:schemeClr val="accent6">
                    <a:lumMod val="75000"/>
                  </a:schemeClr>
                </a:solidFill>
              </a:rPr>
              <a:t> man's mouth? Or </a:t>
            </a:r>
            <a:r>
              <a:rPr lang="en-US" b="1" i="1" dirty="0">
                <a:solidFill>
                  <a:schemeClr val="accent6">
                    <a:lumMod val="75000"/>
                  </a:schemeClr>
                </a:solidFill>
              </a:rPr>
              <a:t>who</a:t>
            </a:r>
            <a:r>
              <a:rPr lang="en-US" i="1" dirty="0">
                <a:solidFill>
                  <a:schemeClr val="accent6">
                    <a:lumMod val="75000"/>
                  </a:schemeClr>
                </a:solidFill>
              </a:rPr>
              <a:t> </a:t>
            </a:r>
            <a:r>
              <a:rPr lang="en-US" b="1" i="1" dirty="0">
                <a:solidFill>
                  <a:schemeClr val="accent6">
                    <a:lumMod val="75000"/>
                  </a:schemeClr>
                </a:solidFill>
              </a:rPr>
              <a:t>makes</a:t>
            </a:r>
            <a:r>
              <a:rPr lang="en-US" i="1" dirty="0">
                <a:solidFill>
                  <a:schemeClr val="accent6">
                    <a:lumMod val="75000"/>
                  </a:schemeClr>
                </a:solidFill>
              </a:rPr>
              <a:t> the mute, the deaf, the seeing, or the blind? </a:t>
            </a:r>
            <a:r>
              <a:rPr lang="en-US" b="1" i="1" dirty="0">
                <a:solidFill>
                  <a:schemeClr val="accent6">
                    <a:lumMod val="75000"/>
                  </a:schemeClr>
                </a:solidFill>
              </a:rPr>
              <a:t>Have not I, the LORD</a:t>
            </a:r>
            <a:r>
              <a:rPr lang="en-US" i="1" dirty="0" smtClean="0">
                <a:solidFill>
                  <a:schemeClr val="accent6">
                    <a:lumMod val="75000"/>
                  </a:schemeClr>
                </a:solidFill>
              </a:rPr>
              <a:t>?  Now </a:t>
            </a:r>
            <a:r>
              <a:rPr lang="en-US" b="1" i="1" u="sng" dirty="0">
                <a:solidFill>
                  <a:schemeClr val="accent6">
                    <a:lumMod val="75000"/>
                  </a:schemeClr>
                </a:solidFill>
              </a:rPr>
              <a:t>therefore</a:t>
            </a:r>
            <a:r>
              <a:rPr lang="en-US" i="1" dirty="0">
                <a:solidFill>
                  <a:schemeClr val="accent6">
                    <a:lumMod val="75000"/>
                  </a:schemeClr>
                </a:solidFill>
              </a:rPr>
              <a:t>, go </a:t>
            </a:r>
            <a:r>
              <a:rPr lang="en-US" i="1" dirty="0" smtClean="0">
                <a:solidFill>
                  <a:schemeClr val="accent6">
                    <a:lumMod val="75000"/>
                  </a:schemeClr>
                </a:solidFill>
              </a:rPr>
              <a:t>…” </a:t>
            </a:r>
            <a:r>
              <a:rPr lang="en-US" dirty="0" smtClean="0">
                <a:solidFill>
                  <a:schemeClr val="accent6">
                    <a:lumMod val="75000"/>
                  </a:schemeClr>
                </a:solidFill>
              </a:rPr>
              <a:t>(</a:t>
            </a:r>
            <a:r>
              <a:rPr lang="en-US" b="1" dirty="0">
                <a:solidFill>
                  <a:schemeClr val="accent6">
                    <a:lumMod val="75000"/>
                  </a:schemeClr>
                </a:solidFill>
              </a:rPr>
              <a:t>Exodus </a:t>
            </a:r>
            <a:r>
              <a:rPr lang="en-US" b="1" dirty="0" smtClean="0">
                <a:solidFill>
                  <a:schemeClr val="accent6">
                    <a:lumMod val="75000"/>
                  </a:schemeClr>
                </a:solidFill>
              </a:rPr>
              <a:t>4:11-12</a:t>
            </a:r>
            <a:r>
              <a:rPr lang="en-US" dirty="0" smtClean="0">
                <a:solidFill>
                  <a:schemeClr val="accent6">
                    <a:lumMod val="75000"/>
                  </a:schemeClr>
                </a:solidFill>
              </a:rPr>
              <a:t>)</a:t>
            </a:r>
          </a:p>
          <a:p>
            <a:r>
              <a:rPr lang="en-US" b="1" dirty="0" smtClean="0"/>
              <a:t>Logical Link:  </a:t>
            </a:r>
            <a:r>
              <a:rPr lang="en-US" b="1" i="1" dirty="0" smtClean="0"/>
              <a:t>Who</a:t>
            </a:r>
            <a:r>
              <a:rPr lang="en-US" dirty="0" smtClean="0"/>
              <a:t> </a:t>
            </a:r>
            <a:r>
              <a:rPr lang="en-US" dirty="0"/>
              <a:t>made our brains? </a:t>
            </a:r>
            <a:r>
              <a:rPr lang="en-US" b="1" i="1" dirty="0"/>
              <a:t>Who</a:t>
            </a:r>
            <a:r>
              <a:rPr lang="en-US" dirty="0"/>
              <a:t> made our ears? </a:t>
            </a:r>
            <a:r>
              <a:rPr lang="en-US" b="1" i="1" dirty="0"/>
              <a:t>Who</a:t>
            </a:r>
            <a:r>
              <a:rPr lang="en-US" dirty="0"/>
              <a:t> made our hearts? </a:t>
            </a:r>
            <a:r>
              <a:rPr lang="en-US" b="1" i="1" dirty="0"/>
              <a:t>Who</a:t>
            </a:r>
            <a:r>
              <a:rPr lang="en-US" dirty="0"/>
              <a:t> made the Bible</a:t>
            </a:r>
            <a:r>
              <a:rPr lang="en-US" dirty="0" smtClean="0"/>
              <a:t>?</a:t>
            </a:r>
          </a:p>
          <a:p>
            <a:r>
              <a:rPr lang="en-US" dirty="0" smtClean="0"/>
              <a:t>If God wanted to communicate </a:t>
            </a:r>
            <a:r>
              <a:rPr lang="en-US" b="1" i="1" dirty="0" smtClean="0"/>
              <a:t>without</a:t>
            </a:r>
            <a:r>
              <a:rPr lang="en-US" dirty="0" smtClean="0"/>
              <a:t> inspiring us, would </a:t>
            </a:r>
            <a:r>
              <a:rPr lang="en-US" b="1" i="1" dirty="0" smtClean="0"/>
              <a:t>He</a:t>
            </a:r>
            <a:r>
              <a:rPr lang="en-US" dirty="0" smtClean="0"/>
              <a:t> not be </a:t>
            </a:r>
            <a:r>
              <a:rPr lang="en-US" b="1" i="1" dirty="0" smtClean="0"/>
              <a:t>capable</a:t>
            </a:r>
            <a:r>
              <a:rPr lang="en-US" dirty="0" smtClean="0"/>
              <a:t>?</a:t>
            </a:r>
          </a:p>
          <a:p>
            <a:endParaRPr lang="en-US" dirty="0">
              <a:solidFill>
                <a:schemeClr val="accent6"/>
              </a:solidFill>
            </a:endParaRPr>
          </a:p>
        </p:txBody>
      </p:sp>
    </p:spTree>
    <p:extLst>
      <p:ext uri="{BB962C8B-B14F-4D97-AF65-F5344CB8AC3E}">
        <p14:creationId xmlns:p14="http://schemas.microsoft.com/office/powerpoint/2010/main" val="31725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dirty="0" smtClean="0"/>
              <a:t>Because Commanded!</a:t>
            </a:r>
            <a:endParaRPr lang="en-US" sz="7000" dirty="0"/>
          </a:p>
        </p:txBody>
      </p:sp>
      <p:sp>
        <p:nvSpPr>
          <p:cNvPr id="3" name="Content Placeholder 2"/>
          <p:cNvSpPr>
            <a:spLocks noGrp="1"/>
          </p:cNvSpPr>
          <p:nvPr>
            <p:ph idx="1"/>
          </p:nvPr>
        </p:nvSpPr>
        <p:spPr>
          <a:xfrm>
            <a:off x="381000" y="971550"/>
            <a:ext cx="8610600" cy="4057650"/>
          </a:xfrm>
        </p:spPr>
        <p:txBody>
          <a:bodyPr>
            <a:noAutofit/>
          </a:bodyPr>
          <a:lstStyle/>
          <a:p>
            <a:pPr marL="0" indent="0">
              <a:spcBef>
                <a:spcPts val="200"/>
              </a:spcBef>
              <a:buNone/>
            </a:pPr>
            <a:r>
              <a:rPr lang="en-US" sz="2600" i="1" dirty="0" smtClean="0">
                <a:solidFill>
                  <a:schemeClr val="accent6">
                    <a:lumMod val="75000"/>
                  </a:schemeClr>
                </a:solidFill>
              </a:rPr>
              <a:t>“</a:t>
            </a:r>
            <a:r>
              <a:rPr lang="en-US" sz="2600" i="1" dirty="0">
                <a:solidFill>
                  <a:schemeClr val="accent6">
                    <a:lumMod val="75000"/>
                  </a:schemeClr>
                </a:solidFill>
              </a:rPr>
              <a:t>No man shall be able to stand before you all the days of your life; </a:t>
            </a:r>
            <a:r>
              <a:rPr lang="en-US" sz="2600" b="1" i="1" dirty="0">
                <a:solidFill>
                  <a:schemeClr val="accent6">
                    <a:lumMod val="75000"/>
                  </a:schemeClr>
                </a:solidFill>
              </a:rPr>
              <a:t>as I was with Moses, so I will be with you. I will not leave you nor forsake you. Be strong and of good courage</a:t>
            </a:r>
            <a:r>
              <a:rPr lang="en-US" sz="2600" i="1" dirty="0">
                <a:solidFill>
                  <a:schemeClr val="accent6">
                    <a:lumMod val="75000"/>
                  </a:schemeClr>
                </a:solidFill>
              </a:rPr>
              <a:t>, for to this people you shall divide as an inheritance the land which I swore to their fathers to give them. </a:t>
            </a:r>
            <a:r>
              <a:rPr lang="en-US" sz="2600" b="1" i="1" dirty="0">
                <a:solidFill>
                  <a:schemeClr val="accent6">
                    <a:lumMod val="75000"/>
                  </a:schemeClr>
                </a:solidFill>
              </a:rPr>
              <a:t>Only be strong and very courageous, that you may observe to </a:t>
            </a:r>
            <a:r>
              <a:rPr lang="en-US" sz="2600" b="1" i="1" u="sng" dirty="0">
                <a:solidFill>
                  <a:schemeClr val="accent6">
                    <a:lumMod val="75000"/>
                  </a:schemeClr>
                </a:solidFill>
              </a:rPr>
              <a:t>do according to all the law which Moses My servant commanded you</a:t>
            </a:r>
            <a:r>
              <a:rPr lang="en-US" sz="2600" b="1" i="1" dirty="0">
                <a:solidFill>
                  <a:schemeClr val="accent6">
                    <a:lumMod val="75000"/>
                  </a:schemeClr>
                </a:solidFill>
              </a:rPr>
              <a:t>; do not turn from it to the right hand or to the left, that you may prosper wherever you go</a:t>
            </a:r>
            <a:r>
              <a:rPr lang="en-US" sz="2600" b="1" i="1" dirty="0" smtClean="0">
                <a:solidFill>
                  <a:schemeClr val="accent6">
                    <a:lumMod val="75000"/>
                  </a:schemeClr>
                </a:solidFill>
              </a:rPr>
              <a:t>.</a:t>
            </a:r>
            <a:r>
              <a:rPr lang="en-US" sz="2600" i="1" dirty="0" smtClean="0">
                <a:solidFill>
                  <a:schemeClr val="accent6">
                    <a:lumMod val="75000"/>
                  </a:schemeClr>
                </a:solidFill>
              </a:rPr>
              <a:t>” </a:t>
            </a:r>
            <a:r>
              <a:rPr lang="en-US" sz="2600" dirty="0" smtClean="0">
                <a:solidFill>
                  <a:schemeClr val="accent6">
                    <a:lumMod val="75000"/>
                  </a:schemeClr>
                </a:solidFill>
              </a:rPr>
              <a:t>(</a:t>
            </a:r>
            <a:r>
              <a:rPr lang="en-US" sz="2600" b="1" dirty="0">
                <a:solidFill>
                  <a:schemeClr val="accent6">
                    <a:lumMod val="75000"/>
                  </a:schemeClr>
                </a:solidFill>
              </a:rPr>
              <a:t>Joshua </a:t>
            </a:r>
            <a:r>
              <a:rPr lang="en-US" sz="2600" b="1" dirty="0" smtClean="0">
                <a:solidFill>
                  <a:schemeClr val="accent6">
                    <a:lumMod val="75000"/>
                  </a:schemeClr>
                </a:solidFill>
              </a:rPr>
              <a:t>1:5-7</a:t>
            </a:r>
            <a:r>
              <a:rPr lang="en-US" sz="2600" dirty="0" smtClean="0">
                <a:solidFill>
                  <a:schemeClr val="accent6">
                    <a:lumMod val="75000"/>
                  </a:schemeClr>
                </a:solidFill>
              </a:rPr>
              <a:t>)</a:t>
            </a:r>
            <a:endParaRPr lang="en-US" sz="2600" dirty="0">
              <a:solidFill>
                <a:schemeClr val="accent6">
                  <a:lumMod val="75000"/>
                </a:schemeClr>
              </a:solidFill>
            </a:endParaRPr>
          </a:p>
        </p:txBody>
      </p:sp>
    </p:spTree>
    <p:extLst>
      <p:ext uri="{BB962C8B-B14F-4D97-AF65-F5344CB8AC3E}">
        <p14:creationId xmlns:p14="http://schemas.microsoft.com/office/powerpoint/2010/main" val="109946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dirty="0" smtClean="0"/>
              <a:t>Because Commanded!</a:t>
            </a:r>
            <a:endParaRPr lang="en-US" sz="7000" dirty="0"/>
          </a:p>
        </p:txBody>
      </p:sp>
      <p:sp>
        <p:nvSpPr>
          <p:cNvPr id="3" name="Content Placeholder 2"/>
          <p:cNvSpPr>
            <a:spLocks noGrp="1"/>
          </p:cNvSpPr>
          <p:nvPr>
            <p:ph idx="1"/>
          </p:nvPr>
        </p:nvSpPr>
        <p:spPr/>
        <p:txBody>
          <a:bodyPr>
            <a:noAutofit/>
          </a:bodyPr>
          <a:lstStyle/>
          <a:p>
            <a:pPr marL="0" indent="0">
              <a:lnSpc>
                <a:spcPct val="95000"/>
              </a:lnSpc>
              <a:spcBef>
                <a:spcPts val="0"/>
              </a:spcBef>
              <a:buNone/>
            </a:pPr>
            <a:r>
              <a:rPr lang="en-US" sz="2600" i="1" dirty="0" smtClean="0">
                <a:solidFill>
                  <a:schemeClr val="accent6">
                    <a:lumMod val="75000"/>
                  </a:schemeClr>
                </a:solidFill>
              </a:rPr>
              <a:t>“This </a:t>
            </a:r>
            <a:r>
              <a:rPr lang="en-US" sz="2600" i="1" dirty="0">
                <a:solidFill>
                  <a:schemeClr val="accent6">
                    <a:lumMod val="75000"/>
                  </a:schemeClr>
                </a:solidFill>
              </a:rPr>
              <a:t>Book of the Law shall not depart from your mouth, but you shall meditate in it day and night, that you may observe to do according to all that is written in it. For </a:t>
            </a:r>
            <a:r>
              <a:rPr lang="en-US" sz="2600" b="1" i="1" dirty="0">
                <a:solidFill>
                  <a:schemeClr val="accent6">
                    <a:lumMod val="75000"/>
                  </a:schemeClr>
                </a:solidFill>
              </a:rPr>
              <a:t>then you will make your way prosperous, and then you will have good success. </a:t>
            </a:r>
            <a:r>
              <a:rPr lang="en-US" sz="2600" b="1" i="1" u="sng" dirty="0">
                <a:solidFill>
                  <a:schemeClr val="accent6">
                    <a:lumMod val="75000"/>
                  </a:schemeClr>
                </a:solidFill>
              </a:rPr>
              <a:t>Have I not commanded you?</a:t>
            </a:r>
            <a:r>
              <a:rPr lang="en-US" sz="2600" b="1" i="1" dirty="0">
                <a:solidFill>
                  <a:schemeClr val="accent6">
                    <a:lumMod val="75000"/>
                  </a:schemeClr>
                </a:solidFill>
              </a:rPr>
              <a:t> Be strong and of good courage; do not be afraid, nor be dismayed, for the LORD your God is with you wherever you go</a:t>
            </a:r>
            <a:r>
              <a:rPr lang="en-US" sz="2600" i="1" dirty="0">
                <a:solidFill>
                  <a:schemeClr val="accent6">
                    <a:lumMod val="75000"/>
                  </a:schemeClr>
                </a:solidFill>
              </a:rPr>
              <a:t>.” </a:t>
            </a:r>
            <a:r>
              <a:rPr lang="en-US" sz="2600" dirty="0" smtClean="0">
                <a:solidFill>
                  <a:schemeClr val="accent6">
                    <a:lumMod val="75000"/>
                  </a:schemeClr>
                </a:solidFill>
              </a:rPr>
              <a:t>(</a:t>
            </a:r>
            <a:r>
              <a:rPr lang="en-US" sz="2600" b="1" dirty="0">
                <a:solidFill>
                  <a:schemeClr val="accent6">
                    <a:lumMod val="75000"/>
                  </a:schemeClr>
                </a:solidFill>
              </a:rPr>
              <a:t>Joshua </a:t>
            </a:r>
            <a:r>
              <a:rPr lang="en-US" sz="2600" b="1" dirty="0" smtClean="0">
                <a:solidFill>
                  <a:schemeClr val="accent6">
                    <a:lumMod val="75000"/>
                  </a:schemeClr>
                </a:solidFill>
              </a:rPr>
              <a:t>1:8-9</a:t>
            </a:r>
            <a:r>
              <a:rPr lang="en-US" sz="2600" dirty="0" smtClean="0">
                <a:solidFill>
                  <a:schemeClr val="accent6">
                    <a:lumMod val="75000"/>
                  </a:schemeClr>
                </a:solidFill>
              </a:rPr>
              <a:t>)</a:t>
            </a:r>
          </a:p>
          <a:p>
            <a:pPr>
              <a:lnSpc>
                <a:spcPct val="95000"/>
              </a:lnSpc>
              <a:spcBef>
                <a:spcPts val="0"/>
              </a:spcBef>
            </a:pPr>
            <a:r>
              <a:rPr lang="en-US" sz="2600" b="1" i="1" dirty="0" smtClean="0"/>
              <a:t>Implicit</a:t>
            </a:r>
            <a:r>
              <a:rPr lang="en-US" sz="2600" dirty="0" smtClean="0"/>
              <a:t> in every </a:t>
            </a:r>
            <a:r>
              <a:rPr lang="en-US" sz="2600" b="1" i="1" dirty="0" smtClean="0"/>
              <a:t>command</a:t>
            </a:r>
            <a:r>
              <a:rPr lang="en-US" sz="2600" dirty="0" smtClean="0"/>
              <a:t> is the </a:t>
            </a:r>
            <a:r>
              <a:rPr lang="en-US" sz="2600" b="1" i="1" dirty="0" smtClean="0"/>
              <a:t>ability</a:t>
            </a:r>
            <a:r>
              <a:rPr lang="en-US" sz="2600" dirty="0" smtClean="0"/>
              <a:t> to perform it!</a:t>
            </a:r>
          </a:p>
          <a:p>
            <a:pPr>
              <a:lnSpc>
                <a:spcPct val="95000"/>
              </a:lnSpc>
              <a:spcBef>
                <a:spcPts val="0"/>
              </a:spcBef>
            </a:pPr>
            <a:r>
              <a:rPr lang="en-US" sz="2600" dirty="0" smtClean="0"/>
              <a:t>God does </a:t>
            </a:r>
            <a:r>
              <a:rPr lang="en-US" sz="2600" b="1" i="1" dirty="0" smtClean="0"/>
              <a:t>not</a:t>
            </a:r>
            <a:r>
              <a:rPr lang="en-US" sz="2600" dirty="0" smtClean="0"/>
              <a:t> tell us to do what we </a:t>
            </a:r>
            <a:r>
              <a:rPr lang="en-US" sz="2600" b="1" i="1" dirty="0" smtClean="0"/>
              <a:t>cannot</a:t>
            </a:r>
            <a:r>
              <a:rPr lang="en-US" sz="2600" dirty="0" smtClean="0"/>
              <a:t>.</a:t>
            </a:r>
          </a:p>
          <a:p>
            <a:pPr>
              <a:lnSpc>
                <a:spcPct val="95000"/>
              </a:lnSpc>
              <a:spcBef>
                <a:spcPts val="0"/>
              </a:spcBef>
            </a:pPr>
            <a:r>
              <a:rPr lang="en-US" sz="2600" dirty="0" smtClean="0"/>
              <a:t>God’s command implies </a:t>
            </a:r>
            <a:r>
              <a:rPr lang="en-US" sz="2600" b="1" i="1" dirty="0" smtClean="0"/>
              <a:t>ability</a:t>
            </a:r>
            <a:r>
              <a:rPr lang="en-US" sz="2600" dirty="0" smtClean="0"/>
              <a:t> and </a:t>
            </a:r>
            <a:r>
              <a:rPr lang="en-US" sz="2600" b="1" i="1" dirty="0" smtClean="0"/>
              <a:t>should</a:t>
            </a:r>
            <a:r>
              <a:rPr lang="en-US" sz="2600" dirty="0" smtClean="0"/>
              <a:t> bestow </a:t>
            </a:r>
            <a:r>
              <a:rPr lang="en-US" sz="2600" b="1" i="1" dirty="0" smtClean="0"/>
              <a:t>confidence</a:t>
            </a:r>
            <a:r>
              <a:rPr lang="en-US" sz="2600" dirty="0" smtClean="0"/>
              <a:t> to obey it.</a:t>
            </a:r>
            <a:endParaRPr lang="en-US" sz="2600" dirty="0"/>
          </a:p>
        </p:txBody>
      </p:sp>
    </p:spTree>
    <p:extLst>
      <p:ext uri="{BB962C8B-B14F-4D97-AF65-F5344CB8AC3E}">
        <p14:creationId xmlns:p14="http://schemas.microsoft.com/office/powerpoint/2010/main" val="264208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000" dirty="0" smtClean="0"/>
              <a:t>“Why did you doubt?”</a:t>
            </a:r>
            <a:endParaRPr lang="en-US" sz="7000"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a:solidFill>
                  <a:schemeClr val="accent6">
                    <a:lumMod val="75000"/>
                  </a:schemeClr>
                </a:solidFill>
              </a:rPr>
              <a:t>And Peter answered Him and said, “Lord, if it is You, </a:t>
            </a:r>
            <a:r>
              <a:rPr lang="en-US" b="1" i="1" u="sng" dirty="0">
                <a:solidFill>
                  <a:schemeClr val="accent6">
                    <a:lumMod val="75000"/>
                  </a:schemeClr>
                </a:solidFill>
              </a:rPr>
              <a:t>command</a:t>
            </a:r>
            <a:r>
              <a:rPr lang="en-US" b="1" i="1" dirty="0">
                <a:solidFill>
                  <a:schemeClr val="accent6">
                    <a:lumMod val="75000"/>
                  </a:schemeClr>
                </a:solidFill>
              </a:rPr>
              <a:t> me to come to You on the water</a:t>
            </a:r>
            <a:r>
              <a:rPr lang="en-US" i="1" dirty="0">
                <a:solidFill>
                  <a:schemeClr val="accent6">
                    <a:lumMod val="75000"/>
                  </a:schemeClr>
                </a:solidFill>
              </a:rPr>
              <a:t>.” So He said, “</a:t>
            </a:r>
            <a:r>
              <a:rPr lang="en-US" b="1" i="1" u="sng" dirty="0">
                <a:solidFill>
                  <a:schemeClr val="accent6">
                    <a:lumMod val="75000"/>
                  </a:schemeClr>
                </a:solidFill>
              </a:rPr>
              <a:t>Come</a:t>
            </a:r>
            <a:r>
              <a:rPr lang="en-US" i="1" dirty="0">
                <a:solidFill>
                  <a:schemeClr val="accent6">
                    <a:lumMod val="75000"/>
                  </a:schemeClr>
                </a:solidFill>
              </a:rPr>
              <a:t>.” And when Peter had come down out of the boat, </a:t>
            </a:r>
            <a:r>
              <a:rPr lang="en-US" b="1" i="1" dirty="0">
                <a:solidFill>
                  <a:schemeClr val="accent6">
                    <a:lumMod val="75000"/>
                  </a:schemeClr>
                </a:solidFill>
              </a:rPr>
              <a:t>he walked on the water to go to Jesus</a:t>
            </a:r>
            <a:r>
              <a:rPr lang="en-US" i="1" dirty="0">
                <a:solidFill>
                  <a:schemeClr val="accent6">
                    <a:lumMod val="75000"/>
                  </a:schemeClr>
                </a:solidFill>
              </a:rPr>
              <a:t>. But </a:t>
            </a:r>
            <a:r>
              <a:rPr lang="en-US" b="1" i="1" dirty="0">
                <a:solidFill>
                  <a:schemeClr val="accent6">
                    <a:lumMod val="75000"/>
                  </a:schemeClr>
                </a:solidFill>
              </a:rPr>
              <a:t>when he saw that the wind was boisterous, </a:t>
            </a:r>
            <a:r>
              <a:rPr lang="en-US" b="1" i="1" u="sng" dirty="0">
                <a:solidFill>
                  <a:schemeClr val="accent6">
                    <a:lumMod val="75000"/>
                  </a:schemeClr>
                </a:solidFill>
              </a:rPr>
              <a:t>he was afraid</a:t>
            </a:r>
            <a:r>
              <a:rPr lang="en-US" i="1" dirty="0">
                <a:solidFill>
                  <a:schemeClr val="accent6">
                    <a:lumMod val="75000"/>
                  </a:schemeClr>
                </a:solidFill>
              </a:rPr>
              <a:t>; and beginning to sink he cried out, saying, “Lord, save me!” And immediately Jesus stretched out His hand and caught him, and said to him, “</a:t>
            </a:r>
            <a:r>
              <a:rPr lang="en-US" b="1" i="1" dirty="0">
                <a:solidFill>
                  <a:schemeClr val="accent6">
                    <a:lumMod val="75000"/>
                  </a:schemeClr>
                </a:solidFill>
              </a:rPr>
              <a:t>O you of little faith, </a:t>
            </a:r>
            <a:r>
              <a:rPr lang="en-US" b="1" i="1" u="sng" dirty="0">
                <a:solidFill>
                  <a:schemeClr val="accent6">
                    <a:lumMod val="75000"/>
                  </a:schemeClr>
                </a:solidFill>
              </a:rPr>
              <a:t>why did you doubt?</a:t>
            </a:r>
            <a:r>
              <a:rPr lang="en-US" i="1" dirty="0">
                <a:solidFill>
                  <a:schemeClr val="accent6">
                    <a:lumMod val="75000"/>
                  </a:schemeClr>
                </a:solidFill>
              </a:rPr>
              <a:t>” </a:t>
            </a:r>
            <a:r>
              <a:rPr lang="en-US" dirty="0">
                <a:solidFill>
                  <a:schemeClr val="accent6">
                    <a:lumMod val="75000"/>
                  </a:schemeClr>
                </a:solidFill>
              </a:rPr>
              <a:t>(</a:t>
            </a:r>
            <a:r>
              <a:rPr lang="en-US" b="1" dirty="0">
                <a:solidFill>
                  <a:schemeClr val="accent6">
                    <a:lumMod val="75000"/>
                  </a:schemeClr>
                </a:solidFill>
              </a:rPr>
              <a:t>Matthew 14:28-31</a:t>
            </a:r>
            <a:r>
              <a:rPr lang="en-US" dirty="0">
                <a:solidFill>
                  <a:schemeClr val="accent6">
                    <a:lumMod val="75000"/>
                  </a:schemeClr>
                </a:solidFill>
              </a:rPr>
              <a:t>)</a:t>
            </a:r>
          </a:p>
          <a:p>
            <a:r>
              <a:rPr lang="en-US" dirty="0" smtClean="0"/>
              <a:t>How many words of encouragement do we need to obey?</a:t>
            </a:r>
          </a:p>
          <a:p>
            <a:r>
              <a:rPr lang="en-US" dirty="0" smtClean="0"/>
              <a:t>Have we become discouraged by </a:t>
            </a:r>
            <a:r>
              <a:rPr lang="en-US" i="1" dirty="0" smtClean="0">
                <a:solidFill>
                  <a:schemeClr val="accent6">
                    <a:lumMod val="75000"/>
                  </a:schemeClr>
                </a:solidFill>
              </a:rPr>
              <a:t>“boisterous winds”</a:t>
            </a:r>
            <a:r>
              <a:rPr lang="en-US" dirty="0" smtClean="0"/>
              <a:t>?</a:t>
            </a:r>
          </a:p>
          <a:p>
            <a:r>
              <a:rPr lang="en-US" dirty="0" smtClean="0"/>
              <a:t>Need to examine our faith.  Why do we doubt?</a:t>
            </a:r>
            <a:endParaRPr lang="en-US" dirty="0"/>
          </a:p>
        </p:txBody>
      </p:sp>
    </p:spTree>
    <p:extLst>
      <p:ext uri="{BB962C8B-B14F-4D97-AF65-F5344CB8AC3E}">
        <p14:creationId xmlns:p14="http://schemas.microsoft.com/office/powerpoint/2010/main" val="308136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2667</TotalTime>
  <Words>3425</Words>
  <Application>Microsoft Office PowerPoint</Application>
  <PresentationFormat>On-screen Show (16:9)</PresentationFormat>
  <Paragraphs>150</Paragraphs>
  <Slides>34</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Thermal</vt:lpstr>
      <vt:lpstr>Can We Understand the Bible?</vt:lpstr>
      <vt:lpstr>Why This Topic?</vt:lpstr>
      <vt:lpstr>Outline</vt:lpstr>
      <vt:lpstr>God’s Design of Man</vt:lpstr>
      <vt:lpstr>“Who Has Made Man?”</vt:lpstr>
      <vt:lpstr>Because Inspired?</vt:lpstr>
      <vt:lpstr>Because Commanded!</vt:lpstr>
      <vt:lpstr>Because Commanded!</vt:lpstr>
      <vt:lpstr>“Why did you doubt?”</vt:lpstr>
      <vt:lpstr>Our Command</vt:lpstr>
      <vt:lpstr>God’s Design of His Word</vt:lpstr>
      <vt:lpstr>God Had a Design</vt:lpstr>
      <vt:lpstr>“You Can Understand”</vt:lpstr>
      <vt:lpstr>Designed to be Understood</vt:lpstr>
      <vt:lpstr>Design Goals</vt:lpstr>
      <vt:lpstr>To What Extent?</vt:lpstr>
      <vt:lpstr>Unto Conviction!</vt:lpstr>
      <vt:lpstr>Unto Conviction!</vt:lpstr>
      <vt:lpstr>To Never Stumble!</vt:lpstr>
      <vt:lpstr>“That Joy May Be Full”</vt:lpstr>
      <vt:lpstr>Perfectly Sufficient</vt:lpstr>
      <vt:lpstr>Design Limitations</vt:lpstr>
      <vt:lpstr>Difficulties by Design</vt:lpstr>
      <vt:lpstr>“Hard to Understand”</vt:lpstr>
      <vt:lpstr>How to Understand?</vt:lpstr>
      <vt:lpstr>“No Longer Children”</vt:lpstr>
      <vt:lpstr>Let Us Grow Up!</vt:lpstr>
      <vt:lpstr>Divine Demonstration</vt:lpstr>
      <vt:lpstr>Too Blunt to Prove?</vt:lpstr>
      <vt:lpstr>Sharp and Living!</vt:lpstr>
      <vt:lpstr>“Left Us An Example”</vt:lpstr>
      <vt:lpstr>Conclusion</vt:lpstr>
      <vt:lpstr>Sufficiency of Scripture</vt:lpstr>
      <vt:lpstr>Gospel Invitation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Understand the Bible?</dc:title>
  <dc:creator>tbowen</dc:creator>
  <cp:lastModifiedBy>C. Trevor Bowen</cp:lastModifiedBy>
  <cp:revision>399</cp:revision>
  <cp:lastPrinted>2014-04-13T18:31:10Z</cp:lastPrinted>
  <dcterms:created xsi:type="dcterms:W3CDTF">2006-08-16T00:00:00Z</dcterms:created>
  <dcterms:modified xsi:type="dcterms:W3CDTF">2014-04-13T21:08:44Z</dcterms:modified>
</cp:coreProperties>
</file>