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9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8254CF-4F68-41CA-81E4-3A0D1D211C7F}" type="slidenum">
              <a:rPr lang="en-US"/>
              <a:pPr/>
              <a:t>‹#›</a:t>
            </a:fld>
            <a:endParaRPr lang="en-US"/>
          </a:p>
        </p:txBody>
      </p:sp>
    </p:spTree>
    <p:extLst>
      <p:ext uri="{BB962C8B-B14F-4D97-AF65-F5344CB8AC3E}">
        <p14:creationId xmlns:p14="http://schemas.microsoft.com/office/powerpoint/2010/main" val="17502522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BCB0F-C3EF-49B7-8413-0D135DD384A0}" type="slidenum">
              <a:rPr lang="en-US"/>
              <a:pPr/>
              <a:t>1</a:t>
            </a:fld>
            <a:endParaRPr lang="en-US"/>
          </a:p>
        </p:txBody>
      </p:sp>
      <p:sp>
        <p:nvSpPr>
          <p:cNvPr id="7170" name="Rectangle 2"/>
          <p:cNvSpPr>
            <a:spLocks noGrp="1" noRot="1" noChangeAspect="1" noChangeArrowheads="1" noTextEdit="1"/>
          </p:cNvSpPr>
          <p:nvPr>
            <p:ph type="sldImg"/>
          </p:nvPr>
        </p:nvSpPr>
        <p:spPr>
          <a:xfrm>
            <a:off x="381000" y="685800"/>
            <a:ext cx="6096000" cy="3429000"/>
          </a:xfrm>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314450"/>
            <a:ext cx="5486400" cy="62865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743200" y="2057400"/>
            <a:ext cx="5486400" cy="342900"/>
          </a:xfrm>
        </p:spPr>
        <p:txBody>
          <a:bodyPr/>
          <a:lstStyle>
            <a:lvl1pPr marL="0" indent="0">
              <a:buFontTx/>
              <a:buNone/>
              <a:defRPr sz="2000"/>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1B9F33CF-B7EB-4DEA-80AB-698E30ACBE0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111E6C-F2AF-4BE0-99B1-37E12A9DBBA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571500"/>
            <a:ext cx="1370012"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571500"/>
            <a:ext cx="3962400"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8BFAA-D1A7-4DC7-844C-95909F7645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613" y="571500"/>
            <a:ext cx="5484812" cy="9525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742950"/>
            <a:ext cx="7620000" cy="3543300"/>
          </a:xfrm>
        </p:spPr>
        <p:txBody>
          <a:bodyPr/>
          <a:lstStyle>
            <a:lvl1pPr>
              <a:defRPr>
                <a:solidFill>
                  <a:schemeClr val="tx1"/>
                </a:solidFill>
              </a:defRPr>
            </a:lvl1pPr>
            <a:lvl2pPr>
              <a:defRPr>
                <a:solidFill>
                  <a:schemeClr val="tx1"/>
                </a:solidFill>
              </a:defRPr>
            </a:lvl2pPr>
            <a:lvl3pPr>
              <a:defRPr>
                <a:solidFill>
                  <a:schemeClr val="tx1"/>
                </a:solidFill>
              </a:defRPr>
            </a:lvl3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0"/>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A89DC3-A950-4162-A3FD-72F5CC20DBE4}"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2">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3">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5">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7AE2A7-C89D-4492-8725-C375005F1D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371600"/>
            <a:ext cx="2665412"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371600"/>
            <a:ext cx="26670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1A9BB0-0D0A-46CA-8975-D1AD85CCBE7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161D1C-4D8C-42AD-AE72-B6A8085937B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79E263-7BA6-4D49-824C-FE97E3EF85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BF5A90-9EF8-467C-A773-7531289C392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67727D-2A04-40F7-AE9B-DAE93EBB770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5C89CA-BE08-46F9-9D9A-D2103F7A6D7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571500"/>
            <a:ext cx="548481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371600"/>
            <a:ext cx="5484812" cy="291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914400" y="4414838"/>
            <a:ext cx="17526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endParaRPr lang="en-US"/>
          </a:p>
        </p:txBody>
      </p:sp>
      <p:sp>
        <p:nvSpPr>
          <p:cNvPr id="1033" name="Rectangle 9"/>
          <p:cNvSpPr>
            <a:spLocks noGrp="1" noChangeArrowheads="1"/>
          </p:cNvSpPr>
          <p:nvPr>
            <p:ph type="ftr" sz="quarter" idx="3"/>
          </p:nvPr>
        </p:nvSpPr>
        <p:spPr bwMode="auto">
          <a:xfrm>
            <a:off x="3124200" y="4414838"/>
            <a:ext cx="28956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endParaRPr lang="en-US"/>
          </a:p>
        </p:txBody>
      </p:sp>
      <p:sp>
        <p:nvSpPr>
          <p:cNvPr id="1034" name="Rectangle 10"/>
          <p:cNvSpPr>
            <a:spLocks noGrp="1" noChangeArrowheads="1"/>
          </p:cNvSpPr>
          <p:nvPr>
            <p:ph type="sldNum" sz="quarter" idx="4"/>
          </p:nvPr>
        </p:nvSpPr>
        <p:spPr bwMode="auto">
          <a:xfrm>
            <a:off x="6477000" y="4414838"/>
            <a:ext cx="17526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fld id="{0B7A7BBC-91FA-4E31-BBD4-491194A738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rgbClr val="79551B"/>
          </a:solidFill>
          <a:latin typeface="+mj-lt"/>
          <a:ea typeface="+mj-ea"/>
          <a:cs typeface="+mj-cs"/>
        </a:defRPr>
      </a:lvl1pPr>
      <a:lvl2pPr algn="l" rtl="0" fontAlgn="base">
        <a:spcBef>
          <a:spcPct val="0"/>
        </a:spcBef>
        <a:spcAft>
          <a:spcPct val="0"/>
        </a:spcAft>
        <a:defRPr sz="3200">
          <a:solidFill>
            <a:srgbClr val="79551B"/>
          </a:solidFill>
          <a:latin typeface="Palatino Linotype" pitchFamily="18" charset="0"/>
        </a:defRPr>
      </a:lvl2pPr>
      <a:lvl3pPr algn="l" rtl="0" fontAlgn="base">
        <a:spcBef>
          <a:spcPct val="0"/>
        </a:spcBef>
        <a:spcAft>
          <a:spcPct val="0"/>
        </a:spcAft>
        <a:defRPr sz="3200">
          <a:solidFill>
            <a:srgbClr val="79551B"/>
          </a:solidFill>
          <a:latin typeface="Palatino Linotype" pitchFamily="18" charset="0"/>
        </a:defRPr>
      </a:lvl3pPr>
      <a:lvl4pPr algn="l" rtl="0" fontAlgn="base">
        <a:spcBef>
          <a:spcPct val="0"/>
        </a:spcBef>
        <a:spcAft>
          <a:spcPct val="0"/>
        </a:spcAft>
        <a:defRPr sz="3200">
          <a:solidFill>
            <a:srgbClr val="79551B"/>
          </a:solidFill>
          <a:latin typeface="Palatino Linotype" pitchFamily="18" charset="0"/>
        </a:defRPr>
      </a:lvl4pPr>
      <a:lvl5pPr algn="l" rtl="0" fontAlgn="base">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fontAlgn="base">
        <a:spcBef>
          <a:spcPct val="20000"/>
        </a:spcBef>
        <a:spcAft>
          <a:spcPct val="0"/>
        </a:spcAft>
        <a:buChar char="•"/>
        <a:defRPr sz="2800">
          <a:solidFill>
            <a:srgbClr val="79551B"/>
          </a:solidFill>
          <a:latin typeface="+mn-lt"/>
          <a:ea typeface="+mn-ea"/>
          <a:cs typeface="+mn-cs"/>
        </a:defRPr>
      </a:lvl1pPr>
      <a:lvl2pPr marL="742950" indent="-285750" algn="l" rtl="0" fontAlgn="base">
        <a:spcBef>
          <a:spcPct val="20000"/>
        </a:spcBef>
        <a:spcAft>
          <a:spcPct val="0"/>
        </a:spcAft>
        <a:buChar char="–"/>
        <a:defRPr sz="2400">
          <a:solidFill>
            <a:srgbClr val="79551B"/>
          </a:solidFill>
          <a:latin typeface="+mn-lt"/>
        </a:defRPr>
      </a:lvl2pPr>
      <a:lvl3pPr marL="1143000" indent="-228600" algn="l" rtl="0" fontAlgn="base">
        <a:spcBef>
          <a:spcPct val="20000"/>
        </a:spcBef>
        <a:spcAft>
          <a:spcPct val="0"/>
        </a:spcAft>
        <a:buChar char="•"/>
        <a:defRPr sz="2000">
          <a:solidFill>
            <a:srgbClr val="79551B"/>
          </a:solidFill>
          <a:latin typeface="+mn-lt"/>
        </a:defRPr>
      </a:lvl3pPr>
      <a:lvl4pPr marL="1600200" indent="-228600" algn="l" rtl="0" fontAlgn="base">
        <a:spcBef>
          <a:spcPct val="20000"/>
        </a:spcBef>
        <a:spcAft>
          <a:spcPct val="0"/>
        </a:spcAft>
        <a:buChar char="–"/>
        <a:defRPr>
          <a:solidFill>
            <a:srgbClr val="79551B"/>
          </a:solidFill>
          <a:latin typeface="+mn-lt"/>
        </a:defRPr>
      </a:lvl4pPr>
      <a:lvl5pPr marL="2057400" indent="-228600" algn="l" rtl="0" fontAlgn="base">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1 Corinthians</a:t>
            </a:r>
            <a:endParaRPr lang="en-US" dirty="0"/>
          </a:p>
        </p:txBody>
      </p:sp>
      <p:sp>
        <p:nvSpPr>
          <p:cNvPr id="2051" name="Rectangle 3"/>
          <p:cNvSpPr>
            <a:spLocks noGrp="1" noChangeArrowheads="1"/>
          </p:cNvSpPr>
          <p:nvPr>
            <p:ph type="subTitle" idx="1"/>
          </p:nvPr>
        </p:nvSpPr>
        <p:spPr/>
        <p:txBody>
          <a:bodyPr/>
          <a:lstStyle/>
          <a:p>
            <a:r>
              <a:rPr lang="en-US" dirty="0" smtClean="0"/>
              <a:t>Background and Introduction; Chapter One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971550"/>
            <a:ext cx="7620000" cy="3733800"/>
          </a:xfrm>
        </p:spPr>
        <p:txBody>
          <a:bodyPr/>
          <a:lstStyle/>
          <a:p>
            <a:pPr lvl="0"/>
            <a:r>
              <a:rPr lang="en-US" dirty="0" smtClean="0"/>
              <a:t>How long did he remain in Corinth the first time?</a:t>
            </a:r>
          </a:p>
          <a:p>
            <a:pPr lvl="1"/>
            <a:r>
              <a:rPr lang="en-US" dirty="0" smtClean="0"/>
              <a:t>At least 18 months (Acts 18:11), but probably no more than 2 years.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895350"/>
            <a:ext cx="7620000" cy="3810000"/>
          </a:xfrm>
        </p:spPr>
        <p:txBody>
          <a:bodyPr/>
          <a:lstStyle/>
          <a:p>
            <a:r>
              <a:rPr lang="en-US" dirty="0" smtClean="0"/>
              <a:t> How much success did he have?</a:t>
            </a:r>
          </a:p>
          <a:p>
            <a:pPr lvl="1"/>
            <a:r>
              <a:rPr lang="en-US" dirty="0" smtClean="0"/>
              <a:t>A good deal (18:8).</a:t>
            </a:r>
          </a:p>
          <a:p>
            <a:pPr lvl="1"/>
            <a:r>
              <a:rPr lang="en-US" dirty="0" smtClean="0"/>
              <a:t>Possibly Aquila and Priscilla and definitely prominent </a:t>
            </a:r>
            <a:r>
              <a:rPr lang="en-US" dirty="0" err="1" smtClean="0"/>
              <a:t>Crispus</a:t>
            </a:r>
            <a:r>
              <a:rPr lang="en-US" dirty="0" smtClean="0"/>
              <a:t>.</a:t>
            </a:r>
          </a:p>
          <a:p>
            <a:pPr lvl="1"/>
            <a:r>
              <a:rPr lang="en-US" dirty="0" smtClean="0"/>
              <a:t>But the bulk seem to have been typical Corinthians. 1 Cor. 6:9-11</a:t>
            </a:r>
          </a:p>
          <a:p>
            <a:pPr lvl="1"/>
            <a:r>
              <a:rPr lang="en-US" dirty="0" smtClean="0"/>
              <a:t>Paul was hauled before the proconsul, but </a:t>
            </a:r>
            <a:r>
              <a:rPr lang="en-US" dirty="0" err="1" smtClean="0"/>
              <a:t>Gallio</a:t>
            </a:r>
            <a:r>
              <a:rPr lang="en-US" dirty="0" smtClean="0"/>
              <a:t> released Paul and dismissed the charges against him.</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0800" y="1047750"/>
            <a:ext cx="5715000" cy="3238500"/>
          </a:xfrm>
        </p:spPr>
        <p:txBody>
          <a:bodyPr/>
          <a:lstStyle/>
          <a:p>
            <a:pPr lvl="0"/>
            <a:r>
              <a:rPr lang="en-US" dirty="0" smtClean="0"/>
              <a:t>Where was Paul when he wrote 1 Corinthians?</a:t>
            </a:r>
          </a:p>
          <a:p>
            <a:pPr lvl="1"/>
            <a:r>
              <a:rPr lang="en-US" dirty="0" smtClean="0"/>
              <a:t>Ephesus. Acts 19; 1 Cor. 16:8</a:t>
            </a:r>
          </a:p>
          <a:p>
            <a:pPr lvl="1"/>
            <a:r>
              <a:rPr lang="en-US" dirty="0" smtClean="0"/>
              <a:t>Early A.D. 57 best guess about time of writing.</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33600" y="1200150"/>
            <a:ext cx="6172200" cy="3086100"/>
          </a:xfrm>
        </p:spPr>
        <p:txBody>
          <a:bodyPr/>
          <a:lstStyle/>
          <a:p>
            <a:pPr lvl="0"/>
            <a:r>
              <a:rPr lang="en-US" dirty="0" smtClean="0"/>
              <a:t>How had Paul learned about the troubles in the church at Corinth?  1:10, 11; 7:1 </a:t>
            </a:r>
          </a:p>
          <a:p>
            <a:pPr lvl="1"/>
            <a:r>
              <a:rPr lang="en-US" dirty="0" smtClean="0"/>
              <a:t>Primarily the household of Chloe and a letter.</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514350"/>
            <a:ext cx="7696200" cy="3771900"/>
          </a:xfrm>
        </p:spPr>
        <p:txBody>
          <a:bodyPr/>
          <a:lstStyle/>
          <a:p>
            <a:pPr lvl="0"/>
            <a:r>
              <a:rPr lang="en-US" dirty="0" smtClean="0"/>
              <a:t>List the various problems facing the church at Corinth.</a:t>
            </a:r>
          </a:p>
          <a:p>
            <a:pPr lvl="1"/>
            <a:r>
              <a:rPr lang="en-US" dirty="0" smtClean="0"/>
              <a:t>Factions, carnality, immorality, lawsuits, questions about marriage, meats offered to idols, corruption of the Lord’s Supper, abuse of spiritual gifts, disorder and confusion, denial of the resurrection.</a:t>
            </a:r>
          </a:p>
          <a:p>
            <a:pPr lvl="1"/>
            <a:r>
              <a:rPr lang="en-US" dirty="0" smtClean="0"/>
              <a:t>As you go through the book note how many of the different problems involved division.</a:t>
            </a:r>
          </a:p>
          <a:p>
            <a:r>
              <a:rPr lang="en-US" dirty="0" smtClean="0"/>
              <a:t> Write a one or two sentence summary of the contents of each chapter of 1 Corinthians.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590550"/>
            <a:ext cx="7696200" cy="3962400"/>
          </a:xfrm>
        </p:spPr>
        <p:txBody>
          <a:bodyPr/>
          <a:lstStyle/>
          <a:p>
            <a:r>
              <a:rPr lang="en-US" dirty="0" smtClean="0"/>
              <a:t>The opening asserts Paul’s apostolic authority. </a:t>
            </a:r>
          </a:p>
          <a:p>
            <a:pPr lvl="1"/>
            <a:r>
              <a:rPr lang="en-US" dirty="0" smtClean="0"/>
              <a:t>He had authority and it came from God.</a:t>
            </a:r>
          </a:p>
          <a:p>
            <a:r>
              <a:rPr lang="en-US" dirty="0" smtClean="0"/>
              <a:t> How did Paul describe the recipients of his letter in 1:2?</a:t>
            </a:r>
          </a:p>
          <a:p>
            <a:pPr lvl="1"/>
            <a:r>
              <a:rPr lang="en-US" dirty="0" smtClean="0"/>
              <a:t>The church of God. </a:t>
            </a:r>
          </a:p>
          <a:p>
            <a:pPr lvl="1"/>
            <a:r>
              <a:rPr lang="en-US" dirty="0" smtClean="0"/>
              <a:t>A divided group needed to be reminded that they were God’s church. </a:t>
            </a:r>
          </a:p>
          <a:p>
            <a:pPr lvl="1"/>
            <a:r>
              <a:rPr lang="en-US" dirty="0" smtClean="0"/>
              <a:t>Also said to be sanctified and saints.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895350"/>
            <a:ext cx="7620000" cy="3390900"/>
          </a:xfrm>
        </p:spPr>
        <p:txBody>
          <a:bodyPr/>
          <a:lstStyle/>
          <a:p>
            <a:pPr lvl="0"/>
            <a:r>
              <a:rPr lang="en-US" dirty="0" smtClean="0"/>
              <a:t>Define the words saint and sanctified.</a:t>
            </a:r>
          </a:p>
          <a:p>
            <a:pPr lvl="1"/>
            <a:r>
              <a:rPr lang="en-US" dirty="0" smtClean="0"/>
              <a:t>A saint is a holy or sanctified person. Sanctified has reference to being set apart or holy.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895350"/>
            <a:ext cx="7620000" cy="3390900"/>
          </a:xfrm>
        </p:spPr>
        <p:txBody>
          <a:bodyPr/>
          <a:lstStyle/>
          <a:p>
            <a:r>
              <a:rPr lang="en-US" dirty="0" smtClean="0"/>
              <a:t>Sanctified is perfect tense and signifies something done to them in the past with a continuing result. When were they sanctified?</a:t>
            </a:r>
          </a:p>
          <a:p>
            <a:pPr lvl="1"/>
            <a:r>
              <a:rPr lang="en-US" dirty="0" smtClean="0"/>
              <a:t>1 Cor. 6:9-11</a:t>
            </a:r>
          </a:p>
          <a:p>
            <a:pPr lvl="1"/>
            <a:r>
              <a:rPr lang="en-US" dirty="0" smtClean="0"/>
              <a:t>God makes us holy when He saves us, but He then expects us to be holy.</a:t>
            </a:r>
          </a:p>
          <a:p>
            <a:pPr lvl="1"/>
            <a:r>
              <a:rPr lang="en-US" dirty="0" smtClean="0"/>
              <a:t>Saints does not refer to an elite group, either of the dead or the living.</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Understand what a local church is.</a:t>
            </a:r>
          </a:p>
          <a:p>
            <a:r>
              <a:rPr lang="en-US" dirty="0" smtClean="0"/>
              <a:t>Sanctified people in a specific geographical area who call on the Lord and know that they belong to God.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vv. 4-9 Paul’s thanksgiving puts more emphasis on what God had done for the Corinthians than what they were doing for God.</a:t>
            </a:r>
          </a:p>
          <a:p>
            <a:r>
              <a:rPr lang="en-US" dirty="0" smtClean="0"/>
              <a:t>But in a letter that was going to be quite critical, he did begin with kindness and thanksgiving.</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3" y="571500"/>
            <a:ext cx="5484812" cy="247650"/>
          </a:xfrm>
        </p:spPr>
        <p:txBody>
          <a:bodyPr/>
          <a:lstStyle/>
          <a:p>
            <a:endParaRPr lang="en-US" dirty="0"/>
          </a:p>
        </p:txBody>
      </p:sp>
      <p:sp>
        <p:nvSpPr>
          <p:cNvPr id="3" name="Content Placeholder 2"/>
          <p:cNvSpPr>
            <a:spLocks noGrp="1"/>
          </p:cNvSpPr>
          <p:nvPr>
            <p:ph idx="1"/>
          </p:nvPr>
        </p:nvSpPr>
        <p:spPr>
          <a:xfrm>
            <a:off x="1066800" y="971550"/>
            <a:ext cx="7159625" cy="3314700"/>
          </a:xfrm>
        </p:spPr>
        <p:txBody>
          <a:bodyPr/>
          <a:lstStyle/>
          <a:p>
            <a:pPr lvl="0"/>
            <a:r>
              <a:rPr lang="en-US" sz="2400" dirty="0" smtClean="0"/>
              <a:t>Read Acts 18:1-18. Also use other reference materials to gather some background materials on the city of Corinth.</a:t>
            </a:r>
          </a:p>
          <a:p>
            <a:r>
              <a:rPr lang="en-US" sz="2400" dirty="0" smtClean="0"/>
              <a:t>I want to strongly encourage all to do this kind of research. It will enhance your understanding of the book and deepen your appreciation for the fact that these were real people in real places facing real challenges.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Vv. 4-6 is a masterful exhortation in the midst of thanks.</a:t>
            </a:r>
          </a:p>
          <a:p>
            <a:pPr lvl="1"/>
            <a:r>
              <a:rPr lang="en-US" dirty="0" smtClean="0"/>
              <a:t>God’s grace was given to you in Christ Jesus.</a:t>
            </a:r>
          </a:p>
          <a:p>
            <a:pPr lvl="1"/>
            <a:r>
              <a:rPr lang="en-US" dirty="0" smtClean="0"/>
              <a:t>You’ve been enriched through good teaching and have had the word confirmed to you.</a:t>
            </a:r>
          </a:p>
          <a:p>
            <a:pPr lvl="1"/>
            <a:r>
              <a:rPr lang="en-US" dirty="0" smtClean="0"/>
              <a:t>You have no excuses.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 8 does not teach the impossibility of falling away, but at this point he is stressing God’s willingness and ability to save. </a:t>
            </a:r>
          </a:p>
          <a:p>
            <a:r>
              <a:rPr lang="en-US" dirty="0" smtClean="0"/>
              <a:t>God will do His part. And that leads to the next question.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Define the words faithful and fellowship as they are used in 1:9.</a:t>
            </a:r>
          </a:p>
          <a:p>
            <a:pPr lvl="1"/>
            <a:r>
              <a:rPr lang="en-US" dirty="0" smtClean="0"/>
              <a:t>Faithful: trustworthy or reliable. God will surely do His part to see that they arrive at the end blameless.</a:t>
            </a:r>
          </a:p>
          <a:p>
            <a:pPr lvl="1"/>
            <a:r>
              <a:rPr lang="en-US" dirty="0" smtClean="0"/>
              <a:t>Fellowship denotes a sharing together or relationship of togetherness. They had all been called into a special relationship with Christ.</a:t>
            </a:r>
          </a:p>
          <a:p>
            <a:pPr lvl="2"/>
            <a:r>
              <a:rPr lang="en-US" dirty="0" smtClean="0"/>
              <a:t>Would they forfeit it by failing to remain in fellowship with one another?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3" y="571500"/>
            <a:ext cx="5484812" cy="171450"/>
          </a:xfrm>
        </p:spPr>
        <p:txBody>
          <a:bodyPr/>
          <a:lstStyle/>
          <a:p>
            <a:endParaRPr lang="en-US" dirty="0"/>
          </a:p>
        </p:txBody>
      </p:sp>
      <p:sp>
        <p:nvSpPr>
          <p:cNvPr id="3" name="Content Placeholder 2"/>
          <p:cNvSpPr>
            <a:spLocks noGrp="1"/>
          </p:cNvSpPr>
          <p:nvPr>
            <p:ph idx="1"/>
          </p:nvPr>
        </p:nvSpPr>
        <p:spPr>
          <a:xfrm>
            <a:off x="1600200" y="895350"/>
            <a:ext cx="6626225" cy="3390900"/>
          </a:xfrm>
        </p:spPr>
        <p:txBody>
          <a:bodyPr/>
          <a:lstStyle/>
          <a:p>
            <a:r>
              <a:rPr lang="en-US" dirty="0" smtClean="0"/>
              <a:t>In what modern country would we find Corinth? What name was given to it in the NT?</a:t>
            </a:r>
          </a:p>
          <a:p>
            <a:pPr lvl="1"/>
            <a:r>
              <a:rPr lang="en-US" dirty="0" smtClean="0"/>
              <a:t>Greece. Achaia (Greece in Acts 20:2).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552450"/>
            <a:ext cx="8061511" cy="6229350"/>
          </a:xfrm>
          <a:prstGeom prst="rect">
            <a:avLst/>
          </a:prstGeom>
          <a:noFill/>
          <a:ln w="9525">
            <a:noFill/>
            <a:miter lim="800000"/>
            <a:headEnd/>
            <a:tailEnd/>
          </a:ln>
        </p:spPr>
      </p:pic>
      <p:sp>
        <p:nvSpPr>
          <p:cNvPr id="5" name="Right Arrow 4"/>
          <p:cNvSpPr/>
          <p:nvPr/>
        </p:nvSpPr>
        <p:spPr>
          <a:xfrm rot="20510263">
            <a:off x="3050871" y="2241391"/>
            <a:ext cx="838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Lenoard\Desktop\Corinth-excavations-from-Acrocorinth,-tb050803093-bibleplac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87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3" y="571500"/>
            <a:ext cx="5484812" cy="171450"/>
          </a:xfrm>
        </p:spPr>
        <p:txBody>
          <a:bodyPr/>
          <a:lstStyle/>
          <a:p>
            <a:endParaRPr lang="en-US" dirty="0"/>
          </a:p>
        </p:txBody>
      </p:sp>
      <p:sp>
        <p:nvSpPr>
          <p:cNvPr id="3" name="Content Placeholder 2"/>
          <p:cNvSpPr>
            <a:spLocks noGrp="1"/>
          </p:cNvSpPr>
          <p:nvPr>
            <p:ph idx="1"/>
          </p:nvPr>
        </p:nvSpPr>
        <p:spPr>
          <a:xfrm>
            <a:off x="1600200" y="895350"/>
            <a:ext cx="6626225" cy="3390900"/>
          </a:xfrm>
        </p:spPr>
        <p:txBody>
          <a:bodyPr/>
          <a:lstStyle/>
          <a:p>
            <a:r>
              <a:rPr lang="en-US" dirty="0" smtClean="0"/>
              <a:t>In what modern country would we find Corinth? What name was given to it in the NT?</a:t>
            </a:r>
          </a:p>
          <a:p>
            <a:pPr lvl="1"/>
            <a:r>
              <a:rPr lang="en-US" dirty="0" smtClean="0"/>
              <a:t>Greece. Achaia (Greece in Acts 20:2).</a:t>
            </a:r>
          </a:p>
          <a:p>
            <a:r>
              <a:rPr lang="en-US" dirty="0" smtClean="0"/>
              <a:t> NT name for northern Greece?</a:t>
            </a:r>
          </a:p>
          <a:p>
            <a:pPr lvl="1"/>
            <a:r>
              <a:rPr lang="en-US" dirty="0" smtClean="0"/>
              <a:t>Macedonia.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trips(downRigh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Righ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3" y="571500"/>
            <a:ext cx="5484812" cy="95250"/>
          </a:xfrm>
        </p:spPr>
        <p:txBody>
          <a:bodyPr/>
          <a:lstStyle/>
          <a:p>
            <a:endParaRPr lang="en-US" dirty="0"/>
          </a:p>
        </p:txBody>
      </p:sp>
      <p:sp>
        <p:nvSpPr>
          <p:cNvPr id="3" name="Content Placeholder 2"/>
          <p:cNvSpPr>
            <a:spLocks noGrp="1"/>
          </p:cNvSpPr>
          <p:nvPr>
            <p:ph idx="1"/>
          </p:nvPr>
        </p:nvSpPr>
        <p:spPr>
          <a:xfrm>
            <a:off x="838200" y="742950"/>
            <a:ext cx="7543800" cy="3962400"/>
          </a:xfrm>
        </p:spPr>
        <p:txBody>
          <a:bodyPr/>
          <a:lstStyle/>
          <a:p>
            <a:r>
              <a:rPr lang="en-US" dirty="0" smtClean="0"/>
              <a:t>Size of Corinth?</a:t>
            </a:r>
          </a:p>
          <a:p>
            <a:pPr lvl="1"/>
            <a:r>
              <a:rPr lang="en-US" dirty="0" smtClean="0"/>
              <a:t>1</a:t>
            </a:r>
            <a:r>
              <a:rPr lang="en-US" baseline="30000" dirty="0" smtClean="0"/>
              <a:t>st</a:t>
            </a:r>
            <a:r>
              <a:rPr lang="en-US" dirty="0" smtClean="0"/>
              <a:t> century population estimated at approx. 500,000. </a:t>
            </a:r>
          </a:p>
          <a:p>
            <a:pPr lvl="1"/>
            <a:r>
              <a:rPr lang="en-US" dirty="0" smtClean="0"/>
              <a:t>Located on the Isthmus of Corinth, a tremendous amount of commerce moved through the city on both north-south and east-west routes.</a:t>
            </a:r>
          </a:p>
          <a:p>
            <a:pPr lvl="1"/>
            <a:r>
              <a:rPr lang="en-US" dirty="0" smtClean="0"/>
              <a:t>It had been destroyed in 146 B.C. and rebuilt in 46 B.C. by Julius Caesar.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3" y="571500"/>
            <a:ext cx="5484812" cy="95250"/>
          </a:xfrm>
        </p:spPr>
        <p:txBody>
          <a:bodyPr/>
          <a:lstStyle/>
          <a:p>
            <a:endParaRPr lang="en-US" dirty="0"/>
          </a:p>
        </p:txBody>
      </p:sp>
      <p:sp>
        <p:nvSpPr>
          <p:cNvPr id="3" name="Content Placeholder 2"/>
          <p:cNvSpPr>
            <a:spLocks noGrp="1"/>
          </p:cNvSpPr>
          <p:nvPr>
            <p:ph idx="1"/>
          </p:nvPr>
        </p:nvSpPr>
        <p:spPr>
          <a:xfrm>
            <a:off x="838200" y="971550"/>
            <a:ext cx="7388225" cy="3581400"/>
          </a:xfrm>
        </p:spPr>
        <p:txBody>
          <a:bodyPr/>
          <a:lstStyle/>
          <a:p>
            <a:r>
              <a:rPr lang="en-US" dirty="0" smtClean="0"/>
              <a:t>What kind of reputation did the city have?</a:t>
            </a:r>
          </a:p>
          <a:p>
            <a:pPr lvl="1"/>
            <a:r>
              <a:rPr lang="en-US" dirty="0" smtClean="0"/>
              <a:t>While Athens was seen as the intellectual center of Achaia, Corinth was the commercial center.</a:t>
            </a:r>
          </a:p>
          <a:p>
            <a:pPr lvl="1"/>
            <a:r>
              <a:rPr lang="en-US" dirty="0" smtClean="0"/>
              <a:t>Featured a prominent temple to Aphrodite in which ritual fornication was practiced.</a:t>
            </a:r>
          </a:p>
          <a:p>
            <a:pPr lvl="1"/>
            <a:r>
              <a:rPr lang="en-US" dirty="0" smtClean="0"/>
              <a:t>To act like a Corinthian was synonymous with revelry and immorality.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895350"/>
            <a:ext cx="7620000" cy="3581400"/>
          </a:xfrm>
        </p:spPr>
        <p:txBody>
          <a:bodyPr/>
          <a:lstStyle/>
          <a:p>
            <a:pPr lvl="0"/>
            <a:r>
              <a:rPr lang="en-US" dirty="0" smtClean="0"/>
              <a:t>On which of Paul’s “missionary” journeys did he first preach in Corinth?</a:t>
            </a:r>
          </a:p>
          <a:p>
            <a:pPr lvl="1"/>
            <a:r>
              <a:rPr lang="en-US" dirty="0" smtClean="0"/>
              <a:t>2</a:t>
            </a:r>
            <a:r>
              <a:rPr lang="en-US" baseline="30000" dirty="0" smtClean="0"/>
              <a:t>nd</a:t>
            </a:r>
            <a:r>
              <a:rPr lang="en-US" dirty="0" smtClean="0"/>
              <a:t>. Ca. A.D. 51/52 when he was there.</a:t>
            </a:r>
          </a:p>
          <a:p>
            <a:r>
              <a:rPr lang="en-US" dirty="0" smtClean="0"/>
              <a:t> How were his financial needs provided for?</a:t>
            </a:r>
          </a:p>
          <a:p>
            <a:pPr lvl="1"/>
            <a:r>
              <a:rPr lang="en-US" dirty="0" smtClean="0"/>
              <a:t>Worked as a tentmaker Acts 18:2, 3), also received financial support from some other churches (2 Cor. 11:8).</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733</Words>
  <Application>Microsoft Office PowerPoint</Application>
  <PresentationFormat>On-screen Show (16:9)</PresentationFormat>
  <Paragraphs>65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1 Corinthians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dc:title>
  <dc:creator>pepperrd</dc:creator>
  <cp:lastModifiedBy>Lenoard</cp:lastModifiedBy>
  <cp:revision>27</cp:revision>
  <dcterms:created xsi:type="dcterms:W3CDTF">2004-11-15T23:10:58Z</dcterms:created>
  <dcterms:modified xsi:type="dcterms:W3CDTF">2014-04-06T04:46:51Z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TC011594391033</vt:lpwstr>
  </property>
</Properties>
</file>