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9" r:id="rId4"/>
    <p:sldId id="261" r:id="rId5"/>
    <p:sldId id="262" r:id="rId6"/>
    <p:sldId id="263" r:id="rId7"/>
    <p:sldId id="266" r:id="rId8"/>
    <p:sldId id="268" r:id="rId9"/>
    <p:sldId id="277" r:id="rId10"/>
    <p:sldId id="278" r:id="rId11"/>
    <p:sldId id="281" r:id="rId12"/>
    <p:sldId id="279" r:id="rId13"/>
    <p:sldId id="282" r:id="rId14"/>
    <p:sldId id="280" r:id="rId15"/>
    <p:sldId id="283" r:id="rId16"/>
    <p:sldId id="284" r:id="rId17"/>
    <p:sldId id="285" r:id="rId18"/>
    <p:sldId id="286" r:id="rId1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795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8254CF-4F68-41CA-81E4-3A0D1D211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2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BCB0F-C3EF-49B7-8413-0D135DD384A0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314450"/>
            <a:ext cx="5486400" cy="628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057400"/>
            <a:ext cx="5486400" cy="3429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9F33CF-B7EB-4DEA-80AB-698E30ACB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1E6C-F2AF-4BE0-99B1-37E12A9DB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571500"/>
            <a:ext cx="1370012" cy="371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571500"/>
            <a:ext cx="3962400" cy="371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8BFAA-D1A7-4DC7-844C-95909F764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571500"/>
            <a:ext cx="5484812" cy="95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42950"/>
            <a:ext cx="7620000" cy="3543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89DC3-A950-4162-A3FD-72F5CC20D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AE2A7-C89D-4492-8725-C375005F1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371600"/>
            <a:ext cx="2665412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371600"/>
            <a:ext cx="26670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A9BB0-0D0A-46CA-8975-D1AD85CCB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61D1C-4D8C-42AD-AE72-B6A808593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9E263-7BA6-4D49-824C-FE97E3EF8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5A90-9EF8-467C-A773-7531289C3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7727D-2A04-40F7-AE9B-DAE93EBB7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89CA-BE08-46F9-9D9A-D2103F7A6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571500"/>
            <a:ext cx="5484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371600"/>
            <a:ext cx="54848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4414838"/>
            <a:ext cx="1752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414838"/>
            <a:ext cx="2895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4414838"/>
            <a:ext cx="1752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0B7A7BBC-91FA-4E31-BBD4-491194A738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1 Corinthians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038350"/>
            <a:ext cx="4495800" cy="1524000"/>
          </a:xfrm>
        </p:spPr>
        <p:txBody>
          <a:bodyPr/>
          <a:lstStyle/>
          <a:p>
            <a:pPr algn="ctr"/>
            <a:r>
              <a:rPr lang="en-US" sz="2400" dirty="0" smtClean="0"/>
              <a:t>Chapter 1:10-17; </a:t>
            </a:r>
          </a:p>
          <a:p>
            <a:pPr algn="ctr"/>
            <a:r>
              <a:rPr lang="en-US" sz="2400" dirty="0" smtClean="0"/>
              <a:t>Condemnation of Division and Appeal for Unity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11. What three expressions did Paul use to describe the unity he wanted?</a:t>
            </a:r>
          </a:p>
          <a:p>
            <a:pPr lvl="1"/>
            <a:r>
              <a:rPr lang="en-US" dirty="0" smtClean="0"/>
              <a:t>Speak the same things</a:t>
            </a:r>
          </a:p>
          <a:p>
            <a:pPr lvl="1"/>
            <a:r>
              <a:rPr lang="en-US" dirty="0" smtClean="0"/>
              <a:t>No divisions</a:t>
            </a:r>
          </a:p>
          <a:p>
            <a:pPr lvl="1"/>
            <a:r>
              <a:rPr lang="en-US" dirty="0" smtClean="0"/>
              <a:t>Perfectly joined together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11a. What can keep us from Unity?</a:t>
            </a:r>
          </a:p>
          <a:p>
            <a:pPr lvl="1"/>
            <a:r>
              <a:rPr lang="en-US" dirty="0" smtClean="0"/>
              <a:t>Different Doctrines, another gospel.</a:t>
            </a:r>
          </a:p>
          <a:p>
            <a:pPr lvl="1"/>
            <a:r>
              <a:rPr lang="en-US" dirty="0" smtClean="0"/>
              <a:t>Pride, lack of humility.</a:t>
            </a:r>
          </a:p>
          <a:p>
            <a:pPr lvl="1"/>
            <a:r>
              <a:rPr lang="en-US" dirty="0" smtClean="0"/>
              <a:t>Lack of brotherly love.</a:t>
            </a:r>
          </a:p>
        </p:txBody>
      </p:sp>
    </p:spTree>
    <p:extLst>
      <p:ext uri="{BB962C8B-B14F-4D97-AF65-F5344CB8AC3E}">
        <p14:creationId xmlns:p14="http://schemas.microsoft.com/office/powerpoint/2010/main" val="19309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12. Why was Paul glad that he had not baptized many of them?</a:t>
            </a:r>
          </a:p>
          <a:p>
            <a:pPr lvl="1"/>
            <a:r>
              <a:rPr lang="en-US" dirty="0"/>
              <a:t>He didn’t want them saying he had baptized in his name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13. How do you reconcile 1:14-17 &amp; Acts 18:8?</a:t>
            </a:r>
          </a:p>
          <a:p>
            <a:pPr lvl="1"/>
            <a:r>
              <a:rPr lang="en-US" dirty="0" smtClean="0"/>
              <a:t>Paul attacked those following preachers rather then Christ and is showing his preaching was to bring men to Christ, not himself.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47750"/>
            <a:ext cx="5484812" cy="990600"/>
          </a:xfrm>
        </p:spPr>
        <p:txBody>
          <a:bodyPr/>
          <a:lstStyle/>
          <a:p>
            <a:r>
              <a:rPr lang="en-US" dirty="0" smtClean="0"/>
              <a:t>I Corinthians 1:18 – 2:16</a:t>
            </a:r>
            <a:br>
              <a:rPr lang="en-US" dirty="0" smtClean="0"/>
            </a:br>
            <a:r>
              <a:rPr lang="en-US" dirty="0" smtClean="0"/>
              <a:t>The True Wisdom 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14. To whom is the message of the cross (preaching, word) foolishness?</a:t>
            </a:r>
          </a:p>
          <a:p>
            <a:pPr lvl="1"/>
            <a:r>
              <a:rPr lang="en-US" dirty="0" smtClean="0"/>
              <a:t>Those who are perishing.</a:t>
            </a:r>
          </a:p>
          <a:p>
            <a:r>
              <a:rPr lang="en-US" dirty="0" smtClean="0"/>
              <a:t>15. What kind of sign did the Jews seek?</a:t>
            </a:r>
          </a:p>
          <a:p>
            <a:pPr lvl="1"/>
            <a:r>
              <a:rPr lang="en-US" dirty="0" smtClean="0"/>
              <a:t>Physical evidence, which they rejected.</a:t>
            </a:r>
          </a:p>
          <a:p>
            <a:r>
              <a:rPr lang="en-US" dirty="0" smtClean="0"/>
              <a:t>16. What kind of wisdom did the Gentiles seek?</a:t>
            </a:r>
          </a:p>
          <a:p>
            <a:pPr lvl="1"/>
            <a:r>
              <a:rPr lang="en-US" dirty="0" smtClean="0"/>
              <a:t>Earthly philosophy to challenge their thinking, but Christ convicted them of sin.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Corinthians were told to remember that not many _______________ according to the flesh, not many _______________, not many ______________, are called.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Corinthians were told to remember that not many </a:t>
            </a:r>
            <a:r>
              <a:rPr lang="en-US" dirty="0" smtClean="0">
                <a:solidFill>
                  <a:srgbClr val="CC00CC"/>
                </a:solidFill>
              </a:rPr>
              <a:t>WISE</a:t>
            </a:r>
            <a:r>
              <a:rPr lang="en-US" dirty="0" smtClean="0"/>
              <a:t> </a:t>
            </a:r>
            <a:r>
              <a:rPr lang="en-US" dirty="0"/>
              <a:t>according to the flesh, not many </a:t>
            </a:r>
            <a:r>
              <a:rPr lang="en-US" dirty="0" smtClean="0">
                <a:solidFill>
                  <a:srgbClr val="CC00CC"/>
                </a:solidFill>
              </a:rPr>
              <a:t>MIGHTY</a:t>
            </a:r>
            <a:r>
              <a:rPr lang="en-US" dirty="0" smtClean="0"/>
              <a:t>, </a:t>
            </a:r>
            <a:r>
              <a:rPr lang="en-US" dirty="0"/>
              <a:t>not many </a:t>
            </a:r>
            <a:r>
              <a:rPr lang="en-US" dirty="0" smtClean="0">
                <a:solidFill>
                  <a:srgbClr val="CC00CC"/>
                </a:solidFill>
              </a:rPr>
              <a:t>NOBLE</a:t>
            </a:r>
            <a:r>
              <a:rPr lang="en-US" dirty="0" smtClean="0"/>
              <a:t>, </a:t>
            </a:r>
            <a:r>
              <a:rPr lang="en-US" dirty="0"/>
              <a:t>are called.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620000" cy="3543300"/>
          </a:xfrm>
        </p:spPr>
        <p:txBody>
          <a:bodyPr/>
          <a:lstStyle/>
          <a:p>
            <a:pPr lvl="0"/>
            <a:r>
              <a:rPr lang="en-US" dirty="0"/>
              <a:t>“He who glories (boasts), let him glory in the _____________________.”</a:t>
            </a:r>
          </a:p>
        </p:txBody>
      </p:sp>
    </p:spTree>
    <p:extLst>
      <p:ext uri="{BB962C8B-B14F-4D97-AF65-F5344CB8AC3E}">
        <p14:creationId xmlns:p14="http://schemas.microsoft.com/office/powerpoint/2010/main" val="13779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620000" cy="3543300"/>
          </a:xfrm>
        </p:spPr>
        <p:txBody>
          <a:bodyPr/>
          <a:lstStyle/>
          <a:p>
            <a:pPr lvl="0"/>
            <a:r>
              <a:rPr lang="en-US" dirty="0"/>
              <a:t>“He who glories (boasts), let him glory in the </a:t>
            </a:r>
            <a:r>
              <a:rPr lang="en-US" dirty="0" smtClean="0">
                <a:solidFill>
                  <a:srgbClr val="CC00CC"/>
                </a:solidFill>
              </a:rPr>
              <a:t>LORD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571500"/>
            <a:ext cx="5484812" cy="171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95350"/>
            <a:ext cx="6626225" cy="3390900"/>
          </a:xfrm>
        </p:spPr>
        <p:txBody>
          <a:bodyPr/>
          <a:lstStyle/>
          <a:p>
            <a:r>
              <a:rPr lang="en-US" dirty="0" smtClean="0"/>
              <a:t>In what modern country would we find Corinth? What name was given to it in the NT?</a:t>
            </a:r>
          </a:p>
          <a:p>
            <a:pPr lvl="1"/>
            <a:r>
              <a:rPr lang="en-US" dirty="0" smtClean="0"/>
              <a:t>Greece. Achaia (Greece in Acts 20:2).</a:t>
            </a:r>
          </a:p>
          <a:p>
            <a:r>
              <a:rPr lang="en-US" dirty="0" smtClean="0"/>
              <a:t> NT name for northern Greece?</a:t>
            </a:r>
          </a:p>
          <a:p>
            <a:pPr lvl="1"/>
            <a:r>
              <a:rPr lang="en-US" dirty="0" smtClean="0"/>
              <a:t>Macedonia.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552450"/>
            <a:ext cx="8061511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20510263">
            <a:off x="3050871" y="2241391"/>
            <a:ext cx="8382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571500"/>
            <a:ext cx="5484812" cy="95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2950"/>
            <a:ext cx="7543800" cy="3962400"/>
          </a:xfrm>
        </p:spPr>
        <p:txBody>
          <a:bodyPr/>
          <a:lstStyle/>
          <a:p>
            <a:r>
              <a:rPr lang="en-US" dirty="0" smtClean="0"/>
              <a:t>Corinth Background Information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century population estimated at approx. 500,000. </a:t>
            </a:r>
          </a:p>
          <a:p>
            <a:pPr lvl="1"/>
            <a:r>
              <a:rPr lang="en-US" dirty="0" smtClean="0"/>
              <a:t>Located on the Isthmus of Corinth, a tremendous amount of commerce moved through the city on both north-south and east-west routes.</a:t>
            </a:r>
          </a:p>
          <a:p>
            <a:pPr lvl="1"/>
            <a:r>
              <a:rPr lang="en-US" dirty="0" smtClean="0"/>
              <a:t>It had been destroyed in 146 B.C. and rebuilt in 46 B.C. by Julius Caesar.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571500"/>
            <a:ext cx="5484812" cy="95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1550"/>
            <a:ext cx="7388225" cy="3581400"/>
          </a:xfrm>
        </p:spPr>
        <p:txBody>
          <a:bodyPr/>
          <a:lstStyle/>
          <a:p>
            <a:pPr lvl="1"/>
            <a:r>
              <a:rPr lang="en-US" dirty="0" smtClean="0"/>
              <a:t>While Athens was seen as the intellectual center of Achaia, Corinth was the commercial center.</a:t>
            </a:r>
          </a:p>
          <a:p>
            <a:pPr lvl="1"/>
            <a:r>
              <a:rPr lang="en-US" dirty="0" smtClean="0"/>
              <a:t>Featured a prominent temple to Aphrodite in which ritual fornication was practiced.</a:t>
            </a:r>
          </a:p>
          <a:p>
            <a:pPr lvl="1"/>
            <a:r>
              <a:rPr lang="en-US" dirty="0" smtClean="0"/>
              <a:t>To act like a Corinthian was synonymous with revelry and immorality.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95350"/>
            <a:ext cx="7620000" cy="3581400"/>
          </a:xfrm>
        </p:spPr>
        <p:txBody>
          <a:bodyPr/>
          <a:lstStyle/>
          <a:p>
            <a:pPr lvl="0"/>
            <a:r>
              <a:rPr lang="en-US" sz="2400" dirty="0" smtClean="0"/>
              <a:t>It was during Paul’s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“missionary” journey when he first preached in Corinth, around A.D. 51/52</a:t>
            </a:r>
            <a:r>
              <a:rPr lang="en-US" dirty="0" smtClean="0"/>
              <a:t>.</a:t>
            </a:r>
          </a:p>
          <a:p>
            <a:r>
              <a:rPr lang="en-US" sz="2400" dirty="0" smtClean="0"/>
              <a:t> Paul worked as a tentmaker Acts 18:2-3 along side of Priscilla and Aquila.</a:t>
            </a:r>
          </a:p>
          <a:p>
            <a:pPr lvl="0"/>
            <a:r>
              <a:rPr lang="en-US" sz="2400" dirty="0" smtClean="0"/>
              <a:t>Paul remained </a:t>
            </a:r>
            <a:r>
              <a:rPr lang="en-US" sz="2400" dirty="0"/>
              <a:t>in Corinth </a:t>
            </a:r>
            <a:r>
              <a:rPr lang="en-US" sz="2400" dirty="0" smtClean="0"/>
              <a:t>at</a:t>
            </a:r>
            <a:r>
              <a:rPr lang="en-US" dirty="0" smtClean="0"/>
              <a:t> </a:t>
            </a:r>
            <a:r>
              <a:rPr lang="en-US" sz="2400" dirty="0"/>
              <a:t>least 18 months (Acts 18:11), but probably no more than 2 years.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5350"/>
            <a:ext cx="7315200" cy="3238500"/>
          </a:xfrm>
        </p:spPr>
        <p:txBody>
          <a:bodyPr/>
          <a:lstStyle/>
          <a:p>
            <a:pPr lvl="0"/>
            <a:r>
              <a:rPr lang="en-US" sz="2400" dirty="0" smtClean="0"/>
              <a:t>Where was Paul when he wrote 1 Corinthians, sometime between 55-57?</a:t>
            </a:r>
          </a:p>
          <a:p>
            <a:pPr lvl="1"/>
            <a:r>
              <a:rPr lang="en-US" dirty="0" smtClean="0"/>
              <a:t>Ephesus. Acts 19; 1 Cor. 16:8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sz="2400" dirty="0"/>
              <a:t>How had Paul learned about the troubles in the church at Corinth?  1:10, 11; 7:1 </a:t>
            </a:r>
          </a:p>
          <a:p>
            <a:pPr lvl="1"/>
            <a:r>
              <a:rPr lang="en-US" dirty="0"/>
              <a:t>Primarily the household of Chloe and a letter.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4350"/>
            <a:ext cx="7696200" cy="3771900"/>
          </a:xfrm>
        </p:spPr>
        <p:txBody>
          <a:bodyPr/>
          <a:lstStyle/>
          <a:p>
            <a:pPr lvl="0"/>
            <a:r>
              <a:rPr lang="en-US" dirty="0" smtClean="0"/>
              <a:t>List the various problems facing the church at Corinth.</a:t>
            </a:r>
          </a:p>
          <a:p>
            <a:pPr lvl="1"/>
            <a:r>
              <a:rPr lang="en-US" dirty="0" smtClean="0"/>
              <a:t>Factions, carnality, immorality, lawsuits, questions about marriage, meats offered to idols, corruption of the Lord’s Supper, abuse of spiritual gifts, disorder and confusion, denial of the resurrection.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0550"/>
            <a:ext cx="5484812" cy="400050"/>
          </a:xfrm>
        </p:spPr>
        <p:txBody>
          <a:bodyPr>
            <a:noAutofit/>
          </a:bodyPr>
          <a:lstStyle/>
          <a:p>
            <a:r>
              <a:rPr lang="en-US" dirty="0"/>
              <a:t>The church at </a:t>
            </a:r>
            <a:r>
              <a:rPr lang="en-US" dirty="0" smtClean="0"/>
              <a:t>Corinth: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3950"/>
            <a:ext cx="7620000" cy="3543300"/>
          </a:xfrm>
        </p:spPr>
        <p:txBody>
          <a:bodyPr/>
          <a:lstStyle/>
          <a:p>
            <a:r>
              <a:rPr lang="en-US" sz="2400" dirty="0" smtClean="0"/>
              <a:t>1</a:t>
            </a:r>
            <a:r>
              <a:rPr lang="en-US" sz="2400" dirty="0"/>
              <a:t>) overvalued the role of the evangelist in their </a:t>
            </a:r>
            <a:r>
              <a:rPr lang="en-US" sz="2400" dirty="0" smtClean="0"/>
              <a:t>salvation; Paul says factions are evil, 1:10-17.</a:t>
            </a:r>
          </a:p>
          <a:p>
            <a:r>
              <a:rPr lang="en-US" sz="2400" dirty="0" smtClean="0"/>
              <a:t>2</a:t>
            </a:r>
            <a:r>
              <a:rPr lang="en-US" sz="2400" dirty="0"/>
              <a:t>) didn’t understand their relationship to the evangelist vs. the </a:t>
            </a:r>
            <a:r>
              <a:rPr lang="en-US" sz="2400" dirty="0" smtClean="0"/>
              <a:t>Lord; Paul instructs about true wisdom to save, 1:18-2:16.</a:t>
            </a:r>
          </a:p>
          <a:p>
            <a:r>
              <a:rPr lang="en-US" sz="2400" dirty="0" smtClean="0"/>
              <a:t>3</a:t>
            </a:r>
            <a:r>
              <a:rPr lang="en-US" sz="2400" dirty="0"/>
              <a:t>) misunderstood the role of the evangelist to them and to </a:t>
            </a:r>
            <a:r>
              <a:rPr lang="en-US" sz="2400" dirty="0" smtClean="0"/>
              <a:t>God; Paul places preachers in proper role as fellow laborers in the kingdom, 3:1- 4:15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8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562</Words>
  <Application>Microsoft Office PowerPoint</Application>
  <PresentationFormat>On-screen Show (16:9)</PresentationFormat>
  <Paragraphs>51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1 Corinthians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church at Corinth:</vt:lpstr>
      <vt:lpstr>PowerPoint Presentation</vt:lpstr>
      <vt:lpstr>PowerPoint Presentation</vt:lpstr>
      <vt:lpstr>PowerPoint Presentation</vt:lpstr>
      <vt:lpstr>I Corinthians 1:18 – 2:16 The True Wisdom of God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</dc:title>
  <dc:creator>pepperrd</dc:creator>
  <cp:lastModifiedBy>Lenoard</cp:lastModifiedBy>
  <cp:revision>46</cp:revision>
  <dcterms:created xsi:type="dcterms:W3CDTF">2004-11-15T23:10:58Z</dcterms:created>
  <dcterms:modified xsi:type="dcterms:W3CDTF">2014-04-13T12:45:13Z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TC011594391033</vt:lpwstr>
  </property>
</Properties>
</file>