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7" r:id="rId3"/>
    <p:sldId id="272" r:id="rId4"/>
    <p:sldId id="273" r:id="rId5"/>
    <p:sldId id="274" r:id="rId6"/>
    <p:sldId id="275" r:id="rId7"/>
    <p:sldId id="278" r:id="rId8"/>
    <p:sldId id="276" r:id="rId9"/>
    <p:sldId id="277" r:id="rId10"/>
    <p:sldId id="279" r:id="rId11"/>
  </p:sldIdLst>
  <p:sldSz cx="9144000" cy="5143500" type="screen16x9"/>
  <p:notesSz cx="6858000" cy="9144000"/>
  <p:defaultTex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1" d="100"/>
          <a:sy n="121" d="100"/>
        </p:scale>
        <p:origin x="-510" y="-102"/>
      </p:cViewPr>
      <p:guideLst>
        <p:guide orient="horz" pos="1620"/>
        <p:guide pos="288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pPr/>
              <a:t>4/20/2014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pPr/>
              <a:t>‹#›</a:t>
            </a:fld>
            <a:endParaRPr/>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pPr/>
              <a:t>4/20/2014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pPr/>
              <a:t>‹#›</a:t>
            </a:fld>
            <a:endParaRPr/>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6"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742950"/>
            <a:ext cx="6345302" cy="2400300"/>
          </a:xfrm>
        </p:spPr>
        <p:txBody>
          <a:bodyPr>
            <a:normAutofit/>
          </a:bodyPr>
          <a:lstStyle>
            <a:lvl1pPr>
              <a:defRPr sz="4500"/>
            </a:lvl1pPr>
          </a:lstStyle>
          <a:p>
            <a:r>
              <a:rPr lang="en-US" smtClean="0"/>
              <a:t>Click to edit Master title style</a:t>
            </a:r>
            <a:endParaRPr/>
          </a:p>
        </p:txBody>
      </p:sp>
      <p:sp>
        <p:nvSpPr>
          <p:cNvPr id="3" name="Subtitle 2"/>
          <p:cNvSpPr>
            <a:spLocks noGrp="1"/>
          </p:cNvSpPr>
          <p:nvPr>
            <p:ph type="subTitle" idx="1"/>
          </p:nvPr>
        </p:nvSpPr>
        <p:spPr>
          <a:xfrm>
            <a:off x="970613" y="3200400"/>
            <a:ext cx="6345302" cy="1028700"/>
          </a:xfrm>
        </p:spPr>
        <p:txBody>
          <a:bodyPr>
            <a:normAutofit/>
          </a:bodyPr>
          <a:lstStyle>
            <a:lvl1pPr marL="0" indent="0" algn="l">
              <a:spcBef>
                <a:spcPts val="0"/>
              </a:spcBef>
              <a:buNone/>
              <a:defRPr sz="1800">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pPr/>
              <a:t>4/20/2014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200310">
              <a:defRPr/>
            </a:lvl6pPr>
            <a:lvl7pPr marL="1406077">
              <a:defRPr/>
            </a:lvl7pPr>
            <a:lvl8pPr marL="1611845">
              <a:defRPr/>
            </a:lvl8pPr>
            <a:lvl9pPr marL="181761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4/20/2014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285750"/>
            <a:ext cx="1429121" cy="4343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285750"/>
            <a:ext cx="6230973" cy="4343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4/20/2014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4/20/2014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1543051"/>
            <a:ext cx="6345303" cy="2000249"/>
          </a:xfrm>
        </p:spPr>
        <p:txBody>
          <a:bodyPr anchor="b">
            <a:normAutofit/>
          </a:bodyPr>
          <a:lstStyle>
            <a:lvl1pPr algn="l">
              <a:defRPr sz="3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70613" y="3657600"/>
            <a:ext cx="6345303" cy="857250"/>
          </a:xfrm>
        </p:spPr>
        <p:txBody>
          <a:bodyPr anchor="t">
            <a:normAutofit/>
          </a:bodyPr>
          <a:lstStyle>
            <a:lvl1pPr marL="0" indent="0">
              <a:spcBef>
                <a:spcPts val="0"/>
              </a:spcBef>
              <a:buNone/>
              <a:defRPr sz="1800">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pPr/>
              <a:t>4/20/2014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2" y="1257300"/>
            <a:ext cx="3525930" cy="3371850"/>
          </a:xfrm>
        </p:spPr>
        <p:txBody>
          <a:bodyPr>
            <a:normAutofit/>
          </a:bodyPr>
          <a:lstStyle>
            <a:lvl1pPr>
              <a:defRPr sz="1800"/>
            </a:lvl1pPr>
            <a:lvl2pPr>
              <a:defRPr sz="1500"/>
            </a:lvl2pPr>
            <a:lvl3pPr>
              <a:defRPr sz="1400"/>
            </a:lvl3pPr>
            <a:lvl4pPr>
              <a:defRPr sz="1200"/>
            </a:lvl4pPr>
            <a:lvl5pPr>
              <a:defRPr sz="1200"/>
            </a:lvl5pPr>
            <a:lvl6pPr marL="1200310">
              <a:defRPr sz="1200"/>
            </a:lvl6pPr>
            <a:lvl7pPr marL="1406077">
              <a:defRPr sz="1200"/>
            </a:lvl7pPr>
            <a:lvl8pPr marL="1611845">
              <a:defRPr sz="1200"/>
            </a:lvl8pPr>
            <a:lvl9pPr marL="1817612">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52738" y="1257301"/>
            <a:ext cx="3525930" cy="3371850"/>
          </a:xfrm>
        </p:spPr>
        <p:txBody>
          <a:bodyPr>
            <a:normAutofit/>
          </a:bodyPr>
          <a:lstStyle>
            <a:lvl1pPr>
              <a:defRPr sz="1800"/>
            </a:lvl1pPr>
            <a:lvl2pPr>
              <a:defRPr sz="1500"/>
            </a:lvl2pPr>
            <a:lvl3pPr>
              <a:defRPr sz="1400"/>
            </a:lvl3pPr>
            <a:lvl4pPr>
              <a:defRPr sz="1200"/>
            </a:lvl4pPr>
            <a:lvl5pPr>
              <a:defRPr sz="1200"/>
            </a:lvl5pPr>
            <a:lvl6pPr marL="1200310">
              <a:defRPr sz="1200"/>
            </a:lvl6pPr>
            <a:lvl7pPr marL="1406077">
              <a:defRPr sz="1200"/>
            </a:lvl7pPr>
            <a:lvl8pPr marL="1611845">
              <a:defRPr sz="1200"/>
            </a:lvl8pPr>
            <a:lvl9pPr marL="1817612">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pPr/>
              <a:t>4/20/2014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257300"/>
            <a:ext cx="3526775" cy="571501"/>
          </a:xfrm>
        </p:spPr>
        <p:txBody>
          <a:bodyPr anchor="ctr">
            <a:noAutofit/>
          </a:bodyPr>
          <a:lstStyle>
            <a:lvl1pPr marL="0" indent="0">
              <a:spcBef>
                <a:spcPts val="0"/>
              </a:spcBef>
              <a:buNone/>
              <a:defRPr sz="18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0612" y="1887343"/>
            <a:ext cx="3526775" cy="2741807"/>
          </a:xfrm>
        </p:spPr>
        <p:txBody>
          <a:bodyPr/>
          <a:lstStyle>
            <a:lvl1pPr>
              <a:defRPr sz="1700"/>
            </a:lvl1pPr>
            <a:lvl2pPr>
              <a:defRPr sz="1500"/>
            </a:lvl2pPr>
            <a:lvl3pPr>
              <a:defRPr sz="1400"/>
            </a:lvl3pPr>
            <a:lvl4pPr>
              <a:defRPr sz="1200"/>
            </a:lvl4pPr>
            <a:lvl5pPr>
              <a:defRPr sz="1200"/>
            </a:lvl5pPr>
            <a:lvl6pPr marL="1200310">
              <a:defRPr sz="1200"/>
            </a:lvl6pPr>
            <a:lvl7pPr marL="1406077">
              <a:defRPr sz="1200"/>
            </a:lvl7pPr>
            <a:lvl8pPr marL="1611845">
              <a:defRPr sz="1200"/>
            </a:lvl8pPr>
            <a:lvl9pPr marL="1817612">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257300"/>
            <a:ext cx="3528363" cy="571501"/>
          </a:xfrm>
        </p:spPr>
        <p:txBody>
          <a:bodyPr anchor="ctr">
            <a:noAutofit/>
          </a:bodyPr>
          <a:lstStyle>
            <a:lvl1pPr marL="0" indent="0">
              <a:spcBef>
                <a:spcPts val="0"/>
              </a:spcBef>
              <a:buNone/>
              <a:defRPr sz="18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87343"/>
            <a:ext cx="3528363" cy="2741807"/>
          </a:xfrm>
        </p:spPr>
        <p:txBody>
          <a:bodyPr/>
          <a:lstStyle>
            <a:lvl1pPr>
              <a:defRPr sz="1700"/>
            </a:lvl1pPr>
            <a:lvl2pPr>
              <a:defRPr sz="1500"/>
            </a:lvl2pPr>
            <a:lvl3pPr>
              <a:defRPr sz="1400"/>
            </a:lvl3pPr>
            <a:lvl4pPr>
              <a:defRPr sz="1200"/>
            </a:lvl4pPr>
            <a:lvl5pPr>
              <a:defRPr sz="1200"/>
            </a:lvl5pPr>
            <a:lvl6pPr marL="1200310">
              <a:defRPr sz="1200"/>
            </a:lvl6pPr>
            <a:lvl7pPr marL="1406077">
              <a:defRPr sz="1200"/>
            </a:lvl7pPr>
            <a:lvl8pPr marL="1611845">
              <a:defRPr sz="1200"/>
            </a:lvl8pPr>
            <a:lvl9pPr marL="1817612">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pPr/>
              <a:t>4/20/2014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pPr/>
              <a:t>4/20/2014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pPr/>
              <a:t>4/20/2014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257300"/>
            <a:ext cx="2858244" cy="1828800"/>
          </a:xfrm>
        </p:spPr>
        <p:txBody>
          <a:bodyPr anchor="b">
            <a:norm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970612" y="514350"/>
            <a:ext cx="4630356" cy="41148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29627" y="3143250"/>
            <a:ext cx="2858244" cy="1143000"/>
          </a:xfrm>
        </p:spPr>
        <p:txBody>
          <a:bodyPr>
            <a:norm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pPr/>
              <a:t>4/20/2014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257300"/>
            <a:ext cx="2858244" cy="1828800"/>
          </a:xfrm>
        </p:spPr>
        <p:txBody>
          <a:bodyPr anchor="b">
            <a:no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1142107" y="0"/>
            <a:ext cx="4458862" cy="5143500"/>
          </a:xfrm>
        </p:spPr>
        <p:txBody>
          <a:bodyPr tIns="685891">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29627" y="3143250"/>
            <a:ext cx="2858244" cy="1143000"/>
          </a:xfrm>
        </p:spPr>
        <p:txBody>
          <a:bodyPr>
            <a:norm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51435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a:p>
        </p:txBody>
      </p:sp>
      <p:sp>
        <p:nvSpPr>
          <p:cNvPr id="2" name="Title Placeholder 1"/>
          <p:cNvSpPr>
            <a:spLocks noGrp="1"/>
          </p:cNvSpPr>
          <p:nvPr>
            <p:ph type="title"/>
          </p:nvPr>
        </p:nvSpPr>
        <p:spPr>
          <a:xfrm>
            <a:off x="970612" y="285750"/>
            <a:ext cx="7202776" cy="857250"/>
          </a:xfrm>
          <a:prstGeom prst="rect">
            <a:avLst/>
          </a:prstGeom>
        </p:spPr>
        <p:txBody>
          <a:bodyPr vert="horz" lIns="68589" tIns="34295" rIns="68589" bIns="34295"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970612" y="1257300"/>
            <a:ext cx="7202776" cy="3371850"/>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4085" y="4767264"/>
            <a:ext cx="2133600" cy="273844"/>
          </a:xfrm>
          <a:prstGeom prst="rect">
            <a:avLst/>
          </a:prstGeom>
        </p:spPr>
        <p:txBody>
          <a:bodyPr vert="horz" lIns="68589" tIns="34295" rIns="68589" bIns="34295" rtlCol="0" anchor="ctr"/>
          <a:lstStyle>
            <a:lvl1pPr algn="l">
              <a:defRPr sz="700">
                <a:solidFill>
                  <a:schemeClr val="tx1">
                    <a:lumMod val="90000"/>
                    <a:lumOff val="10000"/>
                  </a:schemeClr>
                </a:solidFill>
              </a:defRPr>
            </a:lvl1pPr>
          </a:lstStyle>
          <a:p>
            <a:fld id="{3CD9712D-992A-4AB1-A5C2-575F75921AA2}" type="datetimeFigureOut">
              <a:rPr lang="en-US"/>
              <a:pPr/>
              <a:t>4/20/2014</a:t>
            </a:fld>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9" tIns="34295" rIns="68589" bIns="34295" rtlCol="0" anchor="ctr"/>
          <a:lstStyle>
            <a:lvl1pPr algn="ctr">
              <a:defRPr sz="7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6039992" y="4767264"/>
            <a:ext cx="2133600" cy="273844"/>
          </a:xfrm>
          <a:prstGeom prst="rect">
            <a:avLst/>
          </a:prstGeom>
        </p:spPr>
        <p:txBody>
          <a:bodyPr vert="horz" lIns="68589" tIns="34295" rIns="68589" bIns="34295" rtlCol="0" anchor="ctr"/>
          <a:lstStyle>
            <a:lvl1pPr algn="r">
              <a:defRPr sz="7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685891"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67901" indent="-171473" algn="l" defTabSz="685891"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377240" indent="-171473" algn="l" defTabSz="685891"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2pPr>
      <a:lvl3pPr marL="583008" indent="-171473" algn="l" defTabSz="685891" rtl="0" eaLnBrk="1" latinLnBrk="0" hangingPunct="1">
        <a:lnSpc>
          <a:spcPct val="90000"/>
        </a:lnSpc>
        <a:spcBef>
          <a:spcPts val="450"/>
        </a:spcBef>
        <a:buFont typeface="Euphemia" pitchFamily="34" charset="0"/>
        <a:buChar char="–"/>
        <a:defRPr sz="1400" kern="1200">
          <a:solidFill>
            <a:schemeClr val="tx1"/>
          </a:solidFill>
          <a:latin typeface="+mn-lt"/>
          <a:ea typeface="+mn-ea"/>
          <a:cs typeface="+mn-cs"/>
        </a:defRPr>
      </a:lvl3pPr>
      <a:lvl4pPr marL="788775" indent="-171473" algn="l" defTabSz="685891"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4pPr>
      <a:lvl5pPr marL="994543" indent="-171473" algn="l" defTabSz="685891"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5pPr>
      <a:lvl6pPr marL="1200310" indent="-171473" algn="l" defTabSz="685891"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077" indent="-171473" algn="l" defTabSz="685891"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1845" indent="-171473" algn="l" defTabSz="685891"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612" indent="-171473" algn="l" defTabSz="685891"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Simon The Pharisee</a:t>
            </a:r>
            <a:endParaRPr lang="en-US" dirty="0">
              <a:solidFill>
                <a:schemeClr val="tx2"/>
              </a:solidFill>
            </a:endParaRPr>
          </a:p>
        </p:txBody>
      </p:sp>
      <p:sp>
        <p:nvSpPr>
          <p:cNvPr id="3" name="Subtitle 2"/>
          <p:cNvSpPr>
            <a:spLocks noGrp="1"/>
          </p:cNvSpPr>
          <p:nvPr>
            <p:ph type="subTitle" idx="1"/>
          </p:nvPr>
        </p:nvSpPr>
        <p:spPr/>
        <p:txBody>
          <a:bodyPr/>
          <a:lstStyle/>
          <a:p>
            <a:r>
              <a:rPr lang="en-US" dirty="0" smtClean="0">
                <a:solidFill>
                  <a:srgbClr val="000000"/>
                </a:solidFill>
              </a:rPr>
              <a:t>Luke 7:36-50</a:t>
            </a:r>
            <a:endParaRPr lang="en-US" dirty="0">
              <a:solidFill>
                <a:srgbClr val="000000"/>
              </a:solidFill>
            </a:endParaRPr>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solidFill>
                  <a:srgbClr val="000000"/>
                </a:solidFill>
              </a:rPr>
              <a:t>Luke 7:36-38 (ESV)</a:t>
            </a:r>
            <a:endParaRPr lang="en-US" dirty="0">
              <a:solidFill>
                <a:srgbClr val="000000"/>
              </a:solidFill>
            </a:endParaRPr>
          </a:p>
        </p:txBody>
      </p:sp>
      <p:sp>
        <p:nvSpPr>
          <p:cNvPr id="14" name="Content Placeholder 13"/>
          <p:cNvSpPr>
            <a:spLocks noGrp="1"/>
          </p:cNvSpPr>
          <p:nvPr>
            <p:ph idx="1"/>
          </p:nvPr>
        </p:nvSpPr>
        <p:spPr/>
        <p:txBody>
          <a:bodyPr/>
          <a:lstStyle/>
          <a:p>
            <a:pPr marL="0" indent="0">
              <a:buNone/>
            </a:pPr>
            <a:r>
              <a:rPr lang="en-US" dirty="0" smtClean="0">
                <a:solidFill>
                  <a:srgbClr val="000000"/>
                </a:solidFill>
              </a:rPr>
              <a:t>36 One </a:t>
            </a:r>
            <a:r>
              <a:rPr lang="en-US" dirty="0">
                <a:solidFill>
                  <a:srgbClr val="000000"/>
                </a:solidFill>
              </a:rPr>
              <a:t>of the Pharisees asked him </a:t>
            </a:r>
            <a:r>
              <a:rPr lang="en-US" i="1" dirty="0" smtClean="0">
                <a:solidFill>
                  <a:srgbClr val="000000"/>
                </a:solidFill>
              </a:rPr>
              <a:t>(Jesus)</a:t>
            </a:r>
            <a:r>
              <a:rPr lang="en-US" dirty="0" smtClean="0">
                <a:solidFill>
                  <a:srgbClr val="000000"/>
                </a:solidFill>
              </a:rPr>
              <a:t> to </a:t>
            </a:r>
            <a:r>
              <a:rPr lang="en-US" dirty="0">
                <a:solidFill>
                  <a:srgbClr val="000000"/>
                </a:solidFill>
              </a:rPr>
              <a:t>eat with him, and he went into the Pharisee's house and took his place at the table. </a:t>
            </a:r>
            <a:endParaRPr lang="en-US" dirty="0" smtClean="0">
              <a:solidFill>
                <a:srgbClr val="000000"/>
              </a:solidFill>
            </a:endParaRPr>
          </a:p>
          <a:p>
            <a:pPr marL="0" indent="0">
              <a:buNone/>
            </a:pPr>
            <a:r>
              <a:rPr lang="en-US" dirty="0" smtClean="0">
                <a:solidFill>
                  <a:srgbClr val="000000"/>
                </a:solidFill>
              </a:rPr>
              <a:t>37 </a:t>
            </a:r>
            <a:r>
              <a:rPr lang="en-US" dirty="0">
                <a:solidFill>
                  <a:srgbClr val="000000"/>
                </a:solidFill>
              </a:rPr>
              <a:t>And behold, a woman of the city, who was a sinner, when she learned that he was reclining at table in the Pharisee's house, brought an alabaster flask of ointment, </a:t>
            </a:r>
            <a:endParaRPr lang="en-US" dirty="0" smtClean="0">
              <a:solidFill>
                <a:srgbClr val="000000"/>
              </a:solidFill>
            </a:endParaRPr>
          </a:p>
          <a:p>
            <a:pPr marL="0" indent="0">
              <a:buNone/>
            </a:pPr>
            <a:r>
              <a:rPr lang="en-US" dirty="0" smtClean="0">
                <a:solidFill>
                  <a:srgbClr val="000000"/>
                </a:solidFill>
              </a:rPr>
              <a:t>38 </a:t>
            </a:r>
            <a:r>
              <a:rPr lang="en-US" dirty="0">
                <a:solidFill>
                  <a:srgbClr val="000000"/>
                </a:solidFill>
              </a:rPr>
              <a:t>and standing behind him at his feet, </a:t>
            </a:r>
            <a:r>
              <a:rPr lang="en-US" b="1" dirty="0">
                <a:solidFill>
                  <a:srgbClr val="000000"/>
                </a:solidFill>
              </a:rPr>
              <a:t>weeping</a:t>
            </a:r>
            <a:r>
              <a:rPr lang="en-US" dirty="0">
                <a:solidFill>
                  <a:srgbClr val="000000"/>
                </a:solidFill>
              </a:rPr>
              <a:t>, she began to wet his feet </a:t>
            </a:r>
            <a:r>
              <a:rPr lang="en-US" b="1" dirty="0">
                <a:solidFill>
                  <a:srgbClr val="000000"/>
                </a:solidFill>
              </a:rPr>
              <a:t>with her tears</a:t>
            </a:r>
            <a:r>
              <a:rPr lang="en-US" dirty="0">
                <a:solidFill>
                  <a:srgbClr val="000000"/>
                </a:solidFill>
              </a:rPr>
              <a:t> and wiped them with the hair of her head and kissed his feet and anointed them with the ointment. </a:t>
            </a:r>
            <a:endParaRPr lang="en-US" dirty="0" smtClean="0">
              <a:solidFill>
                <a:srgbClr val="000000"/>
              </a:solidFill>
            </a:endParaRPr>
          </a:p>
          <a:p>
            <a:pPr marL="0" indent="0">
              <a:buNone/>
            </a:pPr>
            <a:r>
              <a:rPr lang="en-US" dirty="0">
                <a:solidFill>
                  <a:srgbClr val="000000"/>
                </a:solidFill>
              </a:rPr>
              <a:t>39 Now when the Pharisee who had invited him saw this, he said to </a:t>
            </a:r>
            <a:r>
              <a:rPr lang="en-US" b="1" dirty="0">
                <a:solidFill>
                  <a:srgbClr val="000000"/>
                </a:solidFill>
              </a:rPr>
              <a:t>himself</a:t>
            </a:r>
            <a:r>
              <a:rPr lang="en-US" dirty="0">
                <a:solidFill>
                  <a:srgbClr val="000000"/>
                </a:solidFill>
              </a:rPr>
              <a:t>, "If this man were a prophet, he would have known who and what sort of woman this is who is touching him, for she is a </a:t>
            </a:r>
            <a:r>
              <a:rPr lang="en-US" b="1" dirty="0">
                <a:solidFill>
                  <a:srgbClr val="000000"/>
                </a:solidFill>
              </a:rPr>
              <a:t>sinner</a:t>
            </a:r>
            <a:r>
              <a:rPr lang="en-US" dirty="0">
                <a:solidFill>
                  <a:srgbClr val="000000"/>
                </a:solidFill>
              </a:rPr>
              <a:t>." </a:t>
            </a:r>
          </a:p>
          <a:p>
            <a:pPr marL="0" indent="0">
              <a:buNone/>
            </a:pPr>
            <a:endParaRPr lang="en-US" dirty="0">
              <a:solidFill>
                <a:srgbClr val="000000"/>
              </a:solidFill>
            </a:endParaRPr>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1000"/>
                                        <p:tgtEl>
                                          <p:spTgt spid="14">
                                            <p:txEl>
                                              <p:pRg st="3" end="3"/>
                                            </p:txEl>
                                          </p:spTgt>
                                        </p:tgtEl>
                                      </p:cBhvr>
                                    </p:animEffect>
                                    <p:anim calcmode="lin" valueType="num">
                                      <p:cBhvr>
                                        <p:cTn id="2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Luke 7:39-43</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r>
              <a:rPr lang="en-US" dirty="0" smtClean="0">
                <a:solidFill>
                  <a:srgbClr val="000000"/>
                </a:solidFill>
              </a:rPr>
              <a:t>40 </a:t>
            </a:r>
            <a:r>
              <a:rPr lang="en-US" dirty="0">
                <a:solidFill>
                  <a:srgbClr val="000000"/>
                </a:solidFill>
              </a:rPr>
              <a:t>And Jesus answering said to him, "Simon, I have something to say to you." And he answered, "Say it, Teacher." </a:t>
            </a: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41 </a:t>
            </a:r>
            <a:r>
              <a:rPr lang="en-US" dirty="0">
                <a:solidFill>
                  <a:srgbClr val="000000"/>
                </a:solidFill>
              </a:rPr>
              <a:t>"A certain moneylender had two debtors. One owed five hundred denarii, and the other fifty. 42 When they could not pay, he cancelled the debt of both. Now which of them will love him more</a:t>
            </a:r>
            <a:r>
              <a:rPr lang="en-US" dirty="0" smtClean="0">
                <a:solidFill>
                  <a:srgbClr val="000000"/>
                </a:solidFill>
              </a:rPr>
              <a:t>?”</a:t>
            </a:r>
          </a:p>
          <a:p>
            <a:pPr marL="0" indent="0">
              <a:buNone/>
            </a:pPr>
            <a:r>
              <a:rPr lang="en-US" dirty="0" smtClean="0">
                <a:solidFill>
                  <a:srgbClr val="000000"/>
                </a:solidFill>
              </a:rPr>
              <a:t> </a:t>
            </a:r>
          </a:p>
          <a:p>
            <a:pPr marL="0" indent="0">
              <a:buNone/>
            </a:pPr>
            <a:r>
              <a:rPr lang="en-US" dirty="0" smtClean="0">
                <a:solidFill>
                  <a:srgbClr val="000000"/>
                </a:solidFill>
              </a:rPr>
              <a:t>43 </a:t>
            </a:r>
            <a:r>
              <a:rPr lang="en-US" dirty="0">
                <a:solidFill>
                  <a:srgbClr val="000000"/>
                </a:solidFill>
              </a:rPr>
              <a:t>Simon answered, "The one, I suppose, for whom he </a:t>
            </a:r>
            <a:r>
              <a:rPr lang="en-US" dirty="0" smtClean="0">
                <a:solidFill>
                  <a:srgbClr val="000000"/>
                </a:solidFill>
              </a:rPr>
              <a:t>cancelled </a:t>
            </a:r>
            <a:r>
              <a:rPr lang="en-US" dirty="0">
                <a:solidFill>
                  <a:srgbClr val="000000"/>
                </a:solidFill>
              </a:rPr>
              <a:t>the larger debt." And he said to him, "You have judged rightly."</a:t>
            </a:r>
          </a:p>
        </p:txBody>
      </p:sp>
    </p:spTree>
    <p:extLst>
      <p:ext uri="{BB962C8B-B14F-4D97-AF65-F5344CB8AC3E}">
        <p14:creationId xmlns:p14="http://schemas.microsoft.com/office/powerpoint/2010/main" xmlns="" val="962354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Luke 7</a:t>
            </a:r>
            <a:r>
              <a:rPr lang="en-US" dirty="0" smtClean="0">
                <a:solidFill>
                  <a:srgbClr val="000000"/>
                </a:solidFill>
              </a:rPr>
              <a:t>:44-50</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solidFill>
                  <a:srgbClr val="000000"/>
                </a:solidFill>
              </a:rPr>
              <a:t>44 Then turning toward the woman he said to Simon, "Do you see this woman? I entered your house; </a:t>
            </a:r>
            <a:r>
              <a:rPr lang="en-US" b="1" dirty="0">
                <a:solidFill>
                  <a:srgbClr val="000000"/>
                </a:solidFill>
              </a:rPr>
              <a:t>you gave me no water</a:t>
            </a:r>
            <a:r>
              <a:rPr lang="en-US" dirty="0">
                <a:solidFill>
                  <a:srgbClr val="000000"/>
                </a:solidFill>
              </a:rPr>
              <a:t> for my feet, but she has wet my feet with her tears and wiped them with her hair. </a:t>
            </a:r>
            <a:endParaRPr lang="en-US" dirty="0" smtClean="0">
              <a:solidFill>
                <a:srgbClr val="000000"/>
              </a:solidFill>
            </a:endParaRPr>
          </a:p>
          <a:p>
            <a:pPr marL="0" indent="0">
              <a:buNone/>
            </a:pPr>
            <a:r>
              <a:rPr lang="en-US" dirty="0" smtClean="0">
                <a:solidFill>
                  <a:srgbClr val="000000"/>
                </a:solidFill>
              </a:rPr>
              <a:t>45 </a:t>
            </a:r>
            <a:r>
              <a:rPr lang="en-US" b="1" dirty="0">
                <a:solidFill>
                  <a:srgbClr val="000000"/>
                </a:solidFill>
              </a:rPr>
              <a:t>You gave me no kiss</a:t>
            </a:r>
            <a:r>
              <a:rPr lang="en-US" dirty="0">
                <a:solidFill>
                  <a:srgbClr val="000000"/>
                </a:solidFill>
              </a:rPr>
              <a:t>, but from the time I came in she has not ceased to kiss my feet. 46 </a:t>
            </a:r>
            <a:r>
              <a:rPr lang="en-US" b="1" dirty="0">
                <a:solidFill>
                  <a:srgbClr val="000000"/>
                </a:solidFill>
              </a:rPr>
              <a:t>You did not anoint my head</a:t>
            </a:r>
            <a:r>
              <a:rPr lang="en-US" dirty="0">
                <a:solidFill>
                  <a:srgbClr val="000000"/>
                </a:solidFill>
              </a:rPr>
              <a:t> with oil, but she has anointed my feet with ointment. </a:t>
            </a:r>
            <a:endParaRPr lang="en-US" dirty="0" smtClean="0">
              <a:solidFill>
                <a:srgbClr val="000000"/>
              </a:solidFill>
            </a:endParaRPr>
          </a:p>
          <a:p>
            <a:pPr marL="0" indent="0">
              <a:buNone/>
            </a:pPr>
            <a:r>
              <a:rPr lang="en-US" dirty="0" smtClean="0">
                <a:solidFill>
                  <a:srgbClr val="000000"/>
                </a:solidFill>
              </a:rPr>
              <a:t>47 </a:t>
            </a:r>
            <a:r>
              <a:rPr lang="en-US" dirty="0">
                <a:solidFill>
                  <a:srgbClr val="000000"/>
                </a:solidFill>
              </a:rPr>
              <a:t>Therefore I tell you, </a:t>
            </a:r>
            <a:r>
              <a:rPr lang="en-US" b="1" dirty="0">
                <a:solidFill>
                  <a:srgbClr val="000000"/>
                </a:solidFill>
              </a:rPr>
              <a:t>her sins, which are many, are forgiven</a:t>
            </a:r>
            <a:r>
              <a:rPr lang="en-US" dirty="0">
                <a:solidFill>
                  <a:srgbClr val="000000"/>
                </a:solidFill>
              </a:rPr>
              <a:t>--for she loved much. But he who is forgiven little, loves little." 48 And he said to her, "Your sins are forgiven." </a:t>
            </a:r>
            <a:endParaRPr lang="en-US" dirty="0" smtClean="0">
              <a:solidFill>
                <a:srgbClr val="000000"/>
              </a:solidFill>
            </a:endParaRPr>
          </a:p>
          <a:p>
            <a:pPr marL="0" indent="0">
              <a:buNone/>
            </a:pPr>
            <a:r>
              <a:rPr lang="en-US" dirty="0" smtClean="0">
                <a:solidFill>
                  <a:srgbClr val="000000"/>
                </a:solidFill>
              </a:rPr>
              <a:t>49 </a:t>
            </a:r>
            <a:r>
              <a:rPr lang="en-US" dirty="0">
                <a:solidFill>
                  <a:srgbClr val="000000"/>
                </a:solidFill>
              </a:rPr>
              <a:t>Then those who were at table with him began to say among themselves, "Who is this, who even forgives sins?" 50 And he said to the woman, "Your faith has saved you; go in peace."</a:t>
            </a:r>
          </a:p>
        </p:txBody>
      </p:sp>
    </p:spTree>
    <p:extLst>
      <p:ext uri="{BB962C8B-B14F-4D97-AF65-F5344CB8AC3E}">
        <p14:creationId xmlns:p14="http://schemas.microsoft.com/office/powerpoint/2010/main" xmlns="" val="3393076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85950"/>
            <a:ext cx="7202776" cy="857250"/>
          </a:xfrm>
        </p:spPr>
        <p:txBody>
          <a:bodyPr/>
          <a:lstStyle/>
          <a:p>
            <a:r>
              <a:rPr lang="en-US" b="1" dirty="0" smtClean="0">
                <a:solidFill>
                  <a:srgbClr val="000000"/>
                </a:solidFill>
              </a:rPr>
              <a:t>What was Simon’s issue? </a:t>
            </a:r>
            <a:endParaRPr lang="en-US" b="1" dirty="0">
              <a:solidFill>
                <a:srgbClr val="000000"/>
              </a:solidFill>
            </a:endParaRPr>
          </a:p>
        </p:txBody>
      </p:sp>
    </p:spTree>
    <p:extLst>
      <p:ext uri="{BB962C8B-B14F-4D97-AF65-F5344CB8AC3E}">
        <p14:creationId xmlns:p14="http://schemas.microsoft.com/office/powerpoint/2010/main" xmlns="" val="679898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42950"/>
            <a:ext cx="7202776" cy="4572000"/>
          </a:xfrm>
        </p:spPr>
        <p:txBody>
          <a:bodyPr>
            <a:noAutofit/>
          </a:bodyPr>
          <a:lstStyle/>
          <a:p>
            <a:pPr marL="0" indent="0">
              <a:buNone/>
            </a:pPr>
            <a:r>
              <a:rPr lang="en-US" sz="1600" b="1" dirty="0">
                <a:solidFill>
                  <a:srgbClr val="000000"/>
                </a:solidFill>
              </a:rPr>
              <a:t>Proverbs 16:</a:t>
            </a:r>
            <a:r>
              <a:rPr lang="en-US" sz="1600" b="1" dirty="0" smtClean="0">
                <a:solidFill>
                  <a:srgbClr val="000000"/>
                </a:solidFill>
              </a:rPr>
              <a:t>18</a:t>
            </a:r>
            <a:r>
              <a:rPr lang="en-US" sz="1600" dirty="0" smtClean="0">
                <a:solidFill>
                  <a:srgbClr val="000000"/>
                </a:solidFill>
              </a:rPr>
              <a:t> -  </a:t>
            </a:r>
            <a:r>
              <a:rPr lang="en-US" sz="1600" b="1" dirty="0" smtClean="0">
                <a:solidFill>
                  <a:srgbClr val="000000"/>
                </a:solidFill>
              </a:rPr>
              <a:t>Pride</a:t>
            </a:r>
            <a:r>
              <a:rPr lang="en-US" sz="1600" dirty="0" smtClean="0">
                <a:solidFill>
                  <a:srgbClr val="000000"/>
                </a:solidFill>
              </a:rPr>
              <a:t> </a:t>
            </a:r>
            <a:r>
              <a:rPr lang="en-US" sz="1600" dirty="0">
                <a:solidFill>
                  <a:srgbClr val="000000"/>
                </a:solidFill>
              </a:rPr>
              <a:t>goes before destruction, and a </a:t>
            </a:r>
            <a:r>
              <a:rPr lang="en-US" sz="1600" b="1" dirty="0">
                <a:solidFill>
                  <a:srgbClr val="000000"/>
                </a:solidFill>
              </a:rPr>
              <a:t>haughty spirit</a:t>
            </a:r>
            <a:r>
              <a:rPr lang="en-US" sz="1600" dirty="0">
                <a:solidFill>
                  <a:srgbClr val="000000"/>
                </a:solidFill>
              </a:rPr>
              <a:t> before a fall</a:t>
            </a:r>
            <a:r>
              <a:rPr lang="en-US" sz="1600" dirty="0" smtClean="0">
                <a:solidFill>
                  <a:srgbClr val="000000"/>
                </a:solidFill>
              </a:rPr>
              <a:t>.  </a:t>
            </a:r>
            <a:endParaRPr lang="en-US" sz="1600" dirty="0">
              <a:solidFill>
                <a:srgbClr val="000000"/>
              </a:solidFill>
            </a:endParaRPr>
          </a:p>
          <a:p>
            <a:pPr marL="0" indent="0">
              <a:buNone/>
            </a:pPr>
            <a:r>
              <a:rPr lang="en-US" sz="1600" b="1" dirty="0" smtClean="0">
                <a:solidFill>
                  <a:srgbClr val="000000"/>
                </a:solidFill>
              </a:rPr>
              <a:t>Proverbs 16:5</a:t>
            </a:r>
            <a:r>
              <a:rPr lang="en-US" sz="1600" dirty="0" smtClean="0">
                <a:solidFill>
                  <a:srgbClr val="000000"/>
                </a:solidFill>
              </a:rPr>
              <a:t> - Everyone </a:t>
            </a:r>
            <a:r>
              <a:rPr lang="en-US" sz="1600" dirty="0">
                <a:solidFill>
                  <a:srgbClr val="000000"/>
                </a:solidFill>
              </a:rPr>
              <a:t>who is </a:t>
            </a:r>
            <a:r>
              <a:rPr lang="en-US" sz="1600" b="1" dirty="0">
                <a:solidFill>
                  <a:srgbClr val="000000"/>
                </a:solidFill>
              </a:rPr>
              <a:t>arrogant in heart</a:t>
            </a:r>
            <a:r>
              <a:rPr lang="en-US" sz="1600" dirty="0">
                <a:solidFill>
                  <a:srgbClr val="000000"/>
                </a:solidFill>
              </a:rPr>
              <a:t> is an abomination to the Lord</a:t>
            </a:r>
            <a:r>
              <a:rPr lang="en-US" sz="1600" dirty="0" smtClean="0">
                <a:solidFill>
                  <a:srgbClr val="000000"/>
                </a:solidFill>
              </a:rPr>
              <a:t>; be </a:t>
            </a:r>
            <a:r>
              <a:rPr lang="en-US" sz="1600" dirty="0">
                <a:solidFill>
                  <a:srgbClr val="000000"/>
                </a:solidFill>
              </a:rPr>
              <a:t>assured, he will not go unpunished.</a:t>
            </a:r>
          </a:p>
          <a:p>
            <a:pPr marL="0" indent="0">
              <a:buNone/>
            </a:pPr>
            <a:r>
              <a:rPr lang="en-US" sz="1600" b="1" dirty="0">
                <a:solidFill>
                  <a:srgbClr val="000000"/>
                </a:solidFill>
              </a:rPr>
              <a:t>Proverbs 8:13 - </a:t>
            </a:r>
            <a:r>
              <a:rPr lang="en-US" sz="1600" dirty="0">
                <a:solidFill>
                  <a:srgbClr val="000000"/>
                </a:solidFill>
              </a:rPr>
              <a:t>The fear of the LORD is hatred of evil. </a:t>
            </a:r>
            <a:r>
              <a:rPr lang="en-US" sz="1600" b="1" dirty="0">
                <a:solidFill>
                  <a:srgbClr val="000000"/>
                </a:solidFill>
              </a:rPr>
              <a:t>Pride and arrogance</a:t>
            </a:r>
            <a:r>
              <a:rPr lang="en-US" sz="1600" dirty="0">
                <a:solidFill>
                  <a:srgbClr val="000000"/>
                </a:solidFill>
              </a:rPr>
              <a:t> and the way of evil and perverted speech I hate</a:t>
            </a:r>
            <a:r>
              <a:rPr lang="en-US" sz="1600" dirty="0" smtClean="0">
                <a:solidFill>
                  <a:srgbClr val="000000"/>
                </a:solidFill>
              </a:rPr>
              <a:t>.</a:t>
            </a:r>
          </a:p>
          <a:p>
            <a:pPr marL="0" indent="0">
              <a:buNone/>
            </a:pPr>
            <a:r>
              <a:rPr lang="en-US" sz="1600" b="1" dirty="0" smtClean="0">
                <a:solidFill>
                  <a:srgbClr val="000000"/>
                </a:solidFill>
              </a:rPr>
              <a:t>Isaiah </a:t>
            </a:r>
            <a:r>
              <a:rPr lang="en-US" sz="1600" b="1" dirty="0">
                <a:solidFill>
                  <a:srgbClr val="000000"/>
                </a:solidFill>
              </a:rPr>
              <a:t>2:11 </a:t>
            </a:r>
            <a:r>
              <a:rPr lang="en-US" sz="1600" b="1" dirty="0" smtClean="0">
                <a:solidFill>
                  <a:srgbClr val="000000"/>
                </a:solidFill>
              </a:rPr>
              <a:t>-</a:t>
            </a:r>
            <a:r>
              <a:rPr lang="en-US" sz="1600" dirty="0" smtClean="0">
                <a:solidFill>
                  <a:srgbClr val="000000"/>
                </a:solidFill>
              </a:rPr>
              <a:t> The </a:t>
            </a:r>
            <a:r>
              <a:rPr lang="en-US" sz="1600" b="1" dirty="0">
                <a:solidFill>
                  <a:srgbClr val="000000"/>
                </a:solidFill>
              </a:rPr>
              <a:t>haughty looks of man</a:t>
            </a:r>
            <a:r>
              <a:rPr lang="en-US" sz="1600" dirty="0">
                <a:solidFill>
                  <a:srgbClr val="000000"/>
                </a:solidFill>
              </a:rPr>
              <a:t> shall be brought low, and the </a:t>
            </a:r>
            <a:r>
              <a:rPr lang="en-US" sz="1600" b="1" dirty="0">
                <a:solidFill>
                  <a:srgbClr val="000000"/>
                </a:solidFill>
              </a:rPr>
              <a:t>lofty pride of men shall be humbled</a:t>
            </a:r>
            <a:r>
              <a:rPr lang="en-US" sz="1600" dirty="0">
                <a:solidFill>
                  <a:srgbClr val="000000"/>
                </a:solidFill>
              </a:rPr>
              <a:t>, and the LORD alone will be exalted in that </a:t>
            </a:r>
            <a:r>
              <a:rPr lang="en-US" sz="1600" dirty="0" smtClean="0">
                <a:solidFill>
                  <a:srgbClr val="000000"/>
                </a:solidFill>
              </a:rPr>
              <a:t>day</a:t>
            </a:r>
          </a:p>
          <a:p>
            <a:pPr marL="0" indent="0">
              <a:buNone/>
            </a:pPr>
            <a:r>
              <a:rPr lang="en-US" sz="1600" b="1" dirty="0" smtClean="0">
                <a:solidFill>
                  <a:srgbClr val="000000"/>
                </a:solidFill>
              </a:rPr>
              <a:t>Romans 12:3</a:t>
            </a:r>
            <a:r>
              <a:rPr lang="en-US" sz="1600" dirty="0" smtClean="0">
                <a:solidFill>
                  <a:srgbClr val="000000"/>
                </a:solidFill>
              </a:rPr>
              <a:t> - For </a:t>
            </a:r>
            <a:r>
              <a:rPr lang="en-US" sz="1600" dirty="0">
                <a:solidFill>
                  <a:srgbClr val="000000"/>
                </a:solidFill>
              </a:rPr>
              <a:t>by the grace given to me I say to everyone among you </a:t>
            </a:r>
            <a:r>
              <a:rPr lang="en-US" sz="1600" b="1" dirty="0">
                <a:solidFill>
                  <a:srgbClr val="000000"/>
                </a:solidFill>
              </a:rPr>
              <a:t>not to think of himself more highly than he ought to think,</a:t>
            </a:r>
            <a:r>
              <a:rPr lang="en-US" sz="1600" dirty="0">
                <a:solidFill>
                  <a:srgbClr val="000000"/>
                </a:solidFill>
              </a:rPr>
              <a:t> but to think with sober judgment, each according to the measure of faith that God has assigned</a:t>
            </a:r>
            <a:r>
              <a:rPr lang="en-US" sz="1600" dirty="0" smtClean="0">
                <a:solidFill>
                  <a:srgbClr val="000000"/>
                </a:solidFill>
              </a:rPr>
              <a:t>.</a:t>
            </a:r>
          </a:p>
          <a:p>
            <a:pPr marL="0" indent="0">
              <a:buNone/>
            </a:pPr>
            <a:r>
              <a:rPr lang="en-US" sz="1600" b="1" dirty="0">
                <a:solidFill>
                  <a:srgbClr val="000000"/>
                </a:solidFill>
              </a:rPr>
              <a:t>James 4</a:t>
            </a:r>
            <a:r>
              <a:rPr lang="en-US" sz="1600" b="1" dirty="0" smtClean="0">
                <a:solidFill>
                  <a:srgbClr val="000000"/>
                </a:solidFill>
              </a:rPr>
              <a:t>:6</a:t>
            </a:r>
            <a:r>
              <a:rPr lang="en-US" sz="1600" dirty="0" smtClean="0">
                <a:solidFill>
                  <a:srgbClr val="000000"/>
                </a:solidFill>
              </a:rPr>
              <a:t> -  </a:t>
            </a:r>
            <a:r>
              <a:rPr lang="en-US" sz="1600" dirty="0">
                <a:solidFill>
                  <a:srgbClr val="000000"/>
                </a:solidFill>
              </a:rPr>
              <a:t>“God </a:t>
            </a:r>
            <a:r>
              <a:rPr lang="en-US" sz="1600" b="1" dirty="0">
                <a:solidFill>
                  <a:srgbClr val="000000"/>
                </a:solidFill>
              </a:rPr>
              <a:t>opposes the proud</a:t>
            </a:r>
            <a:r>
              <a:rPr lang="en-US" sz="1600" dirty="0">
                <a:solidFill>
                  <a:srgbClr val="000000"/>
                </a:solidFill>
              </a:rPr>
              <a:t>, but gives grace to the </a:t>
            </a:r>
            <a:r>
              <a:rPr lang="en-US" sz="1600" b="1" dirty="0">
                <a:solidFill>
                  <a:srgbClr val="000000"/>
                </a:solidFill>
              </a:rPr>
              <a:t>humble</a:t>
            </a:r>
            <a:r>
              <a:rPr lang="en-US" sz="1600" dirty="0">
                <a:solidFill>
                  <a:srgbClr val="000000"/>
                </a:solidFill>
              </a:rPr>
              <a:t>.”</a:t>
            </a:r>
          </a:p>
          <a:p>
            <a:endParaRPr lang="en-US" sz="1600"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xmlns="" val="1631914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Simon’s Pride:</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Caused </a:t>
            </a:r>
            <a:r>
              <a:rPr lang="en-US" dirty="0">
                <a:solidFill>
                  <a:srgbClr val="000000"/>
                </a:solidFill>
              </a:rPr>
              <a:t>him to look down on others and consider himself better than </a:t>
            </a:r>
            <a:r>
              <a:rPr lang="en-US" dirty="0" smtClean="0">
                <a:solidFill>
                  <a:srgbClr val="000000"/>
                </a:solidFill>
              </a:rPr>
              <a:t>others</a:t>
            </a:r>
          </a:p>
          <a:p>
            <a:r>
              <a:rPr lang="en-US" dirty="0" smtClean="0">
                <a:solidFill>
                  <a:srgbClr val="000000"/>
                </a:solidFill>
              </a:rPr>
              <a:t>Prevented </a:t>
            </a:r>
            <a:r>
              <a:rPr lang="en-US" dirty="0">
                <a:solidFill>
                  <a:srgbClr val="000000"/>
                </a:solidFill>
              </a:rPr>
              <a:t>him from seeing the penitent heart of the women</a:t>
            </a:r>
          </a:p>
          <a:p>
            <a:r>
              <a:rPr lang="en-US" dirty="0" smtClean="0">
                <a:solidFill>
                  <a:srgbClr val="000000"/>
                </a:solidFill>
              </a:rPr>
              <a:t>Prevented </a:t>
            </a:r>
            <a:r>
              <a:rPr lang="en-US" dirty="0">
                <a:solidFill>
                  <a:srgbClr val="000000"/>
                </a:solidFill>
              </a:rPr>
              <a:t>him from seeing his own sin and condition</a:t>
            </a:r>
          </a:p>
          <a:p>
            <a:r>
              <a:rPr lang="en-US" dirty="0" smtClean="0">
                <a:solidFill>
                  <a:srgbClr val="000000"/>
                </a:solidFill>
              </a:rPr>
              <a:t>Prevented </a:t>
            </a:r>
            <a:r>
              <a:rPr lang="en-US" dirty="0">
                <a:solidFill>
                  <a:srgbClr val="000000"/>
                </a:solidFill>
              </a:rPr>
              <a:t>him from seeing Jesus</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xmlns="" val="3154620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734"/>
            <a:ext cx="7202776" cy="857250"/>
          </a:xfrm>
        </p:spPr>
        <p:txBody>
          <a:bodyPr/>
          <a:lstStyle/>
          <a:p>
            <a:r>
              <a:rPr lang="en-US" dirty="0">
                <a:solidFill>
                  <a:srgbClr val="000000"/>
                </a:solidFill>
              </a:rPr>
              <a:t>Philippians 2:1-11</a:t>
            </a:r>
          </a:p>
        </p:txBody>
      </p:sp>
      <p:sp>
        <p:nvSpPr>
          <p:cNvPr id="3" name="Content Placeholder 2"/>
          <p:cNvSpPr>
            <a:spLocks noGrp="1"/>
          </p:cNvSpPr>
          <p:nvPr>
            <p:ph idx="1"/>
          </p:nvPr>
        </p:nvSpPr>
        <p:spPr>
          <a:xfrm>
            <a:off x="990600" y="971550"/>
            <a:ext cx="7202776" cy="3371850"/>
          </a:xfrm>
        </p:spPr>
        <p:txBody>
          <a:bodyPr>
            <a:noAutofit/>
          </a:bodyPr>
          <a:lstStyle/>
          <a:p>
            <a:pPr marL="0" indent="0">
              <a:buNone/>
            </a:pPr>
            <a:r>
              <a:rPr lang="en-US" sz="1600" dirty="0">
                <a:solidFill>
                  <a:srgbClr val="000000"/>
                </a:solidFill>
              </a:rPr>
              <a:t>1 So if there is any encouragement in Christ, any comfort from love, any participation in the Spirit, any affection and sympathy, 2 complete my joy by being of the same mind, having the same love, being in full accord and of one mind. 3 Do nothing from rivalry or conceit, but </a:t>
            </a:r>
            <a:r>
              <a:rPr lang="en-US" sz="1600" b="1" dirty="0">
                <a:solidFill>
                  <a:srgbClr val="000000"/>
                </a:solidFill>
              </a:rPr>
              <a:t>in humility count others more significant than yourselves</a:t>
            </a:r>
            <a:r>
              <a:rPr lang="en-US" sz="1600" dirty="0">
                <a:solidFill>
                  <a:srgbClr val="000000"/>
                </a:solidFill>
              </a:rPr>
              <a:t>. 4 Let each of you look not only to his own interests, but also to the interests of others. </a:t>
            </a:r>
            <a:endParaRPr lang="en-US" sz="1600" dirty="0" smtClean="0">
              <a:solidFill>
                <a:srgbClr val="000000"/>
              </a:solidFill>
            </a:endParaRPr>
          </a:p>
          <a:p>
            <a:pPr marL="0" indent="0">
              <a:buNone/>
            </a:pPr>
            <a:r>
              <a:rPr lang="en-US" sz="1600" dirty="0" smtClean="0">
                <a:solidFill>
                  <a:srgbClr val="000000"/>
                </a:solidFill>
              </a:rPr>
              <a:t>5 </a:t>
            </a:r>
            <a:r>
              <a:rPr lang="en-US" sz="1600" dirty="0">
                <a:solidFill>
                  <a:srgbClr val="000000"/>
                </a:solidFill>
              </a:rPr>
              <a:t>Have this mind among yourselves, which is yours in Christ Jesus, 6 who, </a:t>
            </a:r>
            <a:r>
              <a:rPr lang="en-US" sz="1600" b="1" dirty="0">
                <a:solidFill>
                  <a:srgbClr val="000000"/>
                </a:solidFill>
              </a:rPr>
              <a:t>though he was in the form of God</a:t>
            </a:r>
            <a:r>
              <a:rPr lang="en-US" sz="1600" dirty="0">
                <a:solidFill>
                  <a:srgbClr val="000000"/>
                </a:solidFill>
              </a:rPr>
              <a:t>, did not count equality with God a thing to be grasped, 7 but </a:t>
            </a:r>
            <a:r>
              <a:rPr lang="en-US" sz="1600" b="1" dirty="0">
                <a:solidFill>
                  <a:srgbClr val="000000"/>
                </a:solidFill>
              </a:rPr>
              <a:t>made himself nothing, taking the form of a servant</a:t>
            </a:r>
            <a:r>
              <a:rPr lang="en-US" sz="1600" dirty="0" smtClean="0">
                <a:solidFill>
                  <a:srgbClr val="000000"/>
                </a:solidFill>
              </a:rPr>
              <a:t>, being </a:t>
            </a:r>
            <a:r>
              <a:rPr lang="en-US" sz="1600" dirty="0">
                <a:solidFill>
                  <a:srgbClr val="000000"/>
                </a:solidFill>
              </a:rPr>
              <a:t>born in the likeness of men. 8 And being found in human form, he </a:t>
            </a:r>
            <a:r>
              <a:rPr lang="en-US" sz="1600" b="1" dirty="0">
                <a:solidFill>
                  <a:srgbClr val="000000"/>
                </a:solidFill>
              </a:rPr>
              <a:t>humbled himself by becoming obedient to the point of death</a:t>
            </a:r>
            <a:r>
              <a:rPr lang="en-US" sz="1600" dirty="0">
                <a:solidFill>
                  <a:srgbClr val="000000"/>
                </a:solidFill>
              </a:rPr>
              <a:t>, even death on a cross. </a:t>
            </a:r>
            <a:endParaRPr lang="en-US" sz="1600" dirty="0" smtClean="0">
              <a:solidFill>
                <a:srgbClr val="000000"/>
              </a:solidFill>
            </a:endParaRPr>
          </a:p>
          <a:p>
            <a:pPr marL="0" indent="0">
              <a:buNone/>
            </a:pPr>
            <a:r>
              <a:rPr lang="en-US" sz="1600" dirty="0" smtClean="0">
                <a:solidFill>
                  <a:srgbClr val="000000"/>
                </a:solidFill>
              </a:rPr>
              <a:t>9 </a:t>
            </a:r>
            <a:r>
              <a:rPr lang="en-US" sz="1600" dirty="0">
                <a:solidFill>
                  <a:srgbClr val="000000"/>
                </a:solidFill>
              </a:rPr>
              <a:t>Therefore God has highly exalted him and bestowed on him the name that is above every name, 10 so that at the name of Jesus every knee should bow, in heaven and on earth and under the earth, 11 and every tongue confess that </a:t>
            </a:r>
            <a:r>
              <a:rPr lang="en-US" sz="1600" b="1" dirty="0">
                <a:solidFill>
                  <a:srgbClr val="000000"/>
                </a:solidFill>
              </a:rPr>
              <a:t>Jesus Christ is Lord, to the glory of God the Father</a:t>
            </a:r>
            <a:r>
              <a:rPr lang="en-US" sz="1600" dirty="0">
                <a:solidFill>
                  <a:srgbClr val="000000"/>
                </a:solidFill>
              </a:rPr>
              <a:t>.</a:t>
            </a:r>
          </a:p>
        </p:txBody>
      </p:sp>
    </p:spTree>
    <p:extLst>
      <p:ext uri="{BB962C8B-B14F-4D97-AF65-F5344CB8AC3E}">
        <p14:creationId xmlns:p14="http://schemas.microsoft.com/office/powerpoint/2010/main" xmlns="" val="235452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rgbClr val="000000"/>
                </a:solidFill>
              </a:rPr>
              <a:t>Does our pride cause us to look down on others? </a:t>
            </a:r>
          </a:p>
          <a:p>
            <a:r>
              <a:rPr lang="en-US" dirty="0" smtClean="0">
                <a:solidFill>
                  <a:srgbClr val="000000"/>
                </a:solidFill>
              </a:rPr>
              <a:t>Are we looking for the heart ready to repent? </a:t>
            </a:r>
          </a:p>
          <a:p>
            <a:r>
              <a:rPr lang="en-US" dirty="0" smtClean="0">
                <a:solidFill>
                  <a:srgbClr val="000000"/>
                </a:solidFill>
              </a:rPr>
              <a:t>Do we see our own sin and condition? </a:t>
            </a:r>
          </a:p>
          <a:p>
            <a:r>
              <a:rPr lang="en-US" dirty="0" smtClean="0">
                <a:solidFill>
                  <a:srgbClr val="000000"/>
                </a:solidFill>
              </a:rPr>
              <a:t>Do we see Jesus and what he has done for us? </a:t>
            </a:r>
          </a:p>
          <a:p>
            <a:endParaRPr lang="en-US" dirty="0" smtClean="0">
              <a:solidFill>
                <a:srgbClr val="000000"/>
              </a:solidFill>
            </a:endParaRPr>
          </a:p>
          <a:p>
            <a:endParaRPr lang="en-US" dirty="0" smtClean="0">
              <a:solidFill>
                <a:srgbClr val="000000"/>
              </a:solidFill>
            </a:endParaRPr>
          </a:p>
        </p:txBody>
      </p:sp>
    </p:spTree>
    <p:extLst>
      <p:ext uri="{BB962C8B-B14F-4D97-AF65-F5344CB8AC3E}">
        <p14:creationId xmlns:p14="http://schemas.microsoft.com/office/powerpoint/2010/main" xmlns="" val="578079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10280110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TS102801109.potx</Template>
  <TotalTime>0</TotalTime>
  <Words>941</Words>
  <Application>Microsoft Office PowerPoint</Application>
  <PresentationFormat>On-screen Show (16:9)</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TS102801109</vt:lpstr>
      <vt:lpstr>Simon The Pharisee</vt:lpstr>
      <vt:lpstr>Luke 7:36-38 (ESV)</vt:lpstr>
      <vt:lpstr>Luke 7:39-43</vt:lpstr>
      <vt:lpstr>Luke 7:44-50</vt:lpstr>
      <vt:lpstr>What was Simon’s issue? </vt:lpstr>
      <vt:lpstr>Slide 6</vt:lpstr>
      <vt:lpstr>Simon’s Pride:</vt:lpstr>
      <vt:lpstr>Philippians 2:1-11</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2014-04-20T21:40:38Z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