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7"/>
  </p:notesMasterIdLst>
  <p:handoutMasterIdLst>
    <p:handoutMasterId r:id="rId18"/>
  </p:handoutMasterIdLst>
  <p:sldIdLst>
    <p:sldId id="285" r:id="rId2"/>
    <p:sldId id="286" r:id="rId3"/>
    <p:sldId id="282" r:id="rId4"/>
    <p:sldId id="258" r:id="rId5"/>
    <p:sldId id="259" r:id="rId6"/>
    <p:sldId id="274" r:id="rId7"/>
    <p:sldId id="261" r:id="rId8"/>
    <p:sldId id="266" r:id="rId9"/>
    <p:sldId id="277" r:id="rId10"/>
    <p:sldId id="279" r:id="rId11"/>
    <p:sldId id="284" r:id="rId12"/>
    <p:sldId id="273" r:id="rId13"/>
    <p:sldId id="280" r:id="rId14"/>
    <p:sldId id="287" r:id="rId15"/>
    <p:sldId id="283" r:id="rId16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4A05"/>
    <a:srgbClr val="3333FF"/>
    <a:srgbClr val="FDBBA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53" autoAdjust="0"/>
    <p:restoredTop sz="94697" autoAdjust="0"/>
  </p:normalViewPr>
  <p:slideViewPr>
    <p:cSldViewPr>
      <p:cViewPr>
        <p:scale>
          <a:sx n="66" d="100"/>
          <a:sy n="66" d="100"/>
        </p:scale>
        <p:origin x="-1980" y="-88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19983B-46ED-4273-8A84-D4449CA25C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60027FD-7E72-41C1-B36F-7BA427D6B45B}" type="datetimeFigureOut">
              <a:rPr lang="en-US"/>
              <a:pPr>
                <a:defRPr/>
              </a:pPr>
              <a:t>4/27/2014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362FB31-0068-4361-BD11-9998A2299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3BFA61-54D8-423E-B421-0CDA57F40383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5051EF3-14C3-4A70-88FD-893F6423968B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ECF49-6A23-430E-899D-B5C5833114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7AD09-9FBB-46B8-962A-CCDCFE9A9B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F82C7-8142-473F-943F-93732036F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58A39-F111-4B93-8C36-77535BBC13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A356E-4E5E-40AD-B1BD-7C436581A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9F75A-DF13-455F-938C-A772E1B86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2DEA1-7FB9-4FF2-AF03-11878E4AC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D4BF9-F6F1-4A31-846A-D5E91AA46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6E4B8-9C9A-4A11-AFD2-18AD32C2A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AD3B1-63BC-47D2-8E0E-AC5046E126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45EA0-1DC4-4D2D-B3FB-B69F1BF9C1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6B6F3AB-E742-4669-AFE1-41559A60C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sz="3200" b="1" smtClean="0"/>
              <a:t> II PETER 1:2-11 </a:t>
            </a:r>
            <a:r>
              <a:rPr lang="en-US" sz="3200" b="1" smtClean="0">
                <a:solidFill>
                  <a:srgbClr val="FF0000"/>
                </a:solidFill>
              </a:rPr>
              <a:t>WHY?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0" y="895350"/>
            <a:ext cx="9144000" cy="424815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400" b="1" u="sng" smtClean="0"/>
              <a:t>MAT 28:18-20</a:t>
            </a:r>
            <a:r>
              <a:rPr lang="en-US" sz="2400" b="1" smtClean="0"/>
              <a:t> And Jesus came and spoke to them, </a:t>
            </a:r>
            <a:r>
              <a:rPr lang="en-US" sz="2400" b="1" u="sng" smtClean="0">
                <a:solidFill>
                  <a:srgbClr val="FF0000"/>
                </a:solidFill>
              </a:rPr>
              <a:t>(apostles)</a:t>
            </a:r>
            <a:r>
              <a:rPr lang="en-US" sz="2400" b="1" smtClean="0">
                <a:solidFill>
                  <a:srgbClr val="FF0000"/>
                </a:solidFill>
              </a:rPr>
              <a:t> </a:t>
            </a:r>
            <a:r>
              <a:rPr lang="en-US" sz="2400" b="1" smtClean="0"/>
              <a:t>saying, "All authority has  been given to Me in heaven and on earth.</a:t>
            </a:r>
          </a:p>
          <a:p>
            <a:pPr>
              <a:buFont typeface="Wingdings" pitchFamily="2" charset="2"/>
              <a:buChar char="q"/>
            </a:pPr>
            <a:r>
              <a:rPr lang="en-US" sz="2400" b="1" u="sng" smtClean="0"/>
              <a:t>V 19 </a:t>
            </a:r>
            <a:r>
              <a:rPr lang="en-US" sz="2400" b="1" smtClean="0"/>
              <a:t>"Go therefore and make disciples of all the nations, baptizing them in the name of the Father and of the Son and of the Holy Spirit,</a:t>
            </a:r>
          </a:p>
          <a:p>
            <a:pPr>
              <a:buFont typeface="Wingdings" pitchFamily="2" charset="2"/>
              <a:buChar char="q"/>
            </a:pPr>
            <a:r>
              <a:rPr lang="en-US" sz="2400" b="1" smtClean="0"/>
              <a:t> </a:t>
            </a:r>
            <a:r>
              <a:rPr lang="en-US" sz="2400" b="1" u="sng" smtClean="0"/>
              <a:t>V 20</a:t>
            </a:r>
            <a:r>
              <a:rPr lang="en-US" sz="2400" b="1" smtClean="0"/>
              <a:t> </a:t>
            </a:r>
            <a:r>
              <a:rPr lang="en-US" sz="2400" b="1" u="sng" smtClean="0">
                <a:solidFill>
                  <a:srgbClr val="FF0000"/>
                </a:solidFill>
              </a:rPr>
              <a:t>"teaching them to observe all things that I have commanded you; </a:t>
            </a:r>
            <a:r>
              <a:rPr lang="en-US" sz="2400" b="1" smtClean="0"/>
              <a:t>and lo, I am with you always, even to the end of the age." Amen.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42950"/>
            <a:ext cx="9144000" cy="3429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hlink"/>
                </a:solidFill>
                <a:latin typeface="Tahoma" charset="0"/>
              </a:rPr>
              <a:t>SECOND PETER 1:2-11</a:t>
            </a:r>
            <a:br>
              <a:rPr lang="en-US" sz="3200" b="1" smtClean="0">
                <a:solidFill>
                  <a:schemeClr val="hlink"/>
                </a:solidFill>
                <a:latin typeface="Tahoma" charset="0"/>
              </a:rPr>
            </a:br>
            <a:r>
              <a:rPr lang="en-US" sz="4200" b="1" smtClean="0">
                <a:solidFill>
                  <a:schemeClr val="hlink"/>
                </a:solidFill>
                <a:latin typeface="Tahoma" charset="0"/>
              </a:rPr>
              <a:t/>
            </a:r>
            <a:br>
              <a:rPr lang="en-US" sz="4200" b="1" smtClean="0">
                <a:solidFill>
                  <a:schemeClr val="hlink"/>
                </a:solidFill>
                <a:latin typeface="Tahoma" charset="0"/>
              </a:rPr>
            </a:br>
            <a:endParaRPr lang="en-US" sz="4200" b="1" smtClean="0">
              <a:solidFill>
                <a:schemeClr val="hlink"/>
              </a:solidFill>
              <a:latin typeface="Tahoma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857250"/>
            <a:ext cx="9372600" cy="48006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b="1" smtClean="0"/>
              <a:t>TO RECEIVE ETERNAL LIFE WE MUST STUDY TO HAVE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400" b="1" smtClean="0"/>
              <a:t>    </a:t>
            </a:r>
            <a:r>
              <a:rPr lang="en-US" sz="2600" b="1" smtClean="0"/>
              <a:t>KNOWLEDGE WHICH WILL PRODUCE FAITH.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u="sng" smtClean="0"/>
              <a:t>V 5</a:t>
            </a:r>
            <a:r>
              <a:rPr lang="en-US" sz="2800" b="1" smtClean="0"/>
              <a:t>…giving all diligence, add to your faith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800" b="1" smtClean="0"/>
              <a:t>   virtue, to virtue knowledge,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u="sng" smtClean="0"/>
              <a:t>V 6</a:t>
            </a:r>
            <a:r>
              <a:rPr lang="en-US" sz="2800" b="1" smtClean="0"/>
              <a:t> to knowledge self-control to self-control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800" b="1" smtClean="0"/>
              <a:t>   perseverance, to perseverance godliness,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u="sng" smtClean="0"/>
              <a:t>V 7</a:t>
            </a:r>
            <a:r>
              <a:rPr lang="en-US" sz="2800" b="1" smtClean="0"/>
              <a:t> to godliness brotherly kindness, and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800" b="1" smtClean="0"/>
              <a:t>   to brotherly kindness love. 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800" b="1" smtClean="0"/>
              <a:t>   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620000" y="1200150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solidFill>
                  <a:srgbClr val="FF0000"/>
                </a:solidFill>
              </a:rPr>
              <a:t>Ro.10:17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781800" y="2114550"/>
            <a:ext cx="2362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solidFill>
                  <a:srgbClr val="FF0000"/>
                </a:solidFill>
              </a:rPr>
              <a:t>Gen. 20:5-6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029200" y="4095750"/>
            <a:ext cx="4114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solidFill>
                  <a:srgbClr val="FF0000"/>
                </a:solidFill>
              </a:rPr>
              <a:t>1 Cor. 13:13 Buildin blocks</a:t>
            </a:r>
          </a:p>
          <a:p>
            <a:endParaRPr lang="en-US" sz="2400" b="1" u="sng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800100"/>
            <a:ext cx="9144000" cy="17145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hlink"/>
                </a:solidFill>
                <a:latin typeface="Tahoma" charset="0"/>
              </a:rPr>
              <a:t>SECOND PETER 1:2-11</a:t>
            </a:r>
            <a:br>
              <a:rPr lang="en-US" sz="3200" b="1" smtClean="0">
                <a:solidFill>
                  <a:schemeClr val="hlink"/>
                </a:solidFill>
                <a:latin typeface="Tahoma" charset="0"/>
              </a:rPr>
            </a:br>
            <a:r>
              <a:rPr lang="en-US" sz="3200" b="1" smtClean="0">
                <a:solidFill>
                  <a:schemeClr val="hlink"/>
                </a:solidFill>
                <a:latin typeface="Tahoma" charset="0"/>
              </a:rPr>
              <a:t/>
            </a:r>
            <a:br>
              <a:rPr lang="en-US" sz="3200" b="1" smtClean="0">
                <a:solidFill>
                  <a:schemeClr val="hlink"/>
                </a:solidFill>
                <a:latin typeface="Tahoma" charset="0"/>
              </a:rPr>
            </a:br>
            <a:endParaRPr lang="en-US" sz="3200" b="1" smtClean="0">
              <a:solidFill>
                <a:schemeClr val="hlink"/>
              </a:solidFill>
              <a:latin typeface="Tahoma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42950"/>
            <a:ext cx="9144000" cy="49149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b="1" smtClean="0"/>
              <a:t>WHICH ONE CAN WE LEAVE UNDONE?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u="sng" smtClean="0"/>
              <a:t>Mt 23:23</a:t>
            </a:r>
            <a:r>
              <a:rPr lang="en-US" sz="2400" b="1" smtClean="0"/>
              <a:t> Woe to you, scribes and Pharisees, hypocrites!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400" b="1" smtClean="0"/>
              <a:t>   For you pay tithe of mint and anise and cummin, </a:t>
            </a:r>
            <a:r>
              <a:rPr lang="en-US" sz="2400" b="1" u="sng" smtClean="0">
                <a:solidFill>
                  <a:srgbClr val="FF0000"/>
                </a:solidFill>
              </a:rPr>
              <a:t>and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FF0000"/>
                </a:solidFill>
              </a:rPr>
              <a:t>   </a:t>
            </a:r>
            <a:r>
              <a:rPr lang="en-US" sz="2400" b="1" u="sng" smtClean="0">
                <a:solidFill>
                  <a:srgbClr val="FF0000"/>
                </a:solidFill>
              </a:rPr>
              <a:t>have neglected the weightier matters of the law: justice 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 b="1" smtClean="0">
                <a:solidFill>
                  <a:srgbClr val="FF0000"/>
                </a:solidFill>
              </a:rPr>
              <a:t>   </a:t>
            </a:r>
            <a:r>
              <a:rPr lang="en-US" sz="2400" b="1" u="sng" smtClean="0">
                <a:solidFill>
                  <a:srgbClr val="FF0000"/>
                </a:solidFill>
              </a:rPr>
              <a:t>and mercy and faith. These you ought to have done,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FF0000"/>
                </a:solidFill>
              </a:rPr>
              <a:t>   </a:t>
            </a:r>
            <a:r>
              <a:rPr lang="en-US" sz="2400" b="1" smtClean="0"/>
              <a:t>without leaving the others undone.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u="sng" smtClean="0"/>
              <a:t>II Pet. 3:10</a:t>
            </a:r>
            <a:r>
              <a:rPr lang="en-US" sz="2400" b="1" smtClean="0"/>
              <a:t>…thief…earth…burned up earth. </a:t>
            </a:r>
            <a:r>
              <a:rPr lang="en-US" sz="2400" b="1" u="sng" smtClean="0"/>
              <a:t>V 11</a:t>
            </a:r>
            <a:r>
              <a:rPr lang="en-US" sz="2400" b="1" smtClean="0"/>
              <a:t> Seeing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400" b="1" smtClean="0"/>
              <a:t>   then that…things will be dissolved what manner of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400" b="1" smtClean="0"/>
              <a:t>   persons ought you to be in holy conduct and godliness.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u="sng" smtClean="0"/>
              <a:t>Heb. 12:11 </a:t>
            </a:r>
            <a:r>
              <a:rPr lang="en-US" sz="2400" b="1" smtClean="0"/>
              <a:t>Pursue peace with all people, and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400" b="1" smtClean="0"/>
              <a:t>   holiness, </a:t>
            </a:r>
            <a:r>
              <a:rPr lang="en-US" sz="2400" b="1" u="sng" smtClean="0">
                <a:solidFill>
                  <a:srgbClr val="FF0000"/>
                </a:solidFill>
              </a:rPr>
              <a:t>without which no one will see the Lord.</a:t>
            </a:r>
          </a:p>
          <a:p>
            <a:pPr algn="l" eaLnBrk="1" hangingPunct="1">
              <a:lnSpc>
                <a:spcPct val="90000"/>
              </a:lnSpc>
            </a:pPr>
            <a:endParaRPr lang="en-US" sz="24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42950"/>
            <a:ext cx="9144000" cy="400050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sz="2800" b="1" smtClean="0">
                <a:solidFill>
                  <a:schemeClr val="hlink"/>
                </a:solidFill>
                <a:latin typeface="Tahoma" charset="0"/>
              </a:rPr>
              <a:t>SECOND PETER 1:2-11</a:t>
            </a:r>
            <a:br>
              <a:rPr lang="en-US" sz="2800" b="1" smtClean="0">
                <a:solidFill>
                  <a:schemeClr val="hlink"/>
                </a:solidFill>
                <a:latin typeface="Tahoma" charset="0"/>
              </a:rPr>
            </a:br>
            <a:r>
              <a:rPr lang="en-US" sz="4200" b="1" smtClean="0">
                <a:solidFill>
                  <a:schemeClr val="hlink"/>
                </a:solidFill>
                <a:latin typeface="Tahoma" charset="0"/>
              </a:rPr>
              <a:t/>
            </a:r>
            <a:br>
              <a:rPr lang="en-US" sz="4200" b="1" smtClean="0">
                <a:solidFill>
                  <a:schemeClr val="hlink"/>
                </a:solidFill>
                <a:latin typeface="Tahoma" charset="0"/>
              </a:rPr>
            </a:br>
            <a:endParaRPr lang="en-US" sz="4200" b="1" smtClean="0">
              <a:solidFill>
                <a:schemeClr val="hlink"/>
              </a:solidFill>
              <a:latin typeface="Tahoma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42950"/>
            <a:ext cx="9144000" cy="508635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b="1" smtClean="0"/>
              <a:t>WHY IS DOING THESE THINGS </a:t>
            </a:r>
            <a:r>
              <a:rPr lang="en-US" sz="2400" b="1" smtClean="0"/>
              <a:t>SO </a:t>
            </a:r>
            <a:r>
              <a:rPr lang="en-US" sz="2400" b="1" smtClean="0"/>
              <a:t>IMPORTANT</a:t>
            </a:r>
            <a:r>
              <a:rPr lang="en-US" sz="2400" b="1" smtClean="0"/>
              <a:t>?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u="sng" dirty="0" smtClean="0"/>
              <a:t>II Pet. 1:8 </a:t>
            </a:r>
            <a:r>
              <a:rPr lang="en-US" sz="2400" b="1" dirty="0" smtClean="0"/>
              <a:t>For if </a:t>
            </a:r>
            <a:r>
              <a:rPr lang="en-US" sz="2400" b="1" u="sng" dirty="0" smtClean="0"/>
              <a:t>these things</a:t>
            </a:r>
            <a:r>
              <a:rPr lang="en-US" sz="2400" b="1" dirty="0" smtClean="0"/>
              <a:t> are yours and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400" b="1" dirty="0" smtClean="0"/>
              <a:t>   abound</a:t>
            </a:r>
            <a:r>
              <a:rPr lang="en-US" sz="2400" b="1" u="sng" dirty="0" smtClean="0"/>
              <a:t>, </a:t>
            </a:r>
            <a:r>
              <a:rPr lang="en-US" sz="2400" b="1" u="sng" dirty="0" smtClean="0">
                <a:solidFill>
                  <a:srgbClr val="FF0000"/>
                </a:solidFill>
              </a:rPr>
              <a:t>you will be neither barren nor unfruitful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   </a:t>
            </a:r>
            <a:r>
              <a:rPr lang="en-US" sz="2400" b="1" u="sng" dirty="0" smtClean="0">
                <a:solidFill>
                  <a:srgbClr val="FF0000"/>
                </a:solidFill>
              </a:rPr>
              <a:t>in the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u="sng" dirty="0" smtClean="0">
                <a:solidFill>
                  <a:srgbClr val="FF0000"/>
                </a:solidFill>
              </a:rPr>
              <a:t>knowledge of our Lord Jesus Christ.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b="1" dirty="0" smtClean="0"/>
              <a:t>What if we lack in these things?--we come short.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u="sng" dirty="0" smtClean="0"/>
              <a:t>V 9</a:t>
            </a:r>
            <a:r>
              <a:rPr lang="en-US" sz="2400" b="1" dirty="0" smtClean="0"/>
              <a:t> For he who lacks these things is </a:t>
            </a:r>
            <a:r>
              <a:rPr lang="en-US" sz="2400" b="1" u="sng" dirty="0" smtClean="0">
                <a:solidFill>
                  <a:srgbClr val="FF0000"/>
                </a:solidFill>
              </a:rPr>
              <a:t>shortsighted,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   </a:t>
            </a:r>
            <a:r>
              <a:rPr lang="en-US" sz="2400" b="1" u="sng" dirty="0" smtClean="0">
                <a:solidFill>
                  <a:srgbClr val="FF0000"/>
                </a:solidFill>
              </a:rPr>
              <a:t>even to blindness</a:t>
            </a:r>
            <a:r>
              <a:rPr lang="en-US" sz="2400" b="1" dirty="0" smtClean="0"/>
              <a:t>, and has forgotten that he was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400" b="1" dirty="0" smtClean="0"/>
              <a:t>   cleansed from his old sins.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u="sng" dirty="0" smtClean="0"/>
              <a:t>Heb. 2:1 </a:t>
            </a:r>
            <a:r>
              <a:rPr lang="en-US" sz="2400" b="1" dirty="0" smtClean="0"/>
              <a:t>Therefore we must give the more earnest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400" b="1" dirty="0" smtClean="0"/>
              <a:t>   heed to the things we have heard, lest we let them slip.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200" b="1" dirty="0" smtClean="0"/>
              <a:t>    (</a:t>
            </a:r>
            <a:r>
              <a:rPr lang="en-US" sz="2200" b="1" u="sng" dirty="0" smtClean="0">
                <a:solidFill>
                  <a:srgbClr val="FF0000"/>
                </a:solidFill>
              </a:rPr>
              <a:t>A/S Lest we drift away</a:t>
            </a:r>
            <a:r>
              <a:rPr lang="en-US" sz="2200" b="1" dirty="0" smtClean="0"/>
              <a:t>) 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705600" y="1047750"/>
            <a:ext cx="2667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Virtue;knowledge;self-control;perseverance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934200" y="1885950"/>
            <a:ext cx="2362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godliness;brotherly kindness;love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42950"/>
            <a:ext cx="9144000" cy="304800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chemeClr val="hlink"/>
                </a:solidFill>
                <a:latin typeface="Tahoma" charset="0"/>
              </a:rPr>
              <a:t>SECOND PETER 1:2-11</a:t>
            </a:r>
            <a:br>
              <a:rPr lang="en-US" sz="2800" b="1" smtClean="0">
                <a:solidFill>
                  <a:schemeClr val="hlink"/>
                </a:solidFill>
                <a:latin typeface="Tahoma" charset="0"/>
              </a:rPr>
            </a:br>
            <a:r>
              <a:rPr lang="en-US" sz="4200" b="1" smtClean="0">
                <a:solidFill>
                  <a:schemeClr val="hlink"/>
                </a:solidFill>
                <a:latin typeface="Tahoma" charset="0"/>
              </a:rPr>
              <a:t/>
            </a:r>
            <a:br>
              <a:rPr lang="en-US" sz="4200" b="1" smtClean="0">
                <a:solidFill>
                  <a:schemeClr val="hlink"/>
                </a:solidFill>
                <a:latin typeface="Tahoma" charset="0"/>
              </a:rPr>
            </a:br>
            <a:endParaRPr lang="en-US" sz="4200" b="1" smtClean="0">
              <a:solidFill>
                <a:schemeClr val="hlink"/>
              </a:solidFill>
              <a:latin typeface="Tahoma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71500"/>
            <a:ext cx="9144000" cy="52578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200" b="1" smtClean="0"/>
              <a:t>WHY SHOULD ONE BE DILIGENT TO MAKE HIS CALLING        AND ELECTION SURE?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u="sng" smtClean="0"/>
              <a:t>II PET. 1:10 </a:t>
            </a:r>
            <a:r>
              <a:rPr lang="en-US" sz="2400" b="1" smtClean="0"/>
              <a:t>Therefore, brethren, be even more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400" b="1" smtClean="0"/>
              <a:t>   diligent to make your call and election sure, </a:t>
            </a:r>
            <a:r>
              <a:rPr lang="en-US" sz="2400" b="1" u="sng" smtClean="0">
                <a:solidFill>
                  <a:srgbClr val="FF0000"/>
                </a:solidFill>
              </a:rPr>
              <a:t>for if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400" b="1" u="sng" smtClean="0">
                <a:solidFill>
                  <a:srgbClr val="FF0000"/>
                </a:solidFill>
              </a:rPr>
              <a:t>   you do these things</a:t>
            </a:r>
            <a:r>
              <a:rPr lang="en-US" sz="2400" b="1" u="sng" smtClean="0"/>
              <a:t> </a:t>
            </a:r>
            <a:r>
              <a:rPr lang="en-US" sz="2400" b="1" smtClean="0"/>
              <a:t>(</a:t>
            </a:r>
            <a:r>
              <a:rPr lang="en-US" sz="2400" b="1" u="sng" smtClean="0"/>
              <a:t>V 5-7</a:t>
            </a:r>
            <a:r>
              <a:rPr lang="en-US" sz="2400" b="1" smtClean="0"/>
              <a:t>) you will never stumble.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400" b="1" smtClean="0"/>
              <a:t>   (OKJ Never fall). </a:t>
            </a:r>
            <a:r>
              <a:rPr lang="en-US" sz="2400" b="1" u="sng" smtClean="0"/>
              <a:t>I Jn. 1:7.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US" sz="2400" b="1" u="sng" smtClean="0"/>
              <a:t>1 Jn. 3:9 </a:t>
            </a:r>
            <a:r>
              <a:rPr lang="en-US" sz="2400" b="1" smtClean="0"/>
              <a:t>Whoever has been born of God does not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400" b="1" smtClean="0"/>
              <a:t>   practice sin…(not his manner of life)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u="sng" smtClean="0"/>
              <a:t>I Jn. 1:9 </a:t>
            </a:r>
            <a:r>
              <a:rPr lang="en-US" sz="2400" b="1" smtClean="0"/>
              <a:t>If we confess our sins, He is faithful and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400" b="1" smtClean="0"/>
              <a:t>   just to forgive us our sins…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200" b="1" u="sng" smtClean="0"/>
              <a:t>1 Cor. 10:12 </a:t>
            </a:r>
            <a:r>
              <a:rPr lang="en-US" sz="2200" b="1" smtClean="0"/>
              <a:t>Therefore let him who thinks he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200" b="1" smtClean="0"/>
              <a:t>   stands take heed lest he fall.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 rot="10800000" flipV="1">
            <a:off x="0" y="285750"/>
            <a:ext cx="9144000" cy="381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hlink"/>
                </a:solidFill>
                <a:latin typeface="Tahoma" charset="0"/>
              </a:rPr>
              <a:t>SECOND PETER 1:2-11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42950"/>
            <a:ext cx="9372600" cy="508635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b="1" smtClean="0"/>
              <a:t>WHY SHOULD ONE BE DILIGENT TO MAKE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400" b="1" smtClean="0"/>
              <a:t>   HIS  CALLING AND ELECTION SURE?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u="sng" smtClean="0"/>
              <a:t>II Pet. 2:11</a:t>
            </a:r>
            <a:r>
              <a:rPr lang="en-US" sz="2400" b="1" u="sng" smtClean="0">
                <a:solidFill>
                  <a:srgbClr val="FF0000"/>
                </a:solidFill>
              </a:rPr>
              <a:t>…so an entrance will be supplied to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FF0000"/>
                </a:solidFill>
              </a:rPr>
              <a:t>   </a:t>
            </a:r>
            <a:r>
              <a:rPr lang="en-US" sz="2400" b="1" u="sng" smtClean="0">
                <a:solidFill>
                  <a:srgbClr val="FF0000"/>
                </a:solidFill>
              </a:rPr>
              <a:t>you abundantly into the everlasting kingdom of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FF0000"/>
                </a:solidFill>
              </a:rPr>
              <a:t>   </a:t>
            </a:r>
            <a:r>
              <a:rPr lang="en-US" sz="2400" b="1" u="sng" smtClean="0">
                <a:solidFill>
                  <a:srgbClr val="FF0000"/>
                </a:solidFill>
              </a:rPr>
              <a:t>our Lord and Savior Jesus Christ.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u="sng" smtClean="0"/>
              <a:t>II Tim. 4:7-8 </a:t>
            </a:r>
            <a:r>
              <a:rPr lang="en-US" sz="2400" b="1" smtClean="0"/>
              <a:t>I have fought the good fight, I have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400" b="1" smtClean="0"/>
              <a:t>   finished the race, I have kept the faith.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US" sz="2400" b="1" smtClean="0"/>
              <a:t> </a:t>
            </a:r>
            <a:r>
              <a:rPr lang="en-US" sz="2400" b="1" u="sng" smtClean="0"/>
              <a:t>V 8</a:t>
            </a:r>
            <a:r>
              <a:rPr lang="en-US" sz="2400" b="1" smtClean="0"/>
              <a:t> Finally, there is laid up for me the crown of righteous-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 b="1" smtClean="0"/>
              <a:t>   ness, which the Lord, the righteous Judge, will give to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 b="1" smtClean="0"/>
              <a:t>   me on that Day, </a:t>
            </a:r>
            <a:r>
              <a:rPr lang="en-US" sz="2400" b="1" u="sng" smtClean="0">
                <a:solidFill>
                  <a:srgbClr val="FF0000"/>
                </a:solidFill>
              </a:rPr>
              <a:t>and not to me only but also to all who 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 b="1" smtClean="0">
                <a:solidFill>
                  <a:srgbClr val="FF0000"/>
                </a:solidFill>
              </a:rPr>
              <a:t>   </a:t>
            </a:r>
            <a:r>
              <a:rPr lang="en-US" sz="2400" b="1" u="sng" smtClean="0">
                <a:solidFill>
                  <a:srgbClr val="FF0000"/>
                </a:solidFill>
              </a:rPr>
              <a:t>have loved His </a:t>
            </a:r>
            <a:r>
              <a:rPr lang="en-US" sz="2800" b="1" u="sng" smtClean="0">
                <a:solidFill>
                  <a:srgbClr val="FF0000"/>
                </a:solidFill>
              </a:rPr>
              <a:t>appearing</a:t>
            </a:r>
            <a:r>
              <a:rPr lang="en-US" sz="3400" b="1" u="sng" smtClean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42950"/>
          </a:xfrm>
        </p:spPr>
        <p:txBody>
          <a:bodyPr/>
          <a:lstStyle/>
          <a:p>
            <a:r>
              <a:rPr lang="en-US" sz="3200" b="1" smtClean="0"/>
              <a:t>SECOND PETER 1:2-11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71500"/>
            <a:ext cx="9144000" cy="474345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400" b="1" smtClean="0"/>
              <a:t>IS OUR CALLING AND ELECTION SURE? </a:t>
            </a:r>
          </a:p>
          <a:p>
            <a:pPr>
              <a:buFont typeface="Wingdings" pitchFamily="2" charset="2"/>
              <a:buChar char="q"/>
            </a:pPr>
            <a:r>
              <a:rPr lang="en-US" sz="2400" b="1" smtClean="0"/>
              <a:t>HOW IS OUR RELATIONSHIP WITH GOD?</a:t>
            </a:r>
          </a:p>
          <a:p>
            <a:pPr>
              <a:buFont typeface="Wingdings" pitchFamily="2" charset="2"/>
              <a:buChar char="q"/>
            </a:pPr>
            <a:r>
              <a:rPr lang="en-US" sz="2400" b="1" smtClean="0"/>
              <a:t>WOULD AN ENTRANCE INTO THE EVERLASTING KINGDOM BE SUPPLIED TO US ABUNDANTLY?</a:t>
            </a:r>
          </a:p>
          <a:p>
            <a:pPr>
              <a:buFont typeface="Wingdings" pitchFamily="2" charset="2"/>
              <a:buChar char="q"/>
            </a:pPr>
            <a:r>
              <a:rPr lang="en-US" sz="2400" b="1" smtClean="0"/>
              <a:t>HAVE YOU BEEN BAPTIZED FOR THE REMISSION OF YOUR SINS?  </a:t>
            </a:r>
          </a:p>
          <a:p>
            <a:pPr>
              <a:buFont typeface="Wingdings" pitchFamily="2" charset="2"/>
              <a:buChar char="q"/>
            </a:pPr>
            <a:r>
              <a:rPr lang="en-US" sz="2400" b="1" smtClean="0"/>
              <a:t>ARE YOU IN CHRIST/HIS KINGDOM?</a:t>
            </a:r>
          </a:p>
          <a:p>
            <a:pPr>
              <a:buFont typeface="Wingdings" pitchFamily="2" charset="2"/>
              <a:buChar char="Ø"/>
            </a:pPr>
            <a:r>
              <a:rPr lang="en-US" sz="2400" b="1" u="sng" smtClean="0"/>
              <a:t>GAL 3:26-27 </a:t>
            </a:r>
            <a:r>
              <a:rPr lang="en-US" sz="2400" b="1" smtClean="0"/>
              <a:t>For you are all sons of God through faith in Christ Jesus. </a:t>
            </a: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en-US" sz="2400" b="1" u="sng" smtClean="0"/>
              <a:t>V 27</a:t>
            </a:r>
            <a:r>
              <a:rPr lang="en-US" sz="2400" b="1" smtClean="0"/>
              <a:t> For as many of you as were baptized into Christ have put on Christ. </a:t>
            </a:r>
            <a:r>
              <a:rPr lang="en-US" sz="2400" b="1" u="sng" smtClean="0">
                <a:solidFill>
                  <a:srgbClr val="FF0000"/>
                </a:solidFill>
              </a:rPr>
              <a:t>(Feed/Tend)</a:t>
            </a: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2438400" y="2647950"/>
            <a:ext cx="6934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solidFill>
                  <a:srgbClr val="FF0000"/>
                </a:solidFill>
              </a:rPr>
              <a:t>LK. 24:47; Ac. 2:38; Ac. 22;16 and 1 Pet 3:21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sz="3200" b="1" smtClean="0"/>
              <a:t> II PETER 1:2-11 </a:t>
            </a:r>
            <a:r>
              <a:rPr lang="en-US" sz="3200" b="1" smtClean="0">
                <a:solidFill>
                  <a:srgbClr val="FF0000"/>
                </a:solidFill>
              </a:rPr>
              <a:t>WHY?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800100"/>
            <a:ext cx="9144000" cy="43434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100" b="1" u="sng" smtClean="0"/>
              <a:t>Jn. 21:15-17</a:t>
            </a:r>
            <a:r>
              <a:rPr lang="en-US" sz="2100" b="1" smtClean="0"/>
              <a:t> So when they had eaten breakfast, Jesus said to Simon Peter, "Simon, son of Jonah, do you love Me more than these?" He said to Him, "Yes, Lord; You know that I love You." He said to him, </a:t>
            </a:r>
            <a:r>
              <a:rPr lang="en-US" sz="2100" b="1" u="sng" smtClean="0">
                <a:solidFill>
                  <a:srgbClr val="FF0000"/>
                </a:solidFill>
              </a:rPr>
              <a:t>"Feed My lambs."</a:t>
            </a:r>
          </a:p>
          <a:p>
            <a:pPr>
              <a:buFont typeface="Wingdings" pitchFamily="2" charset="2"/>
              <a:buChar char="q"/>
            </a:pPr>
            <a:r>
              <a:rPr lang="en-US" sz="2100" b="1" u="sng" smtClean="0"/>
              <a:t>V 16</a:t>
            </a:r>
            <a:r>
              <a:rPr lang="en-US" sz="2100" b="1" smtClean="0"/>
              <a:t> He said to him again a second time, "Simon, son of Jonah, do you love Me?" He said to Him, "Yes, Lord; You know that I love You." He said to him, </a:t>
            </a:r>
            <a:r>
              <a:rPr lang="en-US" sz="2100" b="1" u="sng" smtClean="0">
                <a:solidFill>
                  <a:srgbClr val="FF0000"/>
                </a:solidFill>
              </a:rPr>
              <a:t>"Tend My sheep."</a:t>
            </a:r>
          </a:p>
          <a:p>
            <a:pPr>
              <a:buFont typeface="Wingdings" pitchFamily="2" charset="2"/>
              <a:buChar char="q"/>
            </a:pPr>
            <a:r>
              <a:rPr lang="en-US" sz="2100" b="1" u="sng" smtClean="0"/>
              <a:t>V 17</a:t>
            </a:r>
            <a:r>
              <a:rPr lang="en-US" sz="2100" b="1" smtClean="0"/>
              <a:t> He said to him the third time, "Simon, son of Jonah, do you  love Me?" Peter was grieved because He said to him the third time,</a:t>
            </a:r>
          </a:p>
          <a:p>
            <a:pPr>
              <a:buFontTx/>
              <a:buNone/>
            </a:pPr>
            <a:r>
              <a:rPr lang="en-US" sz="2100" b="1" smtClean="0"/>
              <a:t>   "Do you love Me?" And he said to Him, "Lord, You know all things; You know that I love You." Jesus said to him, </a:t>
            </a:r>
            <a:r>
              <a:rPr lang="en-US" sz="2100" b="1" u="sng" smtClean="0">
                <a:solidFill>
                  <a:srgbClr val="FF0000"/>
                </a:solidFill>
              </a:rPr>
              <a:t>"Feed My sheep.”</a:t>
            </a:r>
          </a:p>
          <a:p>
            <a:pPr>
              <a:buFontTx/>
              <a:buNone/>
            </a:pPr>
            <a:r>
              <a:rPr lang="en-US" sz="2100" b="1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</p:spPr>
        <p:txBody>
          <a:bodyPr/>
          <a:lstStyle/>
          <a:p>
            <a:r>
              <a:rPr lang="en-US" sz="3200" b="1" smtClean="0"/>
              <a:t>SECOND PETER 1:2-11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00100"/>
            <a:ext cx="9144000" cy="43434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400" b="1" u="sng" smtClean="0"/>
              <a:t>II Pet. 1:2</a:t>
            </a:r>
            <a:r>
              <a:rPr lang="en-US" sz="2400" b="1" smtClean="0"/>
              <a:t>  GRACE TO YOU--A MOST PRECIOUS PHRASE</a:t>
            </a:r>
          </a:p>
          <a:p>
            <a:pPr>
              <a:buFont typeface="Wingdings" pitchFamily="2" charset="2"/>
              <a:buChar char="Ø"/>
            </a:pPr>
            <a:r>
              <a:rPr lang="en-US" sz="2400" b="1" smtClean="0"/>
              <a:t>ALSO USED IN PETER’S FIRST LETTER--</a:t>
            </a:r>
          </a:p>
          <a:p>
            <a:pPr>
              <a:buFontTx/>
              <a:buNone/>
            </a:pPr>
            <a:r>
              <a:rPr lang="en-US" sz="2400" b="1" smtClean="0"/>
              <a:t>   </a:t>
            </a:r>
            <a:r>
              <a:rPr lang="en-US" sz="2400" b="1" u="sng" smtClean="0"/>
              <a:t>1 PET. 1:2 </a:t>
            </a:r>
            <a:r>
              <a:rPr lang="en-US" sz="2400" b="1" u="sng" smtClean="0">
                <a:solidFill>
                  <a:srgbClr val="FF0000"/>
                </a:solidFill>
              </a:rPr>
              <a:t>GRACE TO YOU…</a:t>
            </a:r>
          </a:p>
          <a:p>
            <a:pPr>
              <a:buFont typeface="Wingdings" pitchFamily="2" charset="2"/>
              <a:buChar char="Ø"/>
            </a:pPr>
            <a:r>
              <a:rPr lang="en-US" sz="2400" b="1" u="sng" smtClean="0"/>
              <a:t>ALSO COMMON IN PAUL’S LETTERS…</a:t>
            </a:r>
          </a:p>
          <a:p>
            <a:pPr>
              <a:buFontTx/>
              <a:buNone/>
            </a:pPr>
            <a:r>
              <a:rPr lang="en-US" sz="2400" b="1" smtClean="0"/>
              <a:t>   </a:t>
            </a:r>
            <a:r>
              <a:rPr lang="en-US" sz="2400" b="1" u="sng" smtClean="0"/>
              <a:t>ROM. 1:7</a:t>
            </a:r>
            <a:r>
              <a:rPr lang="en-US" sz="2400" b="1" u="sng" smtClean="0">
                <a:solidFill>
                  <a:srgbClr val="FF0000"/>
                </a:solidFill>
              </a:rPr>
              <a:t>…GRACE TO YOU…</a:t>
            </a:r>
          </a:p>
          <a:p>
            <a:pPr>
              <a:buFont typeface="Wingdings" pitchFamily="2" charset="2"/>
              <a:buChar char="Ø"/>
            </a:pPr>
            <a:r>
              <a:rPr lang="en-US" sz="2400" b="1" smtClean="0"/>
              <a:t>PETER AND PAUL WERE RECEIPIENTS 0F GOD’S    DIVINE FAVOR AND THEY WISHED THE SAME FOR   THEIR READERS. </a:t>
            </a:r>
            <a:r>
              <a:rPr lang="en-US" sz="2400" b="1" smtClean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819150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chemeClr val="hlink"/>
                </a:solidFill>
                <a:latin typeface="Tahoma" charset="0"/>
              </a:rPr>
              <a:t>SECOND PETER 1:2-4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819150"/>
            <a:ext cx="9144000" cy="432435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200" b="1" smtClean="0"/>
              <a:t>GRACE IS GOD’S FAVOR THAT IS UNEARNED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200" b="1" smtClean="0"/>
              <a:t>   AND UNDESERVED YET NEEDED BY ALL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200" b="1" smtClean="0"/>
              <a:t>God does not extend his grace because he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200" b="1" smtClean="0"/>
              <a:t>   has to; </a:t>
            </a:r>
            <a:r>
              <a:rPr lang="en-US" sz="2200" b="1" u="sng" smtClean="0">
                <a:solidFill>
                  <a:srgbClr val="FF0000"/>
                </a:solidFill>
              </a:rPr>
              <a:t>he offers grace because he</a:t>
            </a:r>
            <a:r>
              <a:rPr lang="en-US" sz="2200" b="1" smtClean="0">
                <a:solidFill>
                  <a:srgbClr val="FF0000"/>
                </a:solidFill>
              </a:rPr>
              <a:t> </a:t>
            </a:r>
            <a:r>
              <a:rPr lang="en-US" sz="2200" b="1" u="sng" smtClean="0">
                <a:solidFill>
                  <a:srgbClr val="FF0000"/>
                </a:solidFill>
              </a:rPr>
              <a:t>wants to</a:t>
            </a:r>
            <a:r>
              <a:rPr lang="en-US" sz="2200" b="1" u="sng" smtClean="0"/>
              <a:t>--Jn. 3:16</a:t>
            </a:r>
            <a:endParaRPr lang="en-US" sz="2200" b="1" u="sng" smtClean="0">
              <a:solidFill>
                <a:srgbClr val="FF0000"/>
              </a:solidFill>
            </a:endParaRP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200" b="1" u="sng" smtClean="0"/>
              <a:t>II PET.3:9</a:t>
            </a:r>
            <a:r>
              <a:rPr lang="en-US" sz="2200" b="1" smtClean="0"/>
              <a:t> The Lord is not slack concerning his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200" b="1" smtClean="0"/>
              <a:t>   promise, as some men count slackness; but is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200" b="1" smtClean="0"/>
              <a:t>   longsuffering to us-ward, </a:t>
            </a:r>
            <a:r>
              <a:rPr lang="en-US" sz="2200" b="1" u="sng" smtClean="0">
                <a:solidFill>
                  <a:srgbClr val="FF0000"/>
                </a:solidFill>
              </a:rPr>
              <a:t>not willing that any should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200" b="1" smtClean="0">
                <a:solidFill>
                  <a:srgbClr val="FF0000"/>
                </a:solidFill>
              </a:rPr>
              <a:t>   </a:t>
            </a:r>
            <a:r>
              <a:rPr lang="en-US" sz="2200" b="1" u="sng" smtClean="0">
                <a:solidFill>
                  <a:srgbClr val="FF0000"/>
                </a:solidFill>
              </a:rPr>
              <a:t>perish, but that all should come to repentance.</a:t>
            </a:r>
            <a:endParaRPr lang="en-US" sz="2200" b="1" smtClean="0">
              <a:solidFill>
                <a:srgbClr val="FF0000"/>
              </a:solidFill>
            </a:endParaRP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200" b="1" u="sng" smtClean="0"/>
              <a:t>ROM. 5:8</a:t>
            </a:r>
            <a:r>
              <a:rPr lang="en-US" sz="2200" b="1" smtClean="0"/>
              <a:t> God demonstrates His own love toward us,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200" b="1" smtClean="0"/>
              <a:t>   in that </a:t>
            </a:r>
            <a:r>
              <a:rPr lang="en-US" sz="2200" b="1" u="sng" smtClean="0">
                <a:solidFill>
                  <a:srgbClr val="FF0000"/>
                </a:solidFill>
              </a:rPr>
              <a:t>while we were still sinners, Christ died </a:t>
            </a:r>
            <a:r>
              <a:rPr lang="en-US" sz="2200" b="1" smtClean="0">
                <a:solidFill>
                  <a:srgbClr val="FF0000"/>
                </a:solidFill>
              </a:rPr>
              <a:t> </a:t>
            </a:r>
            <a:r>
              <a:rPr lang="en-US" sz="2200" b="1" u="sng" smtClean="0">
                <a:solidFill>
                  <a:srgbClr val="FF0000"/>
                </a:solidFill>
              </a:rPr>
              <a:t>for us.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b="1" u="sng" smtClean="0">
              <a:solidFill>
                <a:srgbClr val="F54A05"/>
              </a:solidFill>
            </a:endParaRP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sz="3600" b="1" smtClean="0"/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600" b="1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 rot="10800000" flipV="1">
            <a:off x="7696200" y="3402013"/>
            <a:ext cx="14478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00" u="sng"/>
              <a:t>Noah/Israel/us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4295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hlink"/>
                </a:solidFill>
                <a:latin typeface="Tahoma" charset="0"/>
              </a:rPr>
              <a:t>SECOND PETER 1:2-4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819150"/>
            <a:ext cx="9372600" cy="432435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q"/>
            </a:pPr>
            <a:r>
              <a:rPr lang="en-US" sz="2400" b="1" smtClean="0"/>
              <a:t>VERSE 2—GRACE AND PEACE…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smtClean="0"/>
              <a:t>PEACE IS AN ATTITUDE EXPRESSED BY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400" b="1" smtClean="0"/>
              <a:t>   INNER REST AND FREEDOM FROM ANXIETY.   </a:t>
            </a:r>
            <a:endParaRPr lang="en-US" sz="2400" b="1" u="sng" smtClean="0">
              <a:solidFill>
                <a:srgbClr val="FF0000"/>
              </a:solidFill>
            </a:endParaRP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u="sng" smtClean="0">
                <a:solidFill>
                  <a:srgbClr val="FF0000"/>
                </a:solidFill>
              </a:rPr>
              <a:t>BY RELYING UPON GOD AND HIS WORD—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u="sng" smtClean="0"/>
              <a:t>PHIL. 4:6-7</a:t>
            </a:r>
            <a:r>
              <a:rPr lang="en-US" sz="2400" smtClean="0"/>
              <a:t> </a:t>
            </a:r>
            <a:r>
              <a:rPr lang="en-US" sz="2400" b="1" smtClean="0"/>
              <a:t>Be anxious for nothing, but in every-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400" b="1" smtClean="0"/>
              <a:t>   thing by prayer and supplication, with thanksgiving,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400" b="1" smtClean="0"/>
              <a:t>   </a:t>
            </a:r>
            <a:r>
              <a:rPr lang="en-US" sz="2400" b="1" u="sng" smtClean="0"/>
              <a:t>let your requests be made to God</a:t>
            </a:r>
            <a:r>
              <a:rPr lang="en-US" sz="2400" b="1" smtClean="0"/>
              <a:t> </a:t>
            </a:r>
            <a:r>
              <a:rPr lang="en-US" sz="2400" b="1" u="sng" smtClean="0">
                <a:solidFill>
                  <a:srgbClr val="FF0000"/>
                </a:solidFill>
              </a:rPr>
              <a:t>and the peace of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FF0000"/>
                </a:solidFill>
              </a:rPr>
              <a:t>   </a:t>
            </a:r>
            <a:r>
              <a:rPr lang="en-US" sz="2400" b="1" u="sng" smtClean="0">
                <a:solidFill>
                  <a:srgbClr val="FF0000"/>
                </a:solidFill>
              </a:rPr>
              <a:t>God which</a:t>
            </a:r>
            <a:r>
              <a:rPr lang="en-US" sz="2400" b="1" smtClean="0">
                <a:solidFill>
                  <a:srgbClr val="FF0000"/>
                </a:solidFill>
              </a:rPr>
              <a:t> </a:t>
            </a:r>
            <a:r>
              <a:rPr lang="en-US" sz="2400" b="1" u="sng" smtClean="0">
                <a:solidFill>
                  <a:srgbClr val="FF0000"/>
                </a:solidFill>
              </a:rPr>
              <a:t>surpasses all understanding, will guard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FF0000"/>
                </a:solidFill>
              </a:rPr>
              <a:t>   </a:t>
            </a:r>
            <a:r>
              <a:rPr lang="en-US" sz="2400" b="1" u="sng" smtClean="0">
                <a:solidFill>
                  <a:srgbClr val="FF0000"/>
                </a:solidFill>
              </a:rPr>
              <a:t>your hearts and minds</a:t>
            </a:r>
            <a:r>
              <a:rPr lang="en-US" sz="2400" b="1" smtClean="0">
                <a:solidFill>
                  <a:srgbClr val="FF0000"/>
                </a:solidFill>
              </a:rPr>
              <a:t>.  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100" b="1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086600" y="1581150"/>
            <a:ext cx="243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solidFill>
                  <a:srgbClr val="FF0000"/>
                </a:solidFill>
              </a:rPr>
              <a:t>HOW</a:t>
            </a:r>
            <a:r>
              <a:rPr lang="en-US" b="1" u="sng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4295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hlink"/>
                </a:solidFill>
                <a:latin typeface="Tahoma" charset="0"/>
              </a:rPr>
              <a:t>SECOND PETER 1:2-4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819150"/>
            <a:ext cx="9372600" cy="432435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q"/>
            </a:pPr>
            <a:r>
              <a:rPr lang="en-US" sz="2400" b="1" u="sng" smtClean="0"/>
              <a:t>V 2</a:t>
            </a:r>
            <a:r>
              <a:rPr lang="en-US" sz="2400" b="1" smtClean="0"/>
              <a:t> PEACE IS AN ATTITUDE EXPRESSED</a:t>
            </a:r>
          </a:p>
          <a:p>
            <a:pPr algn="l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400" b="1" smtClean="0"/>
              <a:t>   BY INNER REST AND FREEDOM FROM ANXIETY.</a:t>
            </a:r>
            <a:r>
              <a:rPr lang="en-US" sz="2400" b="1" smtClean="0">
                <a:solidFill>
                  <a:srgbClr val="FF0000"/>
                </a:solidFill>
              </a:rPr>
              <a:t>   </a:t>
            </a:r>
            <a:endParaRPr lang="en-US" sz="2400" b="1" u="sng" smtClean="0">
              <a:solidFill>
                <a:srgbClr val="FF0000"/>
              </a:solidFill>
            </a:endParaRP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u="sng" smtClean="0">
                <a:solidFill>
                  <a:srgbClr val="FF0000"/>
                </a:solidFill>
              </a:rPr>
              <a:t>BY RELYING UPON GOD AND HIS WORD—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u="sng" smtClean="0"/>
              <a:t>Js. 3:17 </a:t>
            </a:r>
            <a:r>
              <a:rPr lang="en-US" sz="2400" b="1" smtClean="0"/>
              <a:t>But the wisdom that is from above is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400" b="1" smtClean="0"/>
              <a:t>   first pure, then peaceable, gentle, willing to yield,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400" b="1" smtClean="0"/>
              <a:t>   full of mercy and good fruits, without partiality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400" b="1" smtClean="0"/>
              <a:t>   and without hypocrisy.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US" sz="2400" b="1" u="sng" smtClean="0"/>
              <a:t>Ps. 23:4 </a:t>
            </a:r>
            <a:r>
              <a:rPr lang="en-US" sz="2400" b="1" smtClean="0"/>
              <a:t>Yea, though I walk through the valley of the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 b="1" smtClean="0"/>
              <a:t>   shadow of death, I will fear no evil; For you are with  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 b="1" smtClean="0"/>
              <a:t>   with me; Your rod and Your staff, </a:t>
            </a:r>
            <a:r>
              <a:rPr lang="en-US" sz="2400" b="1" u="sng" smtClean="0">
                <a:solidFill>
                  <a:srgbClr val="FF0000"/>
                </a:solidFill>
              </a:rPr>
              <a:t>they comfort me.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endParaRPr lang="en-US" b="1" smtClean="0"/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400" b="1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 rot="10800000" flipV="1">
            <a:off x="7848600" y="3322638"/>
            <a:ext cx="12954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00"/>
              <a:t>  </a:t>
            </a:r>
            <a:r>
              <a:rPr lang="en-US" sz="500" b="1"/>
              <a:t>This book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 rot="10800000" flipV="1">
            <a:off x="7620000" y="1117600"/>
            <a:ext cx="175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solidFill>
                  <a:srgbClr val="FF0000"/>
                </a:solidFill>
              </a:rPr>
              <a:t>HOW?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6675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hlink"/>
                </a:solidFill>
                <a:latin typeface="Tahoma" charset="0"/>
              </a:rPr>
              <a:t>SECOND PETER 1:2-4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28650"/>
            <a:ext cx="9372600" cy="451485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b="1" u="sng" smtClean="0"/>
              <a:t>VERSE 3</a:t>
            </a:r>
            <a:r>
              <a:rPr lang="en-US" sz="2400" b="1" smtClean="0"/>
              <a:t> AS HIS DIVINE POWER (AND NO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400" b="1" smtClean="0"/>
              <a:t>   ACHIEVEMENT OF OUR OWN) </a:t>
            </a:r>
            <a:r>
              <a:rPr lang="en-US" sz="2400" b="1" u="sng" smtClean="0">
                <a:solidFill>
                  <a:srgbClr val="F54A05"/>
                </a:solidFill>
              </a:rPr>
              <a:t>HAS GIVEN US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F54A05"/>
                </a:solidFill>
              </a:rPr>
              <a:t>  </a:t>
            </a:r>
            <a:r>
              <a:rPr lang="en-US" sz="2400" b="1" u="sng" smtClean="0">
                <a:solidFill>
                  <a:srgbClr val="F54A05"/>
                </a:solidFill>
              </a:rPr>
              <a:t> EVERYTHING NEEDED FOR LIFE &amp; GODLINESS.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smtClean="0"/>
              <a:t>SUMMARY-God thru Christ (and his word)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rgbClr val="FF0000"/>
                </a:solidFill>
              </a:rPr>
              <a:t>   </a:t>
            </a:r>
            <a:r>
              <a:rPr lang="en-US" sz="2400" b="1" u="sng" smtClean="0">
                <a:solidFill>
                  <a:srgbClr val="FF0000"/>
                </a:solidFill>
              </a:rPr>
              <a:t>has given us all that is necessary for godly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rgbClr val="FF0000"/>
                </a:solidFill>
              </a:rPr>
              <a:t>   </a:t>
            </a:r>
            <a:r>
              <a:rPr lang="en-US" sz="2400" b="1" u="sng" smtClean="0">
                <a:solidFill>
                  <a:srgbClr val="FF0000"/>
                </a:solidFill>
              </a:rPr>
              <a:t>living</a:t>
            </a:r>
            <a:r>
              <a:rPr lang="en-US" sz="2400" b="1" smtClean="0"/>
              <a:t>. </a:t>
            </a:r>
            <a:r>
              <a:rPr lang="en-US" sz="2400" b="1" u="sng" smtClean="0"/>
              <a:t>II TIM.3:15-17; PS.19:7-11; 1TIM. 4:8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smtClean="0"/>
              <a:t>There is no direct, miraculous, supernatural, mysterious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400" b="1" smtClean="0"/>
              <a:t>   influence by the Holy Spirit on the hearts of men. God’s 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400" b="1" smtClean="0"/>
              <a:t>   word </a:t>
            </a:r>
            <a:r>
              <a:rPr lang="en-US" sz="2400" b="1" u="sng" smtClean="0"/>
              <a:t>is sufficient for godly living and results in Heaven.    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US" sz="2400" b="1" u="sng" smtClean="0">
                <a:solidFill>
                  <a:srgbClr val="FF0000"/>
                </a:solidFill>
              </a:rPr>
              <a:t>Freedom from sin and godly living come thru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 b="1" u="sng" smtClean="0">
                <a:solidFill>
                  <a:srgbClr val="FF0000"/>
                </a:solidFill>
              </a:rPr>
              <a:t>   knowledge and obedience.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u="sng" smtClean="0">
                <a:solidFill>
                  <a:srgbClr val="FF0000"/>
                </a:solidFill>
              </a:rPr>
              <a:t>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sz="3100" b="1" smtClean="0">
                <a:solidFill>
                  <a:schemeClr val="hlink"/>
                </a:solidFill>
                <a:latin typeface="Tahoma" charset="0"/>
              </a:rPr>
              <a:t>SECOND PETER 1:2-11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71500"/>
            <a:ext cx="9372600" cy="4572000"/>
          </a:xfrm>
        </p:spPr>
        <p:txBody>
          <a:bodyPr/>
          <a:lstStyle/>
          <a:p>
            <a:pPr algn="l" eaLnBrk="1" hangingPunct="1">
              <a:buFont typeface="Wingdings" pitchFamily="2" charset="2"/>
              <a:buChar char="q"/>
            </a:pPr>
            <a:r>
              <a:rPr lang="en-US" sz="2300" b="1" smtClean="0"/>
              <a:t>VERSE 4</a:t>
            </a:r>
            <a:r>
              <a:rPr lang="en-US" sz="2300" smtClean="0"/>
              <a:t> </a:t>
            </a:r>
            <a:r>
              <a:rPr lang="en-US" sz="2300" b="1" smtClean="0"/>
              <a:t>by which have been given to us</a:t>
            </a:r>
          </a:p>
          <a:p>
            <a:pPr algn="l" eaLnBrk="1" hangingPunct="1"/>
            <a:r>
              <a:rPr lang="en-US" sz="2300" b="1" smtClean="0"/>
              <a:t>   exceedingly great and </a:t>
            </a:r>
            <a:r>
              <a:rPr lang="en-US" sz="2300" b="1" u="sng" smtClean="0">
                <a:solidFill>
                  <a:srgbClr val="FF0000"/>
                </a:solidFill>
              </a:rPr>
              <a:t>precious promises.</a:t>
            </a:r>
          </a:p>
          <a:p>
            <a:pPr algn="l" eaLnBrk="1" hangingPunct="1">
              <a:buFont typeface="Wingdings" pitchFamily="2" charset="2"/>
              <a:buChar char="Ø"/>
            </a:pPr>
            <a:r>
              <a:rPr lang="en-US" sz="2300" b="1" u="sng" smtClean="0">
                <a:solidFill>
                  <a:srgbClr val="FF0000"/>
                </a:solidFill>
              </a:rPr>
              <a:t>II PET. 1:11 </a:t>
            </a:r>
            <a:r>
              <a:rPr lang="en-US" sz="2300" smtClean="0">
                <a:solidFill>
                  <a:srgbClr val="FF0000"/>
                </a:solidFill>
              </a:rPr>
              <a:t> </a:t>
            </a:r>
            <a:r>
              <a:rPr lang="en-US" sz="2300" b="1" u="sng" smtClean="0">
                <a:solidFill>
                  <a:srgbClr val="FF0000"/>
                </a:solidFill>
              </a:rPr>
              <a:t>for so an entrance will be supplied</a:t>
            </a:r>
          </a:p>
          <a:p>
            <a:pPr algn="l" eaLnBrk="1" hangingPunct="1"/>
            <a:r>
              <a:rPr lang="en-US" sz="2300" b="1" smtClean="0">
                <a:solidFill>
                  <a:srgbClr val="FF0000"/>
                </a:solidFill>
              </a:rPr>
              <a:t>   </a:t>
            </a:r>
            <a:r>
              <a:rPr lang="en-US" sz="2300" b="1" u="sng" smtClean="0">
                <a:solidFill>
                  <a:srgbClr val="FF0000"/>
                </a:solidFill>
              </a:rPr>
              <a:t>to you abundantly into the everlasting kingdom</a:t>
            </a:r>
          </a:p>
          <a:p>
            <a:pPr algn="l" eaLnBrk="1" hangingPunct="1"/>
            <a:r>
              <a:rPr lang="en-US" sz="2300" b="1" smtClean="0">
                <a:solidFill>
                  <a:srgbClr val="FF0000"/>
                </a:solidFill>
              </a:rPr>
              <a:t>   </a:t>
            </a:r>
            <a:r>
              <a:rPr lang="en-US" sz="2300" b="1" u="sng" smtClean="0">
                <a:solidFill>
                  <a:srgbClr val="FF0000"/>
                </a:solidFill>
              </a:rPr>
              <a:t>of our Lord and Savior Jesus Christ</a:t>
            </a:r>
            <a:r>
              <a:rPr lang="en-US" sz="2300" b="1" u="sng" smtClean="0">
                <a:solidFill>
                  <a:srgbClr val="F54A05"/>
                </a:solidFill>
              </a:rPr>
              <a:t>.</a:t>
            </a:r>
          </a:p>
          <a:p>
            <a:pPr algn="l" eaLnBrk="1" hangingPunct="1">
              <a:buFont typeface="Wingdings" pitchFamily="2" charset="2"/>
              <a:buChar char="Ø"/>
            </a:pPr>
            <a:r>
              <a:rPr lang="en-US" sz="2300" b="1" u="sng" smtClean="0"/>
              <a:t>To receive this promise knowledge is the key</a:t>
            </a:r>
          </a:p>
          <a:p>
            <a:pPr algn="l" eaLnBrk="1" hangingPunct="1">
              <a:buFont typeface="Wingdings" pitchFamily="2" charset="2"/>
              <a:buChar char="Ø"/>
            </a:pPr>
            <a:r>
              <a:rPr lang="en-US" sz="2300" b="1" u="sng" smtClean="0"/>
              <a:t>II Peter </a:t>
            </a:r>
            <a:r>
              <a:rPr lang="en-US" sz="2300" b="1" smtClean="0"/>
              <a:t>3:18 but grow in the grace and knowledge</a:t>
            </a:r>
          </a:p>
          <a:p>
            <a:pPr algn="l" eaLnBrk="1" hangingPunct="1"/>
            <a:r>
              <a:rPr lang="en-US" sz="2300" b="1" smtClean="0"/>
              <a:t>   of our Lord and Savior Jesus Christ.</a:t>
            </a:r>
          </a:p>
          <a:p>
            <a:pPr algn="l" eaLnBrk="1" hangingPunct="1">
              <a:buFont typeface="Wingdings" pitchFamily="2" charset="2"/>
              <a:buChar char="Ø"/>
            </a:pPr>
            <a:r>
              <a:rPr lang="en-US" sz="2300" b="1" u="sng" smtClean="0"/>
              <a:t>II Tim. 2:15 </a:t>
            </a:r>
            <a:r>
              <a:rPr lang="en-US" sz="2300" b="1" smtClean="0"/>
              <a:t>Study to shew thyself approved unto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300" b="1" smtClean="0"/>
              <a:t>   God, a workman that needeth not to be ashamed,</a:t>
            </a:r>
          </a:p>
          <a:p>
            <a:pPr algn="l" eaLnBrk="1" hangingPunct="1"/>
            <a:r>
              <a:rPr lang="en-US" sz="2300" b="1" smtClean="0"/>
              <a:t>   rightly dividing the word of truth. (okj)</a:t>
            </a:r>
          </a:p>
          <a:p>
            <a:pPr algn="l" eaLnBrk="1" hangingPunct="1">
              <a:buFont typeface="Wingdings" pitchFamily="2" charset="2"/>
              <a:buChar char="Ø"/>
            </a:pPr>
            <a:endParaRPr lang="en-US" b="1" u="sng" smtClean="0">
              <a:solidFill>
                <a:srgbClr val="F54A05"/>
              </a:solidFill>
            </a:endParaRPr>
          </a:p>
          <a:p>
            <a:pPr algn="l" eaLnBrk="1" hangingPunct="1">
              <a:buFont typeface="Wingdings" pitchFamily="2" charset="2"/>
              <a:buChar char="Ø"/>
            </a:pPr>
            <a:endParaRPr lang="en-US" sz="3600" b="1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382000" y="2628900"/>
            <a:ext cx="1676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/>
              <a:t>H 4:6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2865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hlink"/>
                </a:solidFill>
                <a:latin typeface="Tahoma" charset="0"/>
              </a:rPr>
              <a:t>SECOND PETER 1:2-4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28650"/>
            <a:ext cx="9144000" cy="49149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b="1" smtClean="0"/>
              <a:t>TO RECEIVE THIS PROMISE (</a:t>
            </a:r>
            <a:r>
              <a:rPr lang="en-US" sz="2400" b="1" u="sng" smtClean="0"/>
              <a:t>V 11</a:t>
            </a:r>
            <a:r>
              <a:rPr lang="en-US" sz="2400" b="1" smtClean="0"/>
              <a:t>) AN ENTRANCE INTO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400" b="1" smtClean="0"/>
              <a:t>   THE EVERLASTING KINGDOM.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smtClean="0"/>
              <a:t>MUST GROW IN KNOWLEDGE--</a:t>
            </a:r>
            <a:r>
              <a:rPr lang="en-US" sz="2400" b="1" u="sng" smtClean="0"/>
              <a:t>II PET. 3:18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smtClean="0"/>
              <a:t>TO GROW IN KNOWLEDGE ONE MUST STUDY-- 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smtClean="0"/>
              <a:t> </a:t>
            </a:r>
            <a:r>
              <a:rPr lang="en-US" sz="2400" b="1" u="sng" smtClean="0"/>
              <a:t>II TIM. 2:15 </a:t>
            </a:r>
            <a:r>
              <a:rPr lang="en-US" sz="2400" b="1" smtClean="0"/>
              <a:t>--A worker/divide/truth 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u="sng" smtClean="0"/>
              <a:t>V 5</a:t>
            </a:r>
            <a:r>
              <a:rPr lang="en-US" sz="2400" b="1" smtClean="0"/>
              <a:t> 0NE MUST GIVE ALL DILIGENCE--V 5-7.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u="sng" smtClean="0"/>
              <a:t>V 10 </a:t>
            </a:r>
            <a:r>
              <a:rPr lang="en-US" sz="2400" b="1" smtClean="0"/>
              <a:t>BE EVEN MORE DILIGENT TO MAKE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400" b="1" smtClean="0"/>
              <a:t>   YOUR CALLING AND ELECTION SURE.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u="sng" smtClean="0"/>
              <a:t>1 PET.2:2 </a:t>
            </a:r>
            <a:r>
              <a:rPr lang="en-US" sz="2400" b="1" smtClean="0"/>
              <a:t>as newborn babes, desire the pure milk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400" b="1" smtClean="0"/>
              <a:t>   of the word, that you may grow thereby.  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 rot="10800000" flipV="1">
            <a:off x="6705600" y="3455988"/>
            <a:ext cx="2743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solidFill>
                  <a:srgbClr val="FF0000"/>
                </a:solidFill>
              </a:rPr>
              <a:t>1 Cor. 10:12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629400" y="4248150"/>
            <a:ext cx="3124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solidFill>
                  <a:srgbClr val="FF0000"/>
                </a:solidFill>
              </a:rPr>
              <a:t>Heb. 5:12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3039</TotalTime>
  <Words>1619</Words>
  <Application>Microsoft Office PowerPoint</Application>
  <PresentationFormat>On-screen Show (16:9)</PresentationFormat>
  <Paragraphs>167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Wingdings</vt:lpstr>
      <vt:lpstr>Tahoma</vt:lpstr>
      <vt:lpstr>Default Design</vt:lpstr>
      <vt:lpstr> II PETER 1:2-11 WHY?</vt:lpstr>
      <vt:lpstr> II PETER 1:2-11 WHY?</vt:lpstr>
      <vt:lpstr>SECOND PETER 1:2-11</vt:lpstr>
      <vt:lpstr>SECOND PETER 1:2-4</vt:lpstr>
      <vt:lpstr>SECOND PETER 1:2-4</vt:lpstr>
      <vt:lpstr>SECOND PETER 1:2-4</vt:lpstr>
      <vt:lpstr>SECOND PETER 1:2-4</vt:lpstr>
      <vt:lpstr>SECOND PETER 1:2-11</vt:lpstr>
      <vt:lpstr>SECOND PETER 1:2-4 </vt:lpstr>
      <vt:lpstr>SECOND PETER 1:2-11  </vt:lpstr>
      <vt:lpstr>SECOND PETER 1:2-11  </vt:lpstr>
      <vt:lpstr>SECOND PETER 1:2-11  </vt:lpstr>
      <vt:lpstr>SECOND PETER 1:2-11  </vt:lpstr>
      <vt:lpstr>SECOND PETER 1:2-11</vt:lpstr>
      <vt:lpstr>SECOND PETER 1:2-11</vt:lpstr>
    </vt:vector>
  </TitlesOfParts>
  <Company>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</dc:title>
  <dc:creator>Lenoard Westbrook</dc:creator>
  <cp:lastModifiedBy>pepperrd</cp:lastModifiedBy>
  <cp:revision>173</cp:revision>
  <dcterms:created xsi:type="dcterms:W3CDTF">2009-05-06T15:41:10Z</dcterms:created>
  <dcterms:modified xsi:type="dcterms:W3CDTF">2014-04-27T14:07:06Z</dcterms:modified>
</cp:coreProperties>
</file>