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57" r:id="rId1"/>
  </p:sldMasterIdLst>
  <p:handoutMasterIdLst>
    <p:handoutMasterId r:id="rId24"/>
  </p:handoutMasterIdLst>
  <p:sldIdLst>
    <p:sldId id="256" r:id="rId2"/>
    <p:sldId id="273" r:id="rId3"/>
    <p:sldId id="278" r:id="rId4"/>
    <p:sldId id="279" r:id="rId5"/>
    <p:sldId id="280" r:id="rId6"/>
    <p:sldId id="265" r:id="rId7"/>
    <p:sldId id="266" r:id="rId8"/>
    <p:sldId id="281" r:id="rId9"/>
    <p:sldId id="283" r:id="rId10"/>
    <p:sldId id="282" r:id="rId11"/>
    <p:sldId id="285" r:id="rId12"/>
    <p:sldId id="284" r:id="rId13"/>
    <p:sldId id="286" r:id="rId14"/>
    <p:sldId id="287" r:id="rId15"/>
    <p:sldId id="288" r:id="rId16"/>
    <p:sldId id="289" r:id="rId17"/>
    <p:sldId id="276" r:id="rId18"/>
    <p:sldId id="275" r:id="rId19"/>
    <p:sldId id="277" r:id="rId20"/>
    <p:sldId id="290" r:id="rId21"/>
    <p:sldId id="292" r:id="rId22"/>
    <p:sldId id="291" r:id="rId23"/>
  </p:sldIdLst>
  <p:sldSz cx="9144000" cy="5486400"/>
  <p:notesSz cx="7102475" cy="9369425"/>
  <p:embeddedFontLst>
    <p:embeddedFont>
      <p:font typeface="Impact" panose="020B0806030902050204" pitchFamily="34" charset="0"/>
      <p:regular r:id="rId25"/>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37" d="100"/>
          <a:sy n="137" d="100"/>
        </p:scale>
        <p:origin x="-192" y="-84"/>
      </p:cViewPr>
      <p:guideLst>
        <p:guide orient="horz" pos="1728"/>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471"/>
          </a:xfrm>
          <a:prstGeom prst="rect">
            <a:avLst/>
          </a:prstGeom>
        </p:spPr>
        <p:txBody>
          <a:bodyPr vert="horz" lIns="94119" tIns="47060" rIns="94119" bIns="47060"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471"/>
          </a:xfrm>
          <a:prstGeom prst="rect">
            <a:avLst/>
          </a:prstGeom>
        </p:spPr>
        <p:txBody>
          <a:bodyPr vert="horz" lIns="94119" tIns="47060" rIns="94119" bIns="47060" rtlCol="0"/>
          <a:lstStyle>
            <a:lvl1pPr algn="r">
              <a:defRPr sz="1200"/>
            </a:lvl1pPr>
          </a:lstStyle>
          <a:p>
            <a:fld id="{97BC9177-8551-45F1-9408-98F8A0CF4102}" type="datetimeFigureOut">
              <a:rPr lang="en-US" smtClean="0"/>
              <a:t>5/7/2014</a:t>
            </a:fld>
            <a:endParaRPr lang="en-US"/>
          </a:p>
        </p:txBody>
      </p:sp>
      <p:sp>
        <p:nvSpPr>
          <p:cNvPr id="4" name="Footer Placeholder 3"/>
          <p:cNvSpPr>
            <a:spLocks noGrp="1"/>
          </p:cNvSpPr>
          <p:nvPr>
            <p:ph type="ftr" sz="quarter" idx="2"/>
          </p:nvPr>
        </p:nvSpPr>
        <p:spPr>
          <a:xfrm>
            <a:off x="0" y="8899328"/>
            <a:ext cx="3077739" cy="468471"/>
          </a:xfrm>
          <a:prstGeom prst="rect">
            <a:avLst/>
          </a:prstGeom>
        </p:spPr>
        <p:txBody>
          <a:bodyPr vert="horz" lIns="94119" tIns="47060" rIns="94119" bIns="47060"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899328"/>
            <a:ext cx="3077739" cy="468471"/>
          </a:xfrm>
          <a:prstGeom prst="rect">
            <a:avLst/>
          </a:prstGeom>
        </p:spPr>
        <p:txBody>
          <a:bodyPr vert="horz" lIns="94119" tIns="47060" rIns="94119" bIns="47060" rtlCol="0" anchor="b"/>
          <a:lstStyle>
            <a:lvl1pPr algn="r">
              <a:defRPr sz="1200"/>
            </a:lvl1pPr>
          </a:lstStyle>
          <a:p>
            <a:fld id="{8D1DB009-B4C8-4E1E-AE93-B487A62E5302}" type="slidenum">
              <a:rPr lang="en-US" smtClean="0"/>
              <a:t>‹#›</a:t>
            </a:fld>
            <a:endParaRPr lang="en-US"/>
          </a:p>
        </p:txBody>
      </p:sp>
    </p:spTree>
    <p:extLst>
      <p:ext uri="{BB962C8B-B14F-4D97-AF65-F5344CB8AC3E}">
        <p14:creationId xmlns:p14="http://schemas.microsoft.com/office/powerpoint/2010/main" val="27374150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2438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703320"/>
            <a:ext cx="7543800" cy="1219200"/>
          </a:xfrm>
        </p:spPr>
        <p:txBody>
          <a:bodyPr>
            <a:noAutofit/>
          </a:bodyPr>
          <a:lstStyle>
            <a:lvl1pPr>
              <a:defRPr sz="8000"/>
            </a:lvl1pPr>
          </a:lstStyle>
          <a:p>
            <a:r>
              <a:rPr lang="en-US" dirty="0" smtClean="0"/>
              <a:t>Click to edit Master title style</a:t>
            </a:r>
            <a:endParaRPr lang="en-US" dirty="0"/>
          </a:p>
        </p:txBody>
      </p:sp>
      <p:sp>
        <p:nvSpPr>
          <p:cNvPr id="3" name="Subtitle 2"/>
          <p:cNvSpPr>
            <a:spLocks noGrp="1"/>
          </p:cNvSpPr>
          <p:nvPr>
            <p:ph type="subTitle" idx="1"/>
          </p:nvPr>
        </p:nvSpPr>
        <p:spPr>
          <a:xfrm>
            <a:off x="762000" y="4922520"/>
            <a:ext cx="6858000" cy="79248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Rectangle 6"/>
          <p:cNvSpPr/>
          <p:nvPr/>
        </p:nvSpPr>
        <p:spPr>
          <a:xfrm>
            <a:off x="777240" y="4876800"/>
            <a:ext cx="7543800" cy="219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548640"/>
            <a:ext cx="7239000" cy="310896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48400" y="4967021"/>
            <a:ext cx="2133600" cy="292100"/>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762000" y="4967021"/>
            <a:ext cx="4873869" cy="292100"/>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620000" y="4550055"/>
            <a:ext cx="762000" cy="292100"/>
          </a:xfrm>
          <a:prstGeom prst="rect">
            <a:avLst/>
          </a:prstGeom>
        </p:spPr>
        <p:txBody>
          <a:bodyPr/>
          <a:lstStyle/>
          <a:p>
            <a:pPr>
              <a:defRPr/>
            </a:pPr>
            <a:fld id="{F101D3B5-17E4-4AC0-A8A8-FBBC8BA9D105}"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548641"/>
            <a:ext cx="1828800" cy="432815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548641"/>
            <a:ext cx="5715000" cy="390144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48400" y="4967021"/>
            <a:ext cx="2133600" cy="292100"/>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762000" y="4967021"/>
            <a:ext cx="4873869" cy="292100"/>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620000" y="4550055"/>
            <a:ext cx="762000" cy="292100"/>
          </a:xfrm>
          <a:prstGeom prst="rect">
            <a:avLst/>
          </a:prstGeom>
        </p:spPr>
        <p:txBody>
          <a:bodyPr/>
          <a:lstStyle/>
          <a:p>
            <a:pPr>
              <a:defRPr/>
            </a:pPr>
            <a:fld id="{D0E7D657-C1A8-4478-BFDC-B5F184093404}"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48400" y="4967021"/>
            <a:ext cx="2133600" cy="292100"/>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762000" y="4967021"/>
            <a:ext cx="4873869" cy="292100"/>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620000" y="4550055"/>
            <a:ext cx="762000" cy="292100"/>
          </a:xfrm>
          <a:prstGeom prst="rect">
            <a:avLst/>
          </a:prstGeom>
        </p:spPr>
        <p:txBody>
          <a:bodyPr/>
          <a:lstStyle/>
          <a:p>
            <a:pPr>
              <a:defRPr/>
            </a:pPr>
            <a:fld id="{56109610-C443-45C4-9F64-DBACC278806F}"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2438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2621280"/>
            <a:ext cx="7543800" cy="134112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3962400"/>
            <a:ext cx="6858000" cy="73152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48400" y="4967021"/>
            <a:ext cx="2133600" cy="292100"/>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762000" y="4967021"/>
            <a:ext cx="4873869" cy="292100"/>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620000" y="4550055"/>
            <a:ext cx="762000" cy="292100"/>
          </a:xfrm>
          <a:prstGeom prst="rect">
            <a:avLst/>
          </a:prstGeom>
        </p:spPr>
        <p:txBody>
          <a:bodyPr/>
          <a:lstStyle/>
          <a:p>
            <a:pPr>
              <a:defRPr/>
            </a:pPr>
            <a:fld id="{18D54342-E144-4BF9-BC9E-34B220698CBF}" type="slidenum">
              <a:rPr lang="en-US" smtClean="0"/>
              <a:pPr>
                <a:defRPr/>
              </a:pPr>
              <a:t>‹#›</a:t>
            </a:fld>
            <a:endParaRPr lang="en-US"/>
          </a:p>
        </p:txBody>
      </p:sp>
      <p:sp>
        <p:nvSpPr>
          <p:cNvPr id="8" name="Rectangle 7"/>
          <p:cNvSpPr/>
          <p:nvPr/>
        </p:nvSpPr>
        <p:spPr>
          <a:xfrm>
            <a:off x="777240" y="4937760"/>
            <a:ext cx="7543800" cy="219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 y="1253338"/>
            <a:ext cx="4419600" cy="4156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53338"/>
            <a:ext cx="4419600" cy="4156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487680"/>
            <a:ext cx="3657600" cy="511810"/>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200" y="1219200"/>
            <a:ext cx="4340352" cy="4191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487680"/>
            <a:ext cx="3657600" cy="511810"/>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219200"/>
            <a:ext cx="4422648" cy="4191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1" name="Straight Connector 10"/>
          <p:cNvCxnSpPr/>
          <p:nvPr/>
        </p:nvCxnSpPr>
        <p:spPr>
          <a:xfrm>
            <a:off x="758952" y="999490"/>
            <a:ext cx="3657600" cy="12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999490"/>
            <a:ext cx="3657600" cy="127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3657600"/>
            <a:ext cx="6784848" cy="128016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365760"/>
            <a:ext cx="4594934" cy="329183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2" y="365760"/>
            <a:ext cx="2673657" cy="329184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248400" y="4967021"/>
            <a:ext cx="2133600" cy="292100"/>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762000" y="4967021"/>
            <a:ext cx="4873869" cy="292100"/>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7620000" y="4550055"/>
            <a:ext cx="762000" cy="292100"/>
          </a:xfrm>
          <a:prstGeom prst="rect">
            <a:avLst/>
          </a:prstGeom>
        </p:spPr>
        <p:txBody>
          <a:bodyPr/>
          <a:lstStyle/>
          <a:p>
            <a:pPr>
              <a:defRPr/>
            </a:pPr>
            <a:fld id="{1FCB0B2E-AC6C-40B8-B9CA-581A699A3388}" type="slidenum">
              <a:rPr lang="en-US" smtClean="0"/>
              <a:pPr>
                <a:defRPr/>
              </a:pPr>
              <a:t>‹#›</a:t>
            </a:fld>
            <a:endParaRPr lang="en-US"/>
          </a:p>
        </p:txBody>
      </p:sp>
      <p:cxnSp>
        <p:nvCxnSpPr>
          <p:cNvPr id="10" name="Straight Connector 9"/>
          <p:cNvCxnSpPr/>
          <p:nvPr/>
        </p:nvCxnSpPr>
        <p:spPr>
          <a:xfrm rot="5400000">
            <a:off x="2058194" y="2011521"/>
            <a:ext cx="3048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3657600"/>
            <a:ext cx="6784848" cy="128016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365760"/>
            <a:ext cx="7543800" cy="231648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2804160"/>
            <a:ext cx="7391400" cy="643890"/>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248400" y="4967021"/>
            <a:ext cx="2133600" cy="292100"/>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762000" y="4967021"/>
            <a:ext cx="4873869" cy="292100"/>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7620000" y="4550055"/>
            <a:ext cx="762000" cy="292100"/>
          </a:xfrm>
          <a:prstGeom prst="rect">
            <a:avLst/>
          </a:prstGeom>
        </p:spPr>
        <p:txBody>
          <a:bodyPr/>
          <a:lstStyle/>
          <a:p>
            <a:pPr>
              <a:defRPr/>
            </a:pPr>
            <a:fld id="{3FCEA358-AE41-4C4C-BF43-5680FB0D37DA}"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 y="304800"/>
            <a:ext cx="8991600" cy="899160"/>
          </a:xfrm>
          <a:prstGeom prst="rect">
            <a:avLst/>
          </a:prstGeom>
        </p:spPr>
        <p:txBody>
          <a:bodyPr vert="horz" lIns="91440" tIns="45720" rIns="91440" bIns="45720" rtlCol="0" anchor="b"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200" y="1234440"/>
            <a:ext cx="8991600" cy="4175760"/>
          </a:xfrm>
          <a:prstGeom prst="rect">
            <a:avLst/>
          </a:prstGeom>
        </p:spPr>
        <p:txBody>
          <a:bodyPr vert="horz" lIns="91440" tIns="45720" rIns="91440" bIns="45720" rtlCol="0" anchor="t" anchorCtr="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p:nvSpPr>
        <p:spPr>
          <a:xfrm>
            <a:off x="76200" y="0"/>
            <a:ext cx="89916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200" y="1197254"/>
            <a:ext cx="8991600" cy="219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iming>
    <p:tnLst>
      <p:par>
        <p:cTn id="1" dur="indefinite" restart="never" nodeType="tmRoot"/>
      </p:par>
    </p:tnLst>
  </p:timing>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3657600"/>
            <a:ext cx="7543800" cy="1219200"/>
          </a:xfrm>
        </p:spPr>
        <p:txBody>
          <a:bodyPr/>
          <a:lstStyle/>
          <a:p>
            <a:pPr eaLnBrk="1" fontAlgn="auto" hangingPunct="1">
              <a:spcAft>
                <a:spcPts val="0"/>
              </a:spcAft>
              <a:defRPr/>
            </a:pPr>
            <a:r>
              <a:rPr lang="en-US" dirty="0"/>
              <a:t>Immorality </a:t>
            </a:r>
            <a:r>
              <a:rPr lang="en-US" dirty="0" smtClean="0"/>
              <a:t/>
            </a:r>
            <a:br>
              <a:rPr lang="en-US" dirty="0" smtClean="0"/>
            </a:br>
            <a:r>
              <a:rPr lang="en-US" dirty="0" smtClean="0"/>
              <a:t>In </a:t>
            </a:r>
            <a:r>
              <a:rPr lang="en-US" dirty="0"/>
              <a:t>the Church</a:t>
            </a:r>
          </a:p>
        </p:txBody>
      </p:sp>
      <p:sp>
        <p:nvSpPr>
          <p:cNvPr id="8195" name="Rectangle 3"/>
          <p:cNvSpPr>
            <a:spLocks noGrp="1" noChangeArrowheads="1"/>
          </p:cNvSpPr>
          <p:nvPr>
            <p:ph type="subTitle" idx="1"/>
          </p:nvPr>
        </p:nvSpPr>
        <p:spPr>
          <a:xfrm>
            <a:off x="762000" y="4922520"/>
            <a:ext cx="6858000" cy="487680"/>
          </a:xfrm>
        </p:spPr>
        <p:txBody>
          <a:bodyPr>
            <a:normAutofit lnSpcReduction="10000"/>
          </a:bodyPr>
          <a:lstStyle/>
          <a:p>
            <a:pPr eaLnBrk="1" hangingPunct="1"/>
            <a:r>
              <a:rPr lang="en-US" altLang="en-US" dirty="0" smtClean="0">
                <a:latin typeface="Arial" charset="0"/>
                <a:cs typeface="Arial" charset="0"/>
              </a:rPr>
              <a:t>1 Corinthians 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not want to embarrass him!”</a:t>
            </a:r>
            <a:endParaRPr lang="en-US" dirty="0"/>
          </a:p>
        </p:txBody>
      </p:sp>
      <p:sp>
        <p:nvSpPr>
          <p:cNvPr id="3" name="Content Placeholder 2"/>
          <p:cNvSpPr>
            <a:spLocks noGrp="1"/>
          </p:cNvSpPr>
          <p:nvPr>
            <p:ph idx="1"/>
          </p:nvPr>
        </p:nvSpPr>
        <p:spPr/>
        <p:txBody>
          <a:bodyPr/>
          <a:lstStyle/>
          <a:p>
            <a:pPr marL="0" indent="0">
              <a:lnSpc>
                <a:spcPct val="120000"/>
              </a:lnSpc>
              <a:spcBef>
                <a:spcPts val="0"/>
              </a:spcBef>
              <a:buNone/>
              <a:defRPr/>
            </a:pPr>
            <a:r>
              <a:rPr lang="en-US" dirty="0"/>
              <a:t>“But, we do not want to </a:t>
            </a:r>
            <a:r>
              <a:rPr lang="en-US" b="1" dirty="0"/>
              <a:t>embarrass</a:t>
            </a:r>
            <a:r>
              <a:rPr lang="en-US" dirty="0"/>
              <a:t> the one being withdrawn from.”</a:t>
            </a:r>
          </a:p>
          <a:p>
            <a:pPr marL="346075" indent="-346075">
              <a:lnSpc>
                <a:spcPct val="120000"/>
              </a:lnSpc>
              <a:spcBef>
                <a:spcPts val="0"/>
              </a:spcBef>
              <a:defRPr/>
            </a:pPr>
            <a:r>
              <a:rPr lang="en-US" i="1" dirty="0" smtClean="0"/>
              <a:t>“for </a:t>
            </a:r>
            <a:r>
              <a:rPr lang="en-US" i="1" dirty="0"/>
              <a:t>the </a:t>
            </a:r>
            <a:r>
              <a:rPr lang="en-US" b="1" i="1" dirty="0"/>
              <a:t>destruction</a:t>
            </a:r>
            <a:r>
              <a:rPr lang="en-US" i="1" dirty="0"/>
              <a:t> of the flesh” </a:t>
            </a:r>
            <a:r>
              <a:rPr lang="en-US" dirty="0"/>
              <a:t>(</a:t>
            </a:r>
            <a:r>
              <a:rPr lang="en-US" b="1" dirty="0" smtClean="0">
                <a:solidFill>
                  <a:schemeClr val="accent1"/>
                </a:solidFill>
              </a:rPr>
              <a:t>5:5</a:t>
            </a:r>
            <a:r>
              <a:rPr lang="en-US" dirty="0" smtClean="0"/>
              <a:t>).</a:t>
            </a:r>
            <a:endParaRPr lang="en-US" dirty="0"/>
          </a:p>
          <a:p>
            <a:pPr marL="346075" indent="-346075">
              <a:lnSpc>
                <a:spcPct val="120000"/>
              </a:lnSpc>
              <a:spcBef>
                <a:spcPts val="0"/>
              </a:spcBef>
              <a:defRPr/>
            </a:pPr>
            <a:r>
              <a:rPr lang="en-US" i="1" dirty="0" smtClean="0"/>
              <a:t>“</a:t>
            </a:r>
            <a:r>
              <a:rPr lang="en-US" i="1" dirty="0"/>
              <a:t>do not keep company with him, </a:t>
            </a:r>
            <a:r>
              <a:rPr lang="en-US" b="1" i="1" dirty="0"/>
              <a:t>that he may be </a:t>
            </a:r>
            <a:r>
              <a:rPr lang="en-US" b="1" i="1" u="sng" dirty="0"/>
              <a:t>ashamed</a:t>
            </a:r>
            <a:r>
              <a:rPr lang="en-US" i="1" dirty="0"/>
              <a:t>”</a:t>
            </a:r>
            <a:r>
              <a:rPr lang="en-US" dirty="0"/>
              <a:t> (</a:t>
            </a:r>
            <a:r>
              <a:rPr lang="en-US" b="1" dirty="0">
                <a:solidFill>
                  <a:schemeClr val="accent1"/>
                </a:solidFill>
              </a:rPr>
              <a:t>II Thessalonians 3:14</a:t>
            </a:r>
            <a:r>
              <a:rPr lang="en-US" dirty="0"/>
              <a:t>).</a:t>
            </a:r>
          </a:p>
          <a:p>
            <a:pPr marL="346075" indent="-346075">
              <a:lnSpc>
                <a:spcPct val="120000"/>
              </a:lnSpc>
              <a:spcBef>
                <a:spcPts val="0"/>
              </a:spcBef>
              <a:defRPr/>
            </a:pPr>
            <a:r>
              <a:rPr lang="en-US" i="1" dirty="0" smtClean="0"/>
              <a:t>“</a:t>
            </a:r>
            <a:r>
              <a:rPr lang="en-US" i="1" dirty="0"/>
              <a:t>Those who are sinning </a:t>
            </a:r>
            <a:r>
              <a:rPr lang="en-US" b="1" i="1" dirty="0"/>
              <a:t>rebuke </a:t>
            </a:r>
            <a:r>
              <a:rPr lang="en-US" b="1" i="1" u="sng" dirty="0"/>
              <a:t>in the presence of all</a:t>
            </a:r>
            <a:r>
              <a:rPr lang="en-US" b="1" i="1" dirty="0"/>
              <a:t>, that the rest also may fear</a:t>
            </a:r>
            <a:r>
              <a:rPr lang="en-US" i="1" dirty="0"/>
              <a:t>”</a:t>
            </a:r>
            <a:r>
              <a:rPr lang="en-US" dirty="0"/>
              <a:t> (</a:t>
            </a:r>
            <a:r>
              <a:rPr lang="en-US" b="1" dirty="0">
                <a:solidFill>
                  <a:schemeClr val="accent1"/>
                </a:solidFill>
              </a:rPr>
              <a:t>I Timothy 5:20</a:t>
            </a:r>
            <a:r>
              <a:rPr lang="en-US" dirty="0" smtClean="0"/>
              <a:t>).</a:t>
            </a:r>
          </a:p>
          <a:p>
            <a:pPr marL="346075" indent="-346075">
              <a:lnSpc>
                <a:spcPct val="120000"/>
              </a:lnSpc>
              <a:spcBef>
                <a:spcPts val="0"/>
              </a:spcBef>
              <a:defRPr/>
            </a:pPr>
            <a:r>
              <a:rPr lang="en-US" dirty="0" smtClean="0"/>
              <a:t>The point is to produce public shame unto repentance.</a:t>
            </a:r>
          </a:p>
          <a:p>
            <a:pPr marL="346075" indent="-346075">
              <a:lnSpc>
                <a:spcPct val="120000"/>
              </a:lnSpc>
              <a:spcBef>
                <a:spcPts val="0"/>
              </a:spcBef>
              <a:defRPr/>
            </a:pPr>
            <a:r>
              <a:rPr lang="en-US" dirty="0" smtClean="0"/>
              <a:t>We do what we must – but never going beyond for cruel satisfaction (</a:t>
            </a:r>
            <a:r>
              <a:rPr lang="en-US" b="1" dirty="0" smtClean="0">
                <a:solidFill>
                  <a:schemeClr val="accent1"/>
                </a:solidFill>
              </a:rPr>
              <a:t>Exodus 23:19</a:t>
            </a:r>
            <a:r>
              <a:rPr lang="en-US" dirty="0" smtClean="0"/>
              <a:t>).</a:t>
            </a:r>
            <a:endParaRPr lang="en-US" dirty="0"/>
          </a:p>
          <a:p>
            <a:endParaRPr lang="en-US" dirty="0"/>
          </a:p>
        </p:txBody>
      </p:sp>
    </p:spTree>
    <p:extLst>
      <p:ext uri="{BB962C8B-B14F-4D97-AF65-F5344CB8AC3E}">
        <p14:creationId xmlns:p14="http://schemas.microsoft.com/office/powerpoint/2010/main" val="251308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Reluctance to Judge</a:t>
            </a:r>
            <a:endParaRPr lang="en-US" dirty="0"/>
          </a:p>
        </p:txBody>
      </p:sp>
      <p:sp>
        <p:nvSpPr>
          <p:cNvPr id="3" name="Content Placeholder 2"/>
          <p:cNvSpPr>
            <a:spLocks noGrp="1"/>
          </p:cNvSpPr>
          <p:nvPr>
            <p:ph idx="1"/>
          </p:nvPr>
        </p:nvSpPr>
        <p:spPr/>
        <p:txBody>
          <a:bodyPr/>
          <a:lstStyle/>
          <a:p>
            <a:pPr marL="346075" indent="-346075">
              <a:lnSpc>
                <a:spcPct val="120000"/>
              </a:lnSpc>
              <a:spcBef>
                <a:spcPts val="0"/>
              </a:spcBef>
              <a:defRPr/>
            </a:pPr>
            <a:r>
              <a:rPr lang="en-US" dirty="0"/>
              <a:t>“But, I know him, and he’s a </a:t>
            </a:r>
            <a:r>
              <a:rPr lang="en-US" b="1" i="1" dirty="0"/>
              <a:t>good</a:t>
            </a:r>
            <a:r>
              <a:rPr lang="en-US" dirty="0"/>
              <a:t> person!”</a:t>
            </a:r>
          </a:p>
          <a:p>
            <a:pPr marL="685800" lvl="1" indent="-339725">
              <a:lnSpc>
                <a:spcPct val="120000"/>
              </a:lnSpc>
              <a:spcBef>
                <a:spcPts val="0"/>
              </a:spcBef>
              <a:buFont typeface="+mj-lt"/>
              <a:buAutoNum type="alphaLcParenR"/>
              <a:defRPr/>
            </a:pPr>
            <a:r>
              <a:rPr lang="en-US" dirty="0"/>
              <a:t>Withdrawal was based on </a:t>
            </a:r>
            <a:r>
              <a:rPr lang="en-US" b="1" i="1" dirty="0"/>
              <a:t>impenitence</a:t>
            </a:r>
            <a:r>
              <a:rPr lang="en-US" dirty="0"/>
              <a:t> toward </a:t>
            </a:r>
            <a:r>
              <a:rPr lang="en-US" b="1" i="1" u="sng" dirty="0"/>
              <a:t>1 sin </a:t>
            </a:r>
            <a:r>
              <a:rPr lang="en-US" dirty="0"/>
              <a:t>– </a:t>
            </a:r>
            <a:r>
              <a:rPr lang="en-US" b="1" i="1" dirty="0"/>
              <a:t>not</a:t>
            </a:r>
            <a:r>
              <a:rPr lang="en-US" dirty="0"/>
              <a:t> consideration and weighing man’s entirety of good versus evil (</a:t>
            </a:r>
            <a:r>
              <a:rPr lang="en-US" b="1" dirty="0">
                <a:solidFill>
                  <a:schemeClr val="accent1"/>
                </a:solidFill>
              </a:rPr>
              <a:t>5:1, 9, </a:t>
            </a:r>
            <a:r>
              <a:rPr lang="en-US" b="1" dirty="0" smtClean="0">
                <a:solidFill>
                  <a:schemeClr val="accent1"/>
                </a:solidFill>
              </a:rPr>
              <a:t>11, 13</a:t>
            </a:r>
            <a:r>
              <a:rPr lang="en-US" dirty="0" smtClean="0"/>
              <a:t>).</a:t>
            </a:r>
            <a:endParaRPr lang="en-US" dirty="0"/>
          </a:p>
          <a:p>
            <a:pPr marL="685800" lvl="1" indent="-339725">
              <a:lnSpc>
                <a:spcPct val="120000"/>
              </a:lnSpc>
              <a:spcBef>
                <a:spcPts val="0"/>
              </a:spcBef>
              <a:buFont typeface="+mj-lt"/>
              <a:buAutoNum type="alphaLcParenR"/>
              <a:defRPr/>
            </a:pPr>
            <a:r>
              <a:rPr lang="en-US" dirty="0"/>
              <a:t>Withdrawal also did </a:t>
            </a:r>
            <a:r>
              <a:rPr lang="en-US" b="1" i="1" dirty="0"/>
              <a:t>not</a:t>
            </a:r>
            <a:r>
              <a:rPr lang="en-US" dirty="0"/>
              <a:t> require </a:t>
            </a:r>
            <a:r>
              <a:rPr lang="en-US" dirty="0" smtClean="0"/>
              <a:t>settling his </a:t>
            </a:r>
            <a:r>
              <a:rPr lang="en-US" dirty="0"/>
              <a:t>eternal fate.</a:t>
            </a:r>
          </a:p>
          <a:p>
            <a:pPr marL="346075" indent="-346075"/>
            <a:r>
              <a:rPr lang="en-US" dirty="0" smtClean="0"/>
              <a:t>“But, we cannot judge someone’s </a:t>
            </a:r>
            <a:r>
              <a:rPr lang="en-US" b="1" i="1" dirty="0" smtClean="0"/>
              <a:t>heart</a:t>
            </a:r>
            <a:r>
              <a:rPr lang="en-US" dirty="0" smtClean="0"/>
              <a:t>!”</a:t>
            </a:r>
          </a:p>
          <a:p>
            <a:pPr marL="803275" lvl="1" indent="-457200">
              <a:buFont typeface="+mj-lt"/>
              <a:buAutoNum type="alphaLcParenR"/>
            </a:pPr>
            <a:r>
              <a:rPr lang="en-US" dirty="0"/>
              <a:t> </a:t>
            </a:r>
            <a:r>
              <a:rPr lang="en-US" i="1" dirty="0" smtClean="0"/>
              <a:t>“not to keep company with … </a:t>
            </a:r>
            <a:r>
              <a:rPr lang="en-US" b="1" i="1" dirty="0" smtClean="0"/>
              <a:t>covetous</a:t>
            </a:r>
            <a:r>
              <a:rPr lang="en-US" i="1" dirty="0" smtClean="0"/>
              <a:t>”</a:t>
            </a:r>
            <a:r>
              <a:rPr lang="en-US" dirty="0" smtClean="0"/>
              <a:t> (</a:t>
            </a:r>
            <a:r>
              <a:rPr lang="en-US" b="1" dirty="0" smtClean="0">
                <a:solidFill>
                  <a:schemeClr val="accent1"/>
                </a:solidFill>
              </a:rPr>
              <a:t>5:11</a:t>
            </a:r>
            <a:r>
              <a:rPr lang="en-US" dirty="0" smtClean="0"/>
              <a:t>).</a:t>
            </a:r>
          </a:p>
          <a:p>
            <a:pPr marL="803275" lvl="1" indent="-457200">
              <a:buFont typeface="+mj-lt"/>
              <a:buAutoNum type="alphaLcParenR"/>
            </a:pPr>
            <a:r>
              <a:rPr lang="en-US" dirty="0" smtClean="0"/>
              <a:t>Sometimes a person’s actions manifest their heart.</a:t>
            </a:r>
          </a:p>
          <a:p>
            <a:pPr marL="803275" lvl="1" indent="-457200">
              <a:buFont typeface="+mj-lt"/>
              <a:buAutoNum type="alphaLcParenR"/>
            </a:pPr>
            <a:r>
              <a:rPr lang="en-US" dirty="0" smtClean="0"/>
              <a:t>If not manifested </a:t>
            </a:r>
            <a:r>
              <a:rPr lang="en-US" b="1" i="1" dirty="0" smtClean="0"/>
              <a:t>clearly</a:t>
            </a:r>
            <a:r>
              <a:rPr lang="en-US" dirty="0" smtClean="0"/>
              <a:t>, we must not assume the worst (</a:t>
            </a:r>
            <a:r>
              <a:rPr lang="en-US" b="1" dirty="0" smtClean="0">
                <a:solidFill>
                  <a:schemeClr val="accent1"/>
                </a:solidFill>
              </a:rPr>
              <a:t>13:7; 4:5</a:t>
            </a:r>
            <a:r>
              <a:rPr lang="en-US" dirty="0" smtClean="0"/>
              <a:t>).</a:t>
            </a:r>
          </a:p>
          <a:p>
            <a:pPr marL="803275" lvl="1" indent="-457200">
              <a:buFont typeface="+mj-lt"/>
              <a:buAutoNum type="alphaLcParenR"/>
            </a:pPr>
            <a:r>
              <a:rPr lang="en-US" dirty="0" smtClean="0"/>
              <a:t>Nor, make final judgment (</a:t>
            </a:r>
            <a:r>
              <a:rPr lang="en-US" b="1" dirty="0" smtClean="0">
                <a:solidFill>
                  <a:schemeClr val="accent1"/>
                </a:solidFill>
              </a:rPr>
              <a:t>4:3-5</a:t>
            </a:r>
            <a:r>
              <a:rPr lang="en-US" dirty="0" smtClean="0"/>
              <a:t>) – hope to restore the lost (</a:t>
            </a:r>
            <a:r>
              <a:rPr lang="en-US" b="1" dirty="0" smtClean="0">
                <a:solidFill>
                  <a:schemeClr val="accent1"/>
                </a:solidFill>
              </a:rPr>
              <a:t>5:5</a:t>
            </a:r>
            <a:r>
              <a:rPr lang="en-US" dirty="0" smtClean="0"/>
              <a:t>)!</a:t>
            </a:r>
            <a:endParaRPr lang="en-US" dirty="0"/>
          </a:p>
        </p:txBody>
      </p:sp>
    </p:spTree>
    <p:extLst>
      <p:ext uri="{BB962C8B-B14F-4D97-AF65-F5344CB8AC3E}">
        <p14:creationId xmlns:p14="http://schemas.microsoft.com/office/powerpoint/2010/main" val="2852101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marL="457200" indent="-457200">
              <a:spcAft>
                <a:spcPts val="1000"/>
              </a:spcAft>
              <a:defRPr/>
            </a:pPr>
            <a:r>
              <a:rPr lang="en-US" dirty="0"/>
              <a:t>Who Should Receive </a:t>
            </a:r>
            <a:r>
              <a:rPr lang="en-US" dirty="0" smtClean="0"/>
              <a:t>Discipline</a:t>
            </a:r>
            <a:r>
              <a:rPr lang="en-US" dirty="0"/>
              <a:t>?</a:t>
            </a:r>
            <a:endParaRPr lang="en-US" dirty="0"/>
          </a:p>
        </p:txBody>
      </p:sp>
      <p:sp>
        <p:nvSpPr>
          <p:cNvPr id="18435" name="Rectangle 3"/>
          <p:cNvSpPr>
            <a:spLocks noGrp="1" noChangeArrowheads="1"/>
          </p:cNvSpPr>
          <p:nvPr>
            <p:ph idx="1"/>
          </p:nvPr>
        </p:nvSpPr>
        <p:spPr/>
        <p:txBody>
          <a:bodyPr>
            <a:normAutofit lnSpcReduction="10000"/>
          </a:bodyPr>
          <a:lstStyle/>
          <a:p>
            <a:pPr marL="0" indent="0">
              <a:buNone/>
            </a:pPr>
            <a:r>
              <a:rPr lang="en-US" altLang="en-US" i="1" dirty="0" smtClean="0">
                <a:cs typeface="Arial" charset="0"/>
              </a:rPr>
              <a:t>But now I have written to you not to keep company </a:t>
            </a:r>
            <a:r>
              <a:rPr lang="en-US" altLang="en-US" b="1" i="1" dirty="0" smtClean="0">
                <a:cs typeface="Arial" charset="0"/>
              </a:rPr>
              <a:t>with </a:t>
            </a:r>
            <a:r>
              <a:rPr lang="en-US" altLang="en-US" b="1" i="1" u="sng" dirty="0" smtClean="0">
                <a:cs typeface="Arial" charset="0"/>
              </a:rPr>
              <a:t>anyone named a brother</a:t>
            </a:r>
            <a:r>
              <a:rPr lang="en-US" altLang="en-US" b="1" i="1" dirty="0" smtClean="0">
                <a:cs typeface="Arial" charset="0"/>
              </a:rPr>
              <a:t>, who is sexually immoral, or covetous, or an idolater, or a reviler, or a drunkard, or an extortioner </a:t>
            </a:r>
            <a:r>
              <a:rPr lang="en-US" altLang="en-US" i="1" dirty="0">
                <a:cs typeface="Arial" charset="0"/>
              </a:rPr>
              <a:t>–  not even to eat with such a person. </a:t>
            </a:r>
            <a:r>
              <a:rPr lang="en-US" altLang="en-US" i="1" dirty="0" smtClean="0">
                <a:cs typeface="Arial" charset="0"/>
              </a:rPr>
              <a:t> For </a:t>
            </a:r>
            <a:r>
              <a:rPr lang="en-US" altLang="en-US" i="1" dirty="0">
                <a:cs typeface="Arial" charset="0"/>
              </a:rPr>
              <a:t>what have I to do with judging those also who are outside? </a:t>
            </a:r>
            <a:r>
              <a:rPr lang="en-US" altLang="en-US" b="1" i="1" dirty="0">
                <a:cs typeface="Arial" charset="0"/>
              </a:rPr>
              <a:t>Do you not judge those </a:t>
            </a:r>
            <a:r>
              <a:rPr lang="en-US" altLang="en-US" b="1" i="1" u="sng" dirty="0">
                <a:cs typeface="Arial" charset="0"/>
              </a:rPr>
              <a:t>who are inside</a:t>
            </a:r>
            <a:r>
              <a:rPr lang="en-US" altLang="en-US" b="1" i="1" dirty="0" smtClean="0">
                <a:cs typeface="Arial" charset="0"/>
              </a:rPr>
              <a:t>?</a:t>
            </a:r>
            <a:r>
              <a:rPr lang="en-US" altLang="en-US" i="1" dirty="0" smtClean="0">
                <a:cs typeface="Arial" charset="0"/>
              </a:rPr>
              <a:t>  But </a:t>
            </a:r>
            <a:r>
              <a:rPr lang="en-US" altLang="en-US" b="1" i="1" u="sng" dirty="0">
                <a:cs typeface="Arial" charset="0"/>
              </a:rPr>
              <a:t>those who are outside God judges</a:t>
            </a:r>
            <a:r>
              <a:rPr lang="en-US" altLang="en-US" i="1" dirty="0">
                <a:cs typeface="Arial" charset="0"/>
              </a:rPr>
              <a:t>. Therefore </a:t>
            </a:r>
            <a:r>
              <a:rPr lang="en-US" altLang="en-US" i="1" dirty="0" smtClean="0">
                <a:cs typeface="Arial" charset="0"/>
              </a:rPr>
              <a:t>“</a:t>
            </a:r>
            <a:r>
              <a:rPr lang="en-US" altLang="en-US" b="1" i="1" dirty="0" smtClean="0">
                <a:cs typeface="Arial" charset="0"/>
              </a:rPr>
              <a:t>put </a:t>
            </a:r>
            <a:r>
              <a:rPr lang="en-US" altLang="en-US" b="1" i="1" u="sng" dirty="0">
                <a:cs typeface="Arial" charset="0"/>
              </a:rPr>
              <a:t>away from yourselves</a:t>
            </a:r>
            <a:r>
              <a:rPr lang="en-US" altLang="en-US" b="1" i="1" dirty="0">
                <a:cs typeface="Arial" charset="0"/>
              </a:rPr>
              <a:t> the evil person</a:t>
            </a:r>
            <a:r>
              <a:rPr lang="en-US" altLang="en-US" i="1" dirty="0" smtClean="0">
                <a:cs typeface="Arial" charset="0"/>
              </a:rPr>
              <a:t>.” </a:t>
            </a:r>
            <a:r>
              <a:rPr lang="en-US" altLang="en-US" dirty="0" smtClean="0">
                <a:cs typeface="Arial" charset="0"/>
              </a:rPr>
              <a:t>(</a:t>
            </a:r>
            <a:r>
              <a:rPr lang="en-US" altLang="en-US" b="1" dirty="0" smtClean="0">
                <a:solidFill>
                  <a:schemeClr val="accent1"/>
                </a:solidFill>
                <a:cs typeface="Arial" charset="0"/>
              </a:rPr>
              <a:t>I Corinthians 5:11-13</a:t>
            </a:r>
            <a:r>
              <a:rPr lang="en-US" altLang="en-US" dirty="0" smtClean="0">
                <a:cs typeface="Arial" charset="0"/>
              </a:rPr>
              <a:t>)</a:t>
            </a:r>
          </a:p>
          <a:p>
            <a:r>
              <a:rPr lang="en-US" altLang="en-US" dirty="0" smtClean="0">
                <a:cs typeface="Arial" charset="0"/>
              </a:rPr>
              <a:t>Christians are supposed to judge – but limited to those </a:t>
            </a:r>
            <a:r>
              <a:rPr lang="en-US" altLang="en-US" i="1" dirty="0" smtClean="0">
                <a:cs typeface="Arial" charset="0"/>
              </a:rPr>
              <a:t>“inside”</a:t>
            </a:r>
            <a:r>
              <a:rPr lang="en-US" altLang="en-US" dirty="0" smtClean="0">
                <a:cs typeface="Arial" charset="0"/>
              </a:rPr>
              <a:t>.</a:t>
            </a:r>
          </a:p>
          <a:p>
            <a:r>
              <a:rPr lang="en-US" altLang="en-US" dirty="0" smtClean="0">
                <a:cs typeface="Arial" charset="0"/>
              </a:rPr>
              <a:t>God judges (with a view towards discipline) those outside the church.</a:t>
            </a:r>
            <a:endParaRPr lang="en-US" altLang="en-US" dirty="0">
              <a:cs typeface="Arial" charset="0"/>
            </a:endParaRPr>
          </a:p>
          <a:p>
            <a:pPr marL="457200" indent="-457200">
              <a:buFont typeface="+mj-lt"/>
              <a:buAutoNum type="arabicPeriod" startAt="20"/>
            </a:pPr>
            <a:r>
              <a:rPr lang="en-US" altLang="en-US" dirty="0" smtClean="0">
                <a:cs typeface="Arial" charset="0"/>
              </a:rPr>
              <a:t>What sins does Paul </a:t>
            </a:r>
            <a:r>
              <a:rPr lang="en-US" altLang="en-US" b="1" i="1" dirty="0" smtClean="0">
                <a:cs typeface="Arial" charset="0"/>
              </a:rPr>
              <a:t>specify</a:t>
            </a:r>
            <a:r>
              <a:rPr lang="en-US" altLang="en-US" dirty="0" smtClean="0">
                <a:cs typeface="Arial" charset="0"/>
              </a:rPr>
              <a:t> as requiring church action?</a:t>
            </a:r>
          </a:p>
          <a:p>
            <a:pPr eaLnBrk="1" hangingPunct="1"/>
            <a:r>
              <a:rPr lang="en-US" altLang="en-US" i="1" dirty="0" smtClean="0">
                <a:cs typeface="Arial" charset="0"/>
              </a:rPr>
              <a:t>“sexually immoral, covetous, idolater, reviler, drunkard, extortioner”</a:t>
            </a:r>
            <a:endParaRPr lang="en-US" altLang="en-US" i="1" dirty="0" smtClean="0">
              <a:cs typeface="Arial" charset="0"/>
            </a:endParaRPr>
          </a:p>
        </p:txBody>
      </p:sp>
    </p:spTree>
    <p:extLst>
      <p:ext uri="{BB962C8B-B14F-4D97-AF65-F5344CB8AC3E}">
        <p14:creationId xmlns:p14="http://schemas.microsoft.com/office/powerpoint/2010/main" val="113675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fade">
                                      <p:cBhvr>
                                        <p:cTn id="2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t>Limited to these sins?</a:t>
            </a:r>
            <a:endParaRPr lang="en-US" dirty="0"/>
          </a:p>
        </p:txBody>
      </p:sp>
      <p:sp>
        <p:nvSpPr>
          <p:cNvPr id="18435" name="Rectangle 3"/>
          <p:cNvSpPr>
            <a:spLocks noGrp="1" noChangeArrowheads="1"/>
          </p:cNvSpPr>
          <p:nvPr>
            <p:ph idx="1"/>
          </p:nvPr>
        </p:nvSpPr>
        <p:spPr/>
        <p:txBody>
          <a:bodyPr>
            <a:noAutofit/>
          </a:bodyPr>
          <a:lstStyle/>
          <a:p>
            <a:pPr marL="117475" indent="-117475">
              <a:lnSpc>
                <a:spcPct val="95000"/>
              </a:lnSpc>
              <a:spcBef>
                <a:spcPts val="0"/>
              </a:spcBef>
            </a:pPr>
            <a:r>
              <a:rPr lang="en-US" altLang="en-US" sz="1800" i="1" dirty="0">
                <a:cs typeface="Arial" charset="0"/>
              </a:rPr>
              <a:t>“Deliver such a one for the destruction of the flesh, </a:t>
            </a:r>
            <a:r>
              <a:rPr lang="en-US" altLang="en-US" sz="1800" b="1" i="1" dirty="0">
                <a:cs typeface="Arial" charset="0"/>
              </a:rPr>
              <a:t>that his spirit may be saved</a:t>
            </a:r>
            <a:r>
              <a:rPr lang="en-US" altLang="en-US" sz="1800" i="1" dirty="0">
                <a:cs typeface="Arial" charset="0"/>
              </a:rPr>
              <a:t> in the day of the Lord Jesus” </a:t>
            </a:r>
            <a:r>
              <a:rPr lang="en-US" altLang="en-US" sz="1800" dirty="0" smtClean="0">
                <a:cs typeface="Arial" charset="0"/>
              </a:rPr>
              <a:t>- Are </a:t>
            </a:r>
            <a:r>
              <a:rPr lang="en-US" altLang="en-US" sz="1800" dirty="0">
                <a:cs typeface="Arial" charset="0"/>
              </a:rPr>
              <a:t>these the </a:t>
            </a:r>
            <a:r>
              <a:rPr lang="en-US" altLang="en-US" sz="1800" b="1" i="1" dirty="0">
                <a:cs typeface="Arial" charset="0"/>
              </a:rPr>
              <a:t>only</a:t>
            </a:r>
            <a:r>
              <a:rPr lang="en-US" altLang="en-US" sz="1800" dirty="0">
                <a:cs typeface="Arial" charset="0"/>
              </a:rPr>
              <a:t> sins that threaten the salvation of our soul? Are not the wages of </a:t>
            </a:r>
            <a:r>
              <a:rPr lang="en-US" altLang="en-US" sz="1800" b="1" i="1" dirty="0" smtClean="0">
                <a:cs typeface="Arial" charset="0"/>
              </a:rPr>
              <a:t>every</a:t>
            </a:r>
            <a:r>
              <a:rPr lang="en-US" altLang="en-US" sz="1800" i="1" dirty="0" smtClean="0">
                <a:cs typeface="Arial" charset="0"/>
              </a:rPr>
              <a:t> </a:t>
            </a:r>
            <a:r>
              <a:rPr lang="en-US" altLang="en-US" sz="1800" dirty="0" smtClean="0">
                <a:cs typeface="Arial" charset="0"/>
              </a:rPr>
              <a:t>sin </a:t>
            </a:r>
            <a:r>
              <a:rPr lang="en-US" altLang="en-US" sz="1800" dirty="0">
                <a:cs typeface="Arial" charset="0"/>
              </a:rPr>
              <a:t>death </a:t>
            </a:r>
            <a:r>
              <a:rPr lang="en-US" altLang="en-US" sz="1800" dirty="0" smtClean="0">
                <a:cs typeface="Arial" charset="0"/>
              </a:rPr>
              <a:t>(</a:t>
            </a:r>
            <a:r>
              <a:rPr lang="en-US" altLang="en-US" sz="1800" b="1" dirty="0" smtClean="0">
                <a:solidFill>
                  <a:schemeClr val="accent1"/>
                </a:solidFill>
                <a:cs typeface="Arial" charset="0"/>
              </a:rPr>
              <a:t>Romans 6:23</a:t>
            </a:r>
            <a:r>
              <a:rPr lang="en-US" altLang="en-US" sz="1800" dirty="0" smtClean="0">
                <a:cs typeface="Arial" charset="0"/>
              </a:rPr>
              <a:t>)? </a:t>
            </a:r>
            <a:r>
              <a:rPr lang="en-US" altLang="en-US" sz="1800" dirty="0">
                <a:cs typeface="Arial" charset="0"/>
              </a:rPr>
              <a:t>Is not </a:t>
            </a:r>
            <a:r>
              <a:rPr lang="en-US" altLang="en-US" sz="1800" b="1" i="1" dirty="0">
                <a:cs typeface="Arial" charset="0"/>
              </a:rPr>
              <a:t>every</a:t>
            </a:r>
            <a:r>
              <a:rPr lang="en-US" altLang="en-US" sz="1800" dirty="0">
                <a:cs typeface="Arial" charset="0"/>
              </a:rPr>
              <a:t> sin a transgression of Christ’s law, and does not </a:t>
            </a:r>
            <a:r>
              <a:rPr lang="en-US" altLang="en-US" sz="1800" b="1" i="1" dirty="0">
                <a:cs typeface="Arial" charset="0"/>
              </a:rPr>
              <a:t>every</a:t>
            </a:r>
            <a:r>
              <a:rPr lang="en-US" altLang="en-US" sz="1800" dirty="0">
                <a:cs typeface="Arial" charset="0"/>
              </a:rPr>
              <a:t> transgression make us guilty of </a:t>
            </a:r>
            <a:r>
              <a:rPr lang="en-US" altLang="en-US" sz="1800" b="1" i="1" dirty="0">
                <a:cs typeface="Arial" charset="0"/>
              </a:rPr>
              <a:t>all</a:t>
            </a:r>
            <a:r>
              <a:rPr lang="en-US" altLang="en-US" sz="1800" dirty="0">
                <a:cs typeface="Arial" charset="0"/>
              </a:rPr>
              <a:t> of God’s law (</a:t>
            </a:r>
            <a:r>
              <a:rPr lang="en-US" altLang="en-US" sz="1800" b="1" dirty="0">
                <a:solidFill>
                  <a:schemeClr val="accent1"/>
                </a:solidFill>
                <a:cs typeface="Arial" charset="0"/>
              </a:rPr>
              <a:t>I John 3:4; James 2:10-11; Matthew 7:21-23</a:t>
            </a:r>
            <a:r>
              <a:rPr lang="en-US" altLang="en-US" sz="1800" dirty="0">
                <a:cs typeface="Arial" charset="0"/>
              </a:rPr>
              <a:t>)? Therefore, how can we turn a blind eye to any sin, if we truly love our brother?</a:t>
            </a:r>
          </a:p>
          <a:p>
            <a:pPr marL="117475" indent="-117475">
              <a:lnSpc>
                <a:spcPct val="95000"/>
              </a:lnSpc>
              <a:spcBef>
                <a:spcPts val="0"/>
              </a:spcBef>
            </a:pPr>
            <a:r>
              <a:rPr lang="en-US" altLang="en-US" sz="1800" i="1" dirty="0">
                <a:cs typeface="Arial" charset="0"/>
              </a:rPr>
              <a:t>“Do you not know that </a:t>
            </a:r>
            <a:r>
              <a:rPr lang="en-US" altLang="en-US" sz="1800" b="1" i="1" dirty="0">
                <a:cs typeface="Arial" charset="0"/>
              </a:rPr>
              <a:t>a little leaven leavens the whole lump</a:t>
            </a:r>
            <a:r>
              <a:rPr lang="en-US" altLang="en-US" sz="1800" i="1" dirty="0">
                <a:cs typeface="Arial" charset="0"/>
              </a:rPr>
              <a:t>? Therefore purge out the old leaven”</a:t>
            </a:r>
            <a:r>
              <a:rPr lang="en-US" altLang="en-US" sz="1800" dirty="0">
                <a:cs typeface="Arial" charset="0"/>
              </a:rPr>
              <a:t> </a:t>
            </a:r>
            <a:r>
              <a:rPr lang="en-US" altLang="en-US" sz="1800" dirty="0" smtClean="0">
                <a:cs typeface="Arial" charset="0"/>
              </a:rPr>
              <a:t>- Is </a:t>
            </a:r>
            <a:r>
              <a:rPr lang="en-US" altLang="en-US" sz="1800" dirty="0">
                <a:cs typeface="Arial" charset="0"/>
              </a:rPr>
              <a:t>this cancerous aspect of sin unique to these six sins?</a:t>
            </a:r>
          </a:p>
          <a:p>
            <a:pPr marL="117475" indent="-117475">
              <a:lnSpc>
                <a:spcPct val="95000"/>
              </a:lnSpc>
              <a:spcBef>
                <a:spcPts val="0"/>
              </a:spcBef>
            </a:pPr>
            <a:r>
              <a:rPr lang="en-US" altLang="en-US" sz="1800" i="1" dirty="0">
                <a:cs typeface="Arial" charset="0"/>
              </a:rPr>
              <a:t>“</a:t>
            </a:r>
            <a:r>
              <a:rPr lang="en-US" altLang="en-US" sz="1800" b="1" i="1" dirty="0">
                <a:cs typeface="Arial" charset="0"/>
              </a:rPr>
              <a:t>Therefore let us keep the feast</a:t>
            </a:r>
            <a:r>
              <a:rPr lang="en-US" altLang="en-US" sz="1800" i="1" dirty="0">
                <a:cs typeface="Arial" charset="0"/>
              </a:rPr>
              <a:t>, not with old leaven, </a:t>
            </a:r>
            <a:r>
              <a:rPr lang="en-US" altLang="en-US" sz="1800" b="1" i="1" dirty="0">
                <a:cs typeface="Arial" charset="0"/>
              </a:rPr>
              <a:t>nor with the leaven of malice and wickedness</a:t>
            </a:r>
            <a:r>
              <a:rPr lang="en-US" altLang="en-US" sz="1800" i="1" dirty="0">
                <a:cs typeface="Arial" charset="0"/>
              </a:rPr>
              <a:t>, but with the </a:t>
            </a:r>
            <a:r>
              <a:rPr lang="en-US" altLang="en-US" sz="1800" b="1" i="1" dirty="0">
                <a:cs typeface="Arial" charset="0"/>
              </a:rPr>
              <a:t>unleavened bread of sincerity and truth</a:t>
            </a:r>
            <a:r>
              <a:rPr lang="en-US" altLang="en-US" sz="1800" i="1" dirty="0">
                <a:cs typeface="Arial" charset="0"/>
              </a:rPr>
              <a:t>.”</a:t>
            </a:r>
            <a:r>
              <a:rPr lang="en-US" altLang="en-US" sz="1800" dirty="0">
                <a:cs typeface="Arial" charset="0"/>
              </a:rPr>
              <a:t> </a:t>
            </a:r>
            <a:r>
              <a:rPr lang="en-US" altLang="en-US" sz="1800" dirty="0" smtClean="0">
                <a:cs typeface="Arial" charset="0"/>
              </a:rPr>
              <a:t>- Again</a:t>
            </a:r>
            <a:r>
              <a:rPr lang="en-US" altLang="en-US" sz="1800" dirty="0">
                <a:cs typeface="Arial" charset="0"/>
              </a:rPr>
              <a:t>, do these six sins comprise the </a:t>
            </a:r>
            <a:r>
              <a:rPr lang="en-US" altLang="en-US" sz="1800" b="1" i="1" dirty="0">
                <a:cs typeface="Arial" charset="0"/>
              </a:rPr>
              <a:t>totality</a:t>
            </a:r>
            <a:r>
              <a:rPr lang="en-US" altLang="en-US" sz="1800" dirty="0">
                <a:cs typeface="Arial" charset="0"/>
              </a:rPr>
              <a:t> of </a:t>
            </a:r>
            <a:r>
              <a:rPr lang="en-US" altLang="en-US" sz="1800" i="1" dirty="0">
                <a:cs typeface="Arial" charset="0"/>
              </a:rPr>
              <a:t>“malice and wickedness”</a:t>
            </a:r>
            <a:r>
              <a:rPr lang="en-US" altLang="en-US" sz="1800" dirty="0">
                <a:cs typeface="Arial" charset="0"/>
              </a:rPr>
              <a:t>? Would other sins not defile </a:t>
            </a:r>
            <a:r>
              <a:rPr lang="en-US" altLang="en-US" sz="1800" i="1" dirty="0">
                <a:cs typeface="Arial" charset="0"/>
              </a:rPr>
              <a:t>“the unleavened bread of sincerity and truth”</a:t>
            </a:r>
            <a:r>
              <a:rPr lang="en-US" altLang="en-US" sz="1800" dirty="0">
                <a:cs typeface="Arial" charset="0"/>
              </a:rPr>
              <a:t>?</a:t>
            </a:r>
          </a:p>
          <a:p>
            <a:pPr marL="117475" indent="-117475">
              <a:lnSpc>
                <a:spcPct val="95000"/>
              </a:lnSpc>
              <a:spcBef>
                <a:spcPts val="0"/>
              </a:spcBef>
            </a:pPr>
            <a:r>
              <a:rPr lang="en-US" altLang="en-US" sz="1800" i="1" dirty="0">
                <a:cs typeface="Arial" charset="0"/>
              </a:rPr>
              <a:t>“Do you not </a:t>
            </a:r>
            <a:r>
              <a:rPr lang="en-US" altLang="en-US" sz="1800" b="1" i="1" dirty="0">
                <a:cs typeface="Arial" charset="0"/>
              </a:rPr>
              <a:t>judge those who are inside</a:t>
            </a:r>
            <a:r>
              <a:rPr lang="en-US" altLang="en-US" sz="1800" i="1" dirty="0">
                <a:cs typeface="Arial" charset="0"/>
              </a:rPr>
              <a:t>? ...Therefore ‘put away from yourselves the </a:t>
            </a:r>
            <a:r>
              <a:rPr lang="en-US" altLang="en-US" sz="1800" b="1" i="1" dirty="0">
                <a:cs typeface="Arial" charset="0"/>
              </a:rPr>
              <a:t>evil</a:t>
            </a:r>
            <a:r>
              <a:rPr lang="en-US" altLang="en-US" sz="1800" i="1" dirty="0">
                <a:cs typeface="Arial" charset="0"/>
              </a:rPr>
              <a:t> person.’”</a:t>
            </a:r>
            <a:r>
              <a:rPr lang="en-US" altLang="en-US" sz="1800" dirty="0">
                <a:cs typeface="Arial" charset="0"/>
              </a:rPr>
              <a:t> </a:t>
            </a:r>
            <a:r>
              <a:rPr lang="en-US" altLang="en-US" sz="1800" dirty="0" smtClean="0">
                <a:cs typeface="Arial" charset="0"/>
              </a:rPr>
              <a:t>- Paul </a:t>
            </a:r>
            <a:r>
              <a:rPr lang="en-US" altLang="en-US" sz="1800" dirty="0">
                <a:cs typeface="Arial" charset="0"/>
              </a:rPr>
              <a:t>concludes with a most generic instruction. Does our responsibility to </a:t>
            </a:r>
            <a:r>
              <a:rPr lang="en-US" altLang="en-US" sz="1800" i="1" dirty="0">
                <a:cs typeface="Arial" charset="0"/>
              </a:rPr>
              <a:t>“judge those who are inside”</a:t>
            </a:r>
            <a:r>
              <a:rPr lang="en-US" altLang="en-US" sz="1800" dirty="0">
                <a:cs typeface="Arial" charset="0"/>
              </a:rPr>
              <a:t> stop at these sins? Or, can no other sin make someone </a:t>
            </a:r>
            <a:r>
              <a:rPr lang="en-US" altLang="en-US" sz="1800" i="1" dirty="0">
                <a:cs typeface="Arial" charset="0"/>
              </a:rPr>
              <a:t>“evil”</a:t>
            </a:r>
            <a:r>
              <a:rPr lang="en-US" altLang="en-US" sz="1800" dirty="0">
                <a:cs typeface="Arial" charset="0"/>
              </a:rPr>
              <a:t>, which would therefore require </a:t>
            </a:r>
            <a:r>
              <a:rPr lang="en-US" altLang="en-US" sz="1800" i="1" dirty="0">
                <a:cs typeface="Arial" charset="0"/>
              </a:rPr>
              <a:t>“putting away</a:t>
            </a:r>
            <a:r>
              <a:rPr lang="en-US" altLang="en-US" sz="1800" i="1" dirty="0" smtClean="0">
                <a:cs typeface="Arial" charset="0"/>
              </a:rPr>
              <a:t>”</a:t>
            </a:r>
            <a:r>
              <a:rPr lang="en-US" altLang="en-US" sz="1800" dirty="0" smtClean="0">
                <a:cs typeface="Arial" charset="0"/>
              </a:rPr>
              <a:t>?</a:t>
            </a:r>
            <a:endParaRPr lang="en-US" altLang="en-US" sz="1800" i="1" dirty="0" smtClean="0">
              <a:cs typeface="Arial" charset="0"/>
            </a:endParaRPr>
          </a:p>
        </p:txBody>
      </p:sp>
    </p:spTree>
    <p:extLst>
      <p:ext uri="{BB962C8B-B14F-4D97-AF65-F5344CB8AC3E}">
        <p14:creationId xmlns:p14="http://schemas.microsoft.com/office/powerpoint/2010/main" val="392132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limited, then why … ?</a:t>
            </a:r>
            <a:endParaRPr lang="en-US" dirty="0"/>
          </a:p>
        </p:txBody>
      </p:sp>
      <p:sp>
        <p:nvSpPr>
          <p:cNvPr id="3" name="Content Placeholder 2"/>
          <p:cNvSpPr>
            <a:spLocks noGrp="1"/>
          </p:cNvSpPr>
          <p:nvPr>
            <p:ph idx="1"/>
          </p:nvPr>
        </p:nvSpPr>
        <p:spPr/>
        <p:txBody>
          <a:bodyPr>
            <a:noAutofit/>
          </a:bodyPr>
          <a:lstStyle/>
          <a:p>
            <a:pPr marL="117475" indent="-117475"/>
            <a:r>
              <a:rPr lang="en-US" sz="2000" i="1" dirty="0"/>
              <a:t>“Moreover if your brother </a:t>
            </a:r>
            <a:r>
              <a:rPr lang="en-US" sz="2000" b="1" i="1" dirty="0"/>
              <a:t>sins against you</a:t>
            </a:r>
            <a:r>
              <a:rPr lang="en-US" sz="2000" i="1" dirty="0" smtClean="0"/>
              <a:t>, </a:t>
            </a:r>
            <a:r>
              <a:rPr lang="en-US" sz="2000" i="1" dirty="0"/>
              <a:t>... If he refuses even to hear the church, let him be to you like a heathen and a tax collector”.</a:t>
            </a:r>
            <a:r>
              <a:rPr lang="en-US" sz="2000" dirty="0"/>
              <a:t> </a:t>
            </a:r>
            <a:r>
              <a:rPr lang="en-US" sz="2000" dirty="0" smtClean="0"/>
              <a:t>(</a:t>
            </a:r>
            <a:r>
              <a:rPr lang="en-US" sz="2000" b="1" dirty="0" smtClean="0">
                <a:solidFill>
                  <a:schemeClr val="accent1"/>
                </a:solidFill>
              </a:rPr>
              <a:t>Mat. 18:15-17</a:t>
            </a:r>
            <a:r>
              <a:rPr lang="en-US" sz="2000" dirty="0" smtClean="0"/>
              <a:t>)</a:t>
            </a:r>
            <a:endParaRPr lang="en-US" sz="2000" dirty="0"/>
          </a:p>
          <a:p>
            <a:pPr marL="117475" indent="-117475"/>
            <a:r>
              <a:rPr lang="en-US" sz="2000" i="1" dirty="0"/>
              <a:t>Now I urge you, brethren, note those who cause </a:t>
            </a:r>
            <a:r>
              <a:rPr lang="en-US" sz="2000" b="1" i="1" dirty="0"/>
              <a:t>divisions and offenses, contrary to the doctrine </a:t>
            </a:r>
            <a:r>
              <a:rPr lang="en-US" sz="2000" i="1" dirty="0"/>
              <a:t>which you learned, and </a:t>
            </a:r>
            <a:r>
              <a:rPr lang="en-US" sz="2000" b="1" i="1" dirty="0"/>
              <a:t>avoid them</a:t>
            </a:r>
            <a:r>
              <a:rPr lang="en-US" sz="2000" dirty="0"/>
              <a:t>. (</a:t>
            </a:r>
            <a:r>
              <a:rPr lang="en-US" sz="2000" b="1" dirty="0">
                <a:solidFill>
                  <a:schemeClr val="accent1"/>
                </a:solidFill>
              </a:rPr>
              <a:t>Romans 16:17</a:t>
            </a:r>
            <a:r>
              <a:rPr lang="en-US" sz="2000" dirty="0" smtClean="0"/>
              <a:t>)</a:t>
            </a:r>
            <a:endParaRPr lang="en-US" sz="2000" dirty="0"/>
          </a:p>
          <a:p>
            <a:pPr marL="117475" indent="-117475"/>
            <a:r>
              <a:rPr lang="en-US" sz="2000" i="1" dirty="0"/>
              <a:t>And </a:t>
            </a:r>
            <a:r>
              <a:rPr lang="en-US" sz="2000" b="1" i="1" dirty="0"/>
              <a:t>have no fellowship with the unfruitful works of darkness, but rather expose them</a:t>
            </a:r>
            <a:r>
              <a:rPr lang="en-US" sz="2000" i="1" dirty="0"/>
              <a:t>. For it is shameful even to speak of those things which are done by them in secret. </a:t>
            </a:r>
            <a:r>
              <a:rPr lang="en-US" sz="2000" dirty="0"/>
              <a:t>(</a:t>
            </a:r>
            <a:r>
              <a:rPr lang="en-US" sz="2000" b="1" dirty="0">
                <a:solidFill>
                  <a:schemeClr val="accent1"/>
                </a:solidFill>
              </a:rPr>
              <a:t>Ephesians 5:11-12</a:t>
            </a:r>
            <a:r>
              <a:rPr lang="en-US" sz="2000" dirty="0" smtClean="0"/>
              <a:t>)</a:t>
            </a:r>
            <a:endParaRPr lang="en-US" sz="2000" dirty="0"/>
          </a:p>
          <a:p>
            <a:pPr marL="117475" indent="-117475"/>
            <a:r>
              <a:rPr lang="en-US" sz="2000" i="1" dirty="0"/>
              <a:t>But we command you, </a:t>
            </a:r>
            <a:r>
              <a:rPr lang="en-US" sz="2000" i="1" dirty="0" smtClean="0"/>
              <a:t>… withdraw </a:t>
            </a:r>
            <a:r>
              <a:rPr lang="en-US" sz="2000" i="1" dirty="0"/>
              <a:t>from every brother </a:t>
            </a:r>
            <a:r>
              <a:rPr lang="en-US" sz="2000" b="1" i="1" dirty="0"/>
              <a:t>who walks disorderly and not according to the tradition which he received from us</a:t>
            </a:r>
            <a:r>
              <a:rPr lang="en-US" sz="2000" i="1" dirty="0"/>
              <a:t>. ... And </a:t>
            </a:r>
            <a:r>
              <a:rPr lang="en-US" sz="2000" b="1" i="1" dirty="0"/>
              <a:t>if anyone does not obey our word in this epistle</a:t>
            </a:r>
            <a:r>
              <a:rPr lang="en-US" sz="2000" i="1" dirty="0"/>
              <a:t>, note that person and do not keep company with him, that he may be ashamed. </a:t>
            </a:r>
            <a:r>
              <a:rPr lang="en-US" sz="2000" dirty="0"/>
              <a:t>(</a:t>
            </a:r>
            <a:r>
              <a:rPr lang="en-US" sz="2000" b="1" dirty="0">
                <a:solidFill>
                  <a:schemeClr val="accent1"/>
                </a:solidFill>
              </a:rPr>
              <a:t>II Thessalonians 3:6-14</a:t>
            </a:r>
            <a:r>
              <a:rPr lang="en-US" sz="2000" dirty="0" smtClean="0"/>
              <a:t>)</a:t>
            </a:r>
            <a:endParaRPr lang="en-US" sz="2000" dirty="0"/>
          </a:p>
          <a:p>
            <a:pPr marL="117475" indent="-117475"/>
            <a:r>
              <a:rPr lang="en-US" sz="2000" i="1" dirty="0"/>
              <a:t>Those </a:t>
            </a:r>
            <a:r>
              <a:rPr lang="en-US" sz="2000" b="1" i="1" dirty="0"/>
              <a:t>who are sinning rebuke </a:t>
            </a:r>
            <a:r>
              <a:rPr lang="en-US" sz="2000" i="1" dirty="0"/>
              <a:t>in the presence of all, that the rest also may fear. </a:t>
            </a:r>
            <a:r>
              <a:rPr lang="en-US" sz="2000" dirty="0"/>
              <a:t>(</a:t>
            </a:r>
            <a:r>
              <a:rPr lang="en-US" sz="2000" b="1" dirty="0">
                <a:solidFill>
                  <a:schemeClr val="accent1"/>
                </a:solidFill>
              </a:rPr>
              <a:t>I Timothy 5:20</a:t>
            </a:r>
            <a:r>
              <a:rPr lang="en-US" sz="2000" dirty="0" smtClean="0"/>
              <a:t>) </a:t>
            </a:r>
            <a:r>
              <a:rPr lang="en-US" sz="2000" i="1" dirty="0" smtClean="0"/>
              <a:t>sinning</a:t>
            </a:r>
            <a:r>
              <a:rPr lang="en-US" sz="2000" i="1" dirty="0"/>
              <a:t>, being self-condemned. </a:t>
            </a:r>
            <a:r>
              <a:rPr lang="en-US" sz="2000" dirty="0"/>
              <a:t>(</a:t>
            </a:r>
            <a:r>
              <a:rPr lang="en-US" sz="2000" b="1" dirty="0">
                <a:solidFill>
                  <a:schemeClr val="accent1"/>
                </a:solidFill>
              </a:rPr>
              <a:t>Titus 3:10-11</a:t>
            </a:r>
            <a:r>
              <a:rPr lang="en-US" sz="2000" dirty="0"/>
              <a:t>)</a:t>
            </a:r>
          </a:p>
        </p:txBody>
      </p:sp>
    </p:spTree>
    <p:extLst>
      <p:ext uri="{BB962C8B-B14F-4D97-AF65-F5344CB8AC3E}">
        <p14:creationId xmlns:p14="http://schemas.microsoft.com/office/powerpoint/2010/main" val="208244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limited, then why … ?</a:t>
            </a:r>
            <a:endParaRPr lang="en-US" dirty="0"/>
          </a:p>
        </p:txBody>
      </p:sp>
      <p:sp>
        <p:nvSpPr>
          <p:cNvPr id="3" name="Content Placeholder 2"/>
          <p:cNvSpPr>
            <a:spLocks noGrp="1"/>
          </p:cNvSpPr>
          <p:nvPr>
            <p:ph idx="1"/>
          </p:nvPr>
        </p:nvSpPr>
        <p:spPr/>
        <p:txBody>
          <a:bodyPr>
            <a:noAutofit/>
          </a:bodyPr>
          <a:lstStyle/>
          <a:p>
            <a:pPr marL="117475" indent="-117475"/>
            <a:r>
              <a:rPr lang="en-US" sz="2000" i="1" dirty="0" smtClean="0"/>
              <a:t>For </a:t>
            </a:r>
            <a:r>
              <a:rPr lang="en-US" sz="2000" i="1" dirty="0"/>
              <a:t>men will be lovers of themselves, lovers of money, boasters, proud, blasphemers, disobedient to parents, unthankful, unholy, ..., lovers of pleasure rather than lovers of God, having a form of godliness but denying its power. And </a:t>
            </a:r>
            <a:r>
              <a:rPr lang="en-US" sz="2000" b="1" i="1" dirty="0"/>
              <a:t>from </a:t>
            </a:r>
            <a:r>
              <a:rPr lang="en-US" sz="2000" b="1" i="1" u="sng" dirty="0"/>
              <a:t>such people </a:t>
            </a:r>
            <a:r>
              <a:rPr lang="en-US" sz="2000" b="1" i="1" dirty="0"/>
              <a:t>turn away! </a:t>
            </a:r>
            <a:r>
              <a:rPr lang="en-US" sz="2000" dirty="0"/>
              <a:t>(</a:t>
            </a:r>
            <a:r>
              <a:rPr lang="en-US" sz="2000" b="1" dirty="0">
                <a:solidFill>
                  <a:schemeClr val="accent1"/>
                </a:solidFill>
              </a:rPr>
              <a:t>II Timothy 3:2-5</a:t>
            </a:r>
            <a:r>
              <a:rPr lang="en-US" sz="2000" dirty="0" smtClean="0"/>
              <a:t>)</a:t>
            </a:r>
            <a:endParaRPr lang="en-US" sz="2000" dirty="0"/>
          </a:p>
          <a:p>
            <a:pPr marL="117475" indent="-117475"/>
            <a:r>
              <a:rPr lang="en-US" sz="2000" i="1" dirty="0"/>
              <a:t>For a bishop must be ... holding fast the faithful word as he has been taught, that he may be able,</a:t>
            </a:r>
            <a:r>
              <a:rPr lang="en-US" sz="2000" b="1" i="1" dirty="0"/>
              <a:t> by sound doctrine, both to exhort and convict those who contradict</a:t>
            </a:r>
            <a:r>
              <a:rPr lang="en-US" sz="2000" i="1" dirty="0"/>
              <a:t>. For there are many insubordinate, both </a:t>
            </a:r>
            <a:r>
              <a:rPr lang="en-US" sz="2000" b="1" i="1" dirty="0"/>
              <a:t>idle talkers and deceivers, especially those of the circumcision, whose mouths must be stopped</a:t>
            </a:r>
            <a:r>
              <a:rPr lang="en-US" sz="2000" i="1" dirty="0"/>
              <a:t>, who subvert whole households, teaching things which they ought not, for the sake of dishonest gain. </a:t>
            </a:r>
            <a:r>
              <a:rPr lang="en-US" sz="2000" i="1" dirty="0" smtClean="0"/>
              <a:t>… </a:t>
            </a:r>
            <a:r>
              <a:rPr lang="en-US" sz="2000" i="1" dirty="0"/>
              <a:t>Therefore </a:t>
            </a:r>
            <a:r>
              <a:rPr lang="en-US" sz="2000" b="1" i="1" u="sng" dirty="0"/>
              <a:t>rebuke them sharply</a:t>
            </a:r>
            <a:r>
              <a:rPr lang="en-US" sz="2000" b="1" i="1" dirty="0"/>
              <a:t>, that they may be sound in the faith</a:t>
            </a:r>
            <a:r>
              <a:rPr lang="en-US" sz="2000" i="1" dirty="0"/>
              <a:t>, </a:t>
            </a:r>
            <a:r>
              <a:rPr lang="en-US" sz="2000" dirty="0"/>
              <a:t>(</a:t>
            </a:r>
            <a:r>
              <a:rPr lang="en-US" sz="2000" b="1" dirty="0">
                <a:solidFill>
                  <a:schemeClr val="accent1"/>
                </a:solidFill>
              </a:rPr>
              <a:t>Titus 1:7-13</a:t>
            </a:r>
            <a:r>
              <a:rPr lang="en-US" sz="2000" dirty="0" smtClean="0"/>
              <a:t>)</a:t>
            </a:r>
            <a:endParaRPr lang="en-US" sz="2000" dirty="0"/>
          </a:p>
          <a:p>
            <a:pPr marL="117475" indent="-117475"/>
            <a:r>
              <a:rPr lang="en-US" sz="2000" b="1" i="1" dirty="0"/>
              <a:t>Reject a divisive man after the first and second admonition</a:t>
            </a:r>
            <a:r>
              <a:rPr lang="en-US" sz="2000" i="1" dirty="0"/>
              <a:t>, knowing that such a person is warped and sinning, being self-condemned. </a:t>
            </a:r>
            <a:r>
              <a:rPr lang="en-US" sz="2000" dirty="0"/>
              <a:t>(</a:t>
            </a:r>
            <a:r>
              <a:rPr lang="en-US" sz="2000" b="1" dirty="0">
                <a:solidFill>
                  <a:schemeClr val="accent1"/>
                </a:solidFill>
              </a:rPr>
              <a:t>Titus 3:10-11</a:t>
            </a:r>
            <a:r>
              <a:rPr lang="en-US" sz="2000" dirty="0"/>
              <a:t>)</a:t>
            </a:r>
          </a:p>
        </p:txBody>
      </p:sp>
    </p:spTree>
    <p:extLst>
      <p:ext uri="{BB962C8B-B14F-4D97-AF65-F5344CB8AC3E}">
        <p14:creationId xmlns:p14="http://schemas.microsoft.com/office/powerpoint/2010/main" val="178463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Effective Discipline?</a:t>
            </a:r>
            <a:endParaRPr lang="en-US" dirty="0"/>
          </a:p>
        </p:txBody>
      </p:sp>
      <p:sp>
        <p:nvSpPr>
          <p:cNvPr id="3" name="Content Placeholder 2"/>
          <p:cNvSpPr>
            <a:spLocks noGrp="1"/>
          </p:cNvSpPr>
          <p:nvPr>
            <p:ph idx="1"/>
          </p:nvPr>
        </p:nvSpPr>
        <p:spPr/>
        <p:txBody>
          <a:bodyPr>
            <a:noAutofit/>
          </a:bodyPr>
          <a:lstStyle/>
          <a:p>
            <a:pPr>
              <a:spcBef>
                <a:spcPts val="0"/>
              </a:spcBef>
            </a:pPr>
            <a:r>
              <a:rPr lang="en-US" dirty="0" smtClean="0"/>
              <a:t>Love </a:t>
            </a:r>
            <a:r>
              <a:rPr lang="en-US" b="1" i="1" dirty="0" smtClean="0"/>
              <a:t>before</a:t>
            </a:r>
            <a:r>
              <a:rPr lang="en-US" dirty="0" smtClean="0"/>
              <a:t> … </a:t>
            </a:r>
            <a:r>
              <a:rPr lang="en-US" b="1" i="1" dirty="0" smtClean="0"/>
              <a:t>during</a:t>
            </a:r>
            <a:r>
              <a:rPr lang="en-US" dirty="0" smtClean="0"/>
              <a:t> … and </a:t>
            </a:r>
            <a:r>
              <a:rPr lang="en-US" b="1" i="1" dirty="0" smtClean="0"/>
              <a:t>after</a:t>
            </a:r>
            <a:r>
              <a:rPr lang="en-US" dirty="0" smtClean="0"/>
              <a:t> withdrawal (</a:t>
            </a:r>
            <a:r>
              <a:rPr lang="en-US" b="1" dirty="0" smtClean="0">
                <a:solidFill>
                  <a:schemeClr val="accent1"/>
                </a:solidFill>
              </a:rPr>
              <a:t>I Cor. 16:14</a:t>
            </a:r>
            <a:r>
              <a:rPr lang="en-US" dirty="0" smtClean="0"/>
              <a:t>).</a:t>
            </a:r>
          </a:p>
          <a:p>
            <a:pPr>
              <a:spcBef>
                <a:spcPts val="0"/>
              </a:spcBef>
            </a:pPr>
            <a:r>
              <a:rPr lang="en-US" dirty="0" smtClean="0"/>
              <a:t>Consistent, solid, sound teaching from the beginning (</a:t>
            </a:r>
            <a:r>
              <a:rPr lang="en-US" b="1" dirty="0" smtClean="0">
                <a:solidFill>
                  <a:schemeClr val="accent1"/>
                </a:solidFill>
              </a:rPr>
              <a:t>Ephesians 4:11-16; Hosea 4:6; II Timothy 4:1-5</a:t>
            </a:r>
            <a:r>
              <a:rPr lang="en-US" dirty="0" smtClean="0"/>
              <a:t>).</a:t>
            </a:r>
          </a:p>
          <a:p>
            <a:pPr>
              <a:spcBef>
                <a:spcPts val="0"/>
              </a:spcBef>
            </a:pPr>
            <a:r>
              <a:rPr lang="en-US" i="1" dirty="0" smtClean="0"/>
              <a:t>“Keeping company”</a:t>
            </a:r>
            <a:r>
              <a:rPr lang="en-US" dirty="0" smtClean="0"/>
              <a:t> must be frequent to be missed (</a:t>
            </a:r>
            <a:r>
              <a:rPr lang="en-US" b="1" dirty="0" smtClean="0">
                <a:solidFill>
                  <a:schemeClr val="accent1"/>
                </a:solidFill>
              </a:rPr>
              <a:t>I Peter 4:9; Acts 2:46</a:t>
            </a:r>
            <a:r>
              <a:rPr lang="en-US" dirty="0" smtClean="0"/>
              <a:t>).</a:t>
            </a:r>
          </a:p>
          <a:p>
            <a:pPr>
              <a:spcBef>
                <a:spcPts val="0"/>
              </a:spcBef>
            </a:pPr>
            <a:r>
              <a:rPr lang="en-US" dirty="0" smtClean="0"/>
              <a:t>Christians’ esteem must be respected to feel shame (</a:t>
            </a:r>
            <a:r>
              <a:rPr lang="en-US" b="1" dirty="0" smtClean="0">
                <a:solidFill>
                  <a:schemeClr val="accent1"/>
                </a:solidFill>
              </a:rPr>
              <a:t>I The. 5:12-13</a:t>
            </a:r>
            <a:r>
              <a:rPr lang="en-US" dirty="0" smtClean="0"/>
              <a:t>).</a:t>
            </a:r>
          </a:p>
          <a:p>
            <a:pPr>
              <a:spcBef>
                <a:spcPts val="0"/>
              </a:spcBef>
            </a:pPr>
            <a:r>
              <a:rPr lang="en-US" dirty="0" smtClean="0"/>
              <a:t>Subject must know guilt to feel shame (</a:t>
            </a:r>
            <a:r>
              <a:rPr lang="en-US" b="1" dirty="0" smtClean="0">
                <a:solidFill>
                  <a:schemeClr val="accent1"/>
                </a:solidFill>
              </a:rPr>
              <a:t>Titus 1:9; I Cor. 13:7</a:t>
            </a:r>
            <a:r>
              <a:rPr lang="en-US" dirty="0" smtClean="0"/>
              <a:t>).  (If too swift, sinner may not be given adequate opportunity to repent.)</a:t>
            </a:r>
          </a:p>
          <a:p>
            <a:pPr>
              <a:spcBef>
                <a:spcPts val="0"/>
              </a:spcBef>
            </a:pPr>
            <a:r>
              <a:rPr lang="en-US" dirty="0" smtClean="0"/>
              <a:t>Judgment must be swift to curb evil (</a:t>
            </a:r>
            <a:r>
              <a:rPr lang="en-US" b="1" dirty="0" smtClean="0">
                <a:solidFill>
                  <a:schemeClr val="accent1"/>
                </a:solidFill>
              </a:rPr>
              <a:t>Ecclesiastes 8:11</a:t>
            </a:r>
            <a:r>
              <a:rPr lang="en-US" dirty="0" smtClean="0"/>
              <a:t>).</a:t>
            </a:r>
          </a:p>
          <a:p>
            <a:pPr>
              <a:spcBef>
                <a:spcPts val="0"/>
              </a:spcBef>
            </a:pPr>
            <a:r>
              <a:rPr lang="en-US" dirty="0" smtClean="0"/>
              <a:t>One person “breaking ranks” provides the desired sympathy, while condemning the judgment of the whole </a:t>
            </a:r>
            <a:r>
              <a:rPr lang="en-US" dirty="0"/>
              <a:t>(</a:t>
            </a:r>
            <a:r>
              <a:rPr lang="en-US" b="1" dirty="0" smtClean="0">
                <a:solidFill>
                  <a:schemeClr val="accent1"/>
                </a:solidFill>
              </a:rPr>
              <a:t>Luke </a:t>
            </a:r>
            <a:r>
              <a:rPr lang="en-US" b="1" dirty="0">
                <a:solidFill>
                  <a:schemeClr val="accent1"/>
                </a:solidFill>
              </a:rPr>
              <a:t>15:16-17</a:t>
            </a:r>
            <a:r>
              <a:rPr lang="en-US" dirty="0" smtClean="0"/>
              <a:t>).</a:t>
            </a:r>
          </a:p>
        </p:txBody>
      </p:sp>
    </p:spTree>
    <p:extLst>
      <p:ext uri="{BB962C8B-B14F-4D97-AF65-F5344CB8AC3E}">
        <p14:creationId xmlns:p14="http://schemas.microsoft.com/office/powerpoint/2010/main" val="3290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a:t>
            </a:r>
            <a:endParaRPr lang="en-US" dirty="0"/>
          </a:p>
        </p:txBody>
      </p:sp>
      <p:sp>
        <p:nvSpPr>
          <p:cNvPr id="3" name="Content Placeholder 2"/>
          <p:cNvSpPr>
            <a:spLocks noGrp="1"/>
          </p:cNvSpPr>
          <p:nvPr>
            <p:ph idx="1"/>
          </p:nvPr>
        </p:nvSpPr>
        <p:spPr/>
        <p:txBody>
          <a:bodyPr>
            <a:noAutofit/>
          </a:bodyPr>
          <a:lstStyle/>
          <a:p>
            <a:pPr marL="346075" indent="-346075">
              <a:lnSpc>
                <a:spcPct val="120000"/>
              </a:lnSpc>
              <a:spcBef>
                <a:spcPts val="0"/>
              </a:spcBef>
              <a:buFont typeface="+mj-lt"/>
              <a:buAutoNum type="arabicPeriod"/>
              <a:defRPr/>
            </a:pPr>
            <a:r>
              <a:rPr lang="en-US" dirty="0"/>
              <a:t>What is the Purpose of God’s Discipline</a:t>
            </a:r>
            <a:r>
              <a:rPr lang="en-US" dirty="0" smtClean="0"/>
              <a:t>?</a:t>
            </a:r>
          </a:p>
          <a:p>
            <a:pPr marL="803275" lvl="2" indent="-457200">
              <a:lnSpc>
                <a:spcPct val="120000"/>
              </a:lnSpc>
              <a:spcBef>
                <a:spcPts val="0"/>
              </a:spcBef>
              <a:buFont typeface="+mj-lt"/>
              <a:buAutoNum type="alphaLcParenR"/>
              <a:defRPr/>
            </a:pPr>
            <a:r>
              <a:rPr lang="en-US" dirty="0" smtClean="0"/>
              <a:t>Save the lost soul (</a:t>
            </a:r>
            <a:r>
              <a:rPr lang="en-US" b="1" dirty="0" smtClean="0">
                <a:solidFill>
                  <a:schemeClr val="accent1"/>
                </a:solidFill>
              </a:rPr>
              <a:t>5:5</a:t>
            </a:r>
            <a:r>
              <a:rPr lang="en-US" dirty="0" smtClean="0"/>
              <a:t>).</a:t>
            </a:r>
          </a:p>
          <a:p>
            <a:pPr marL="803275" lvl="2" indent="-457200">
              <a:lnSpc>
                <a:spcPct val="120000"/>
              </a:lnSpc>
              <a:spcBef>
                <a:spcPts val="0"/>
              </a:spcBef>
              <a:buFont typeface="+mj-lt"/>
              <a:buAutoNum type="alphaLcParenR"/>
              <a:defRPr/>
            </a:pPr>
            <a:r>
              <a:rPr lang="en-US" dirty="0" smtClean="0"/>
              <a:t>Prevent the spread of sin into the whole (</a:t>
            </a:r>
            <a:r>
              <a:rPr lang="en-US" b="1" dirty="0" smtClean="0">
                <a:solidFill>
                  <a:schemeClr val="accent1"/>
                </a:solidFill>
              </a:rPr>
              <a:t>5:6</a:t>
            </a:r>
            <a:r>
              <a:rPr lang="en-US" dirty="0" smtClean="0"/>
              <a:t>).</a:t>
            </a:r>
            <a:endParaRPr lang="en-US" dirty="0"/>
          </a:p>
          <a:p>
            <a:pPr marL="346075" indent="-346075">
              <a:lnSpc>
                <a:spcPct val="120000"/>
              </a:lnSpc>
              <a:spcBef>
                <a:spcPts val="0"/>
              </a:spcBef>
              <a:buFont typeface="+mj-lt"/>
              <a:buAutoNum type="arabicPeriod"/>
              <a:defRPr/>
            </a:pPr>
            <a:r>
              <a:rPr lang="en-US" dirty="0"/>
              <a:t>Who Should Receive God’s Discipline</a:t>
            </a:r>
            <a:r>
              <a:rPr lang="en-US" dirty="0" smtClean="0"/>
              <a:t>?</a:t>
            </a:r>
          </a:p>
          <a:p>
            <a:pPr marL="685800" lvl="1" indent="-339725">
              <a:lnSpc>
                <a:spcPct val="120000"/>
              </a:lnSpc>
              <a:spcBef>
                <a:spcPts val="0"/>
              </a:spcBef>
              <a:buFont typeface="+mj-lt"/>
              <a:buAutoNum type="alphaLcParenR"/>
              <a:defRPr/>
            </a:pPr>
            <a:r>
              <a:rPr lang="en-US" dirty="0" smtClean="0"/>
              <a:t>Wayward souls </a:t>
            </a:r>
            <a:r>
              <a:rPr lang="en-US" b="1" i="1" dirty="0" smtClean="0"/>
              <a:t>within</a:t>
            </a:r>
            <a:r>
              <a:rPr lang="en-US" dirty="0" smtClean="0"/>
              <a:t> the church (</a:t>
            </a:r>
            <a:r>
              <a:rPr lang="en-US" b="1" dirty="0" smtClean="0">
                <a:solidFill>
                  <a:schemeClr val="accent1"/>
                </a:solidFill>
              </a:rPr>
              <a:t>5:9-13</a:t>
            </a:r>
            <a:r>
              <a:rPr lang="en-US" dirty="0" smtClean="0"/>
              <a:t>).</a:t>
            </a:r>
            <a:endParaRPr lang="en-US" dirty="0"/>
          </a:p>
          <a:p>
            <a:pPr marL="346075" indent="-346075">
              <a:lnSpc>
                <a:spcPct val="120000"/>
              </a:lnSpc>
              <a:spcBef>
                <a:spcPts val="0"/>
              </a:spcBef>
              <a:buFont typeface="+mj-lt"/>
              <a:buAutoNum type="arabicPeriod"/>
              <a:defRPr/>
            </a:pPr>
            <a:r>
              <a:rPr lang="en-US" dirty="0"/>
              <a:t>Who is responsible to administer discipline</a:t>
            </a:r>
            <a:r>
              <a:rPr lang="en-US" dirty="0" smtClean="0"/>
              <a:t>?</a:t>
            </a:r>
          </a:p>
          <a:p>
            <a:pPr marL="803275" lvl="1" indent="-457200">
              <a:lnSpc>
                <a:spcPct val="120000"/>
              </a:lnSpc>
              <a:spcBef>
                <a:spcPts val="0"/>
              </a:spcBef>
              <a:buFont typeface="+mj-lt"/>
              <a:buAutoNum type="alphaLcParenR"/>
              <a:defRPr/>
            </a:pPr>
            <a:r>
              <a:rPr lang="en-US" dirty="0" smtClean="0"/>
              <a:t>Whole </a:t>
            </a:r>
            <a:r>
              <a:rPr lang="en-US" b="1" i="1" dirty="0" smtClean="0"/>
              <a:t>congregation</a:t>
            </a:r>
            <a:r>
              <a:rPr lang="en-US" dirty="0" smtClean="0"/>
              <a:t> (</a:t>
            </a:r>
            <a:r>
              <a:rPr lang="en-US" b="1" dirty="0" smtClean="0">
                <a:solidFill>
                  <a:schemeClr val="accent1"/>
                </a:solidFill>
              </a:rPr>
              <a:t>5:4</a:t>
            </a:r>
            <a:r>
              <a:rPr lang="en-US" dirty="0" smtClean="0"/>
              <a:t>).</a:t>
            </a:r>
          </a:p>
          <a:p>
            <a:pPr marL="803275" lvl="1" indent="-457200">
              <a:lnSpc>
                <a:spcPct val="120000"/>
              </a:lnSpc>
              <a:spcBef>
                <a:spcPts val="0"/>
              </a:spcBef>
              <a:buFont typeface="+mj-lt"/>
              <a:buAutoNum type="alphaLcParenR"/>
              <a:defRPr/>
            </a:pPr>
            <a:r>
              <a:rPr lang="en-US" dirty="0" smtClean="0"/>
              <a:t>All of the congregation’s </a:t>
            </a:r>
            <a:r>
              <a:rPr lang="en-US" b="1" i="1" dirty="0" smtClean="0"/>
              <a:t>individuals</a:t>
            </a:r>
            <a:r>
              <a:rPr lang="en-US" dirty="0" smtClean="0"/>
              <a:t> (</a:t>
            </a:r>
            <a:r>
              <a:rPr lang="en-US" b="1" dirty="0" smtClean="0">
                <a:solidFill>
                  <a:schemeClr val="accent1"/>
                </a:solidFill>
              </a:rPr>
              <a:t>5:11</a:t>
            </a:r>
            <a:r>
              <a:rPr lang="en-US" dirty="0" smtClean="0"/>
              <a:t>).</a:t>
            </a:r>
          </a:p>
        </p:txBody>
      </p:sp>
    </p:spTree>
    <p:extLst>
      <p:ext uri="{BB962C8B-B14F-4D97-AF65-F5344CB8AC3E}">
        <p14:creationId xmlns:p14="http://schemas.microsoft.com/office/powerpoint/2010/main" val="400005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par>
                          <p:cTn id="34" fill="hold">
                            <p:stCondLst>
                              <p:cond delay="1000"/>
                            </p:stCondLst>
                            <p:childTnLst>
                              <p:par>
                                <p:cTn id="35" presetID="10" presetClass="entr" presetSubtype="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a:t>
            </a:r>
            <a:endParaRPr lang="en-US" dirty="0"/>
          </a:p>
        </p:txBody>
      </p:sp>
      <p:sp>
        <p:nvSpPr>
          <p:cNvPr id="3" name="Content Placeholder 2"/>
          <p:cNvSpPr>
            <a:spLocks noGrp="1"/>
          </p:cNvSpPr>
          <p:nvPr>
            <p:ph idx="1"/>
          </p:nvPr>
        </p:nvSpPr>
        <p:spPr/>
        <p:txBody>
          <a:bodyPr>
            <a:noAutofit/>
          </a:bodyPr>
          <a:lstStyle/>
          <a:p>
            <a:pPr marL="346075" indent="-346075">
              <a:lnSpc>
                <a:spcPct val="120000"/>
              </a:lnSpc>
              <a:spcBef>
                <a:spcPts val="0"/>
              </a:spcBef>
              <a:buFont typeface="+mj-lt"/>
              <a:buAutoNum type="arabicPeriod" startAt="4"/>
              <a:defRPr/>
            </a:pPr>
            <a:r>
              <a:rPr lang="en-US" dirty="0" smtClean="0"/>
              <a:t>How </a:t>
            </a:r>
            <a:r>
              <a:rPr lang="en-US" dirty="0"/>
              <a:t>are those withdrawn from to be treated</a:t>
            </a:r>
            <a:r>
              <a:rPr lang="en-US" dirty="0" smtClean="0"/>
              <a:t>?</a:t>
            </a:r>
          </a:p>
          <a:p>
            <a:pPr marL="685800" lvl="1" indent="-339725">
              <a:lnSpc>
                <a:spcPct val="120000"/>
              </a:lnSpc>
              <a:spcBef>
                <a:spcPts val="0"/>
              </a:spcBef>
              <a:buFont typeface="+mj-lt"/>
              <a:buAutoNum type="alphaLcParenR"/>
              <a:defRPr/>
            </a:pPr>
            <a:r>
              <a:rPr lang="en-US" dirty="0" smtClean="0"/>
              <a:t>“Deliver to Satan” … let them hit rock bottom; tough love. </a:t>
            </a:r>
          </a:p>
          <a:p>
            <a:pPr marL="685800" lvl="1" indent="-339725">
              <a:lnSpc>
                <a:spcPct val="120000"/>
              </a:lnSpc>
              <a:spcBef>
                <a:spcPts val="0"/>
              </a:spcBef>
              <a:buFont typeface="+mj-lt"/>
              <a:buAutoNum type="alphaLcParenR"/>
              <a:defRPr/>
            </a:pPr>
            <a:r>
              <a:rPr lang="en-US" i="1" dirty="0" smtClean="0"/>
              <a:t>“Not to keep company with … not even to eat with such”</a:t>
            </a:r>
            <a:r>
              <a:rPr lang="en-US" dirty="0" smtClean="0"/>
              <a:t> (</a:t>
            </a:r>
            <a:r>
              <a:rPr lang="en-US" b="1" dirty="0" smtClean="0">
                <a:solidFill>
                  <a:schemeClr val="accent1"/>
                </a:solidFill>
              </a:rPr>
              <a:t>5:11</a:t>
            </a:r>
            <a:r>
              <a:rPr lang="en-US" dirty="0" smtClean="0"/>
              <a:t>).</a:t>
            </a:r>
          </a:p>
          <a:p>
            <a:pPr marL="685800" lvl="1" indent="-339725">
              <a:lnSpc>
                <a:spcPct val="120000"/>
              </a:lnSpc>
              <a:spcBef>
                <a:spcPts val="0"/>
              </a:spcBef>
              <a:buFont typeface="+mj-lt"/>
              <a:buAutoNum type="alphaLcParenR"/>
              <a:defRPr/>
            </a:pPr>
            <a:r>
              <a:rPr lang="en-US" dirty="0" smtClean="0"/>
              <a:t> </a:t>
            </a:r>
            <a:r>
              <a:rPr lang="en-US" i="1" dirty="0"/>
              <a:t>“Yet do not count him as an enemy, but admonish him as a brother</a:t>
            </a:r>
            <a:r>
              <a:rPr lang="en-US" i="1" dirty="0" smtClean="0"/>
              <a:t>.”</a:t>
            </a:r>
            <a:r>
              <a:rPr lang="en-US" dirty="0" smtClean="0"/>
              <a:t> </a:t>
            </a:r>
            <a:r>
              <a:rPr lang="en-US" dirty="0"/>
              <a:t>(</a:t>
            </a:r>
            <a:r>
              <a:rPr lang="en-US" b="1" dirty="0">
                <a:solidFill>
                  <a:schemeClr val="accent1"/>
                </a:solidFill>
              </a:rPr>
              <a:t>II Thessalonians </a:t>
            </a:r>
            <a:r>
              <a:rPr lang="en-US" b="1" dirty="0" smtClean="0">
                <a:solidFill>
                  <a:schemeClr val="accent1"/>
                </a:solidFill>
              </a:rPr>
              <a:t>3:15</a:t>
            </a:r>
            <a:r>
              <a:rPr lang="en-US" dirty="0" smtClean="0"/>
              <a:t>)</a:t>
            </a:r>
          </a:p>
          <a:p>
            <a:pPr marL="346075" indent="-346075">
              <a:lnSpc>
                <a:spcPct val="120000"/>
              </a:lnSpc>
              <a:spcBef>
                <a:spcPts val="0"/>
              </a:spcBef>
              <a:buFont typeface="+mj-lt"/>
              <a:buAutoNum type="arabicPeriod" startAt="4"/>
              <a:defRPr/>
            </a:pPr>
            <a:r>
              <a:rPr lang="en-US" dirty="0" smtClean="0"/>
              <a:t>“What if withdrawal does </a:t>
            </a:r>
            <a:r>
              <a:rPr lang="en-US" b="1" i="1" dirty="0" smtClean="0"/>
              <a:t>not</a:t>
            </a:r>
            <a:r>
              <a:rPr lang="en-US" dirty="0" smtClean="0"/>
              <a:t> work?” … “Withdrawal </a:t>
            </a:r>
            <a:r>
              <a:rPr lang="en-US" b="1" i="1" dirty="0" smtClean="0"/>
              <a:t>never</a:t>
            </a:r>
            <a:r>
              <a:rPr lang="en-US" dirty="0" smtClean="0"/>
              <a:t> works!”</a:t>
            </a:r>
          </a:p>
          <a:p>
            <a:pPr marL="685800" lvl="1" indent="-339725">
              <a:lnSpc>
                <a:spcPct val="120000"/>
              </a:lnSpc>
              <a:spcBef>
                <a:spcPts val="0"/>
              </a:spcBef>
              <a:buFont typeface="+mj-lt"/>
              <a:buAutoNum type="alphaLcParenR"/>
              <a:defRPr/>
            </a:pPr>
            <a:r>
              <a:rPr lang="en-US" dirty="0" smtClean="0"/>
              <a:t>It </a:t>
            </a:r>
            <a:r>
              <a:rPr lang="en-US" b="1" i="1" dirty="0" smtClean="0"/>
              <a:t>always</a:t>
            </a:r>
            <a:r>
              <a:rPr lang="en-US" dirty="0" smtClean="0"/>
              <a:t> protects the whole from the leavening influence of sin (</a:t>
            </a:r>
            <a:r>
              <a:rPr lang="en-US" b="1" dirty="0" smtClean="0">
                <a:solidFill>
                  <a:schemeClr val="accent1"/>
                </a:solidFill>
              </a:rPr>
              <a:t>I Corinthians 5:7-9; 15:33; Ecclesiastes 8:11; I Timothy 5:20</a:t>
            </a:r>
            <a:r>
              <a:rPr lang="en-US" dirty="0" smtClean="0"/>
              <a:t>).</a:t>
            </a:r>
          </a:p>
          <a:p>
            <a:pPr marL="685800" lvl="1" indent="-339725">
              <a:lnSpc>
                <a:spcPct val="120000"/>
              </a:lnSpc>
              <a:spcBef>
                <a:spcPts val="0"/>
              </a:spcBef>
              <a:buFont typeface="+mj-lt"/>
              <a:buAutoNum type="alphaLcParenR"/>
              <a:defRPr/>
            </a:pPr>
            <a:r>
              <a:rPr lang="en-US" dirty="0" smtClean="0"/>
              <a:t>It sometimes restores the lost soul (</a:t>
            </a:r>
            <a:r>
              <a:rPr lang="en-US" b="1" dirty="0" smtClean="0">
                <a:solidFill>
                  <a:schemeClr val="accent1"/>
                </a:solidFill>
              </a:rPr>
              <a:t>II Corinthians 2:6-8</a:t>
            </a:r>
            <a:r>
              <a:rPr lang="en-US" dirty="0" smtClean="0"/>
              <a:t>; experiences).</a:t>
            </a:r>
          </a:p>
          <a:p>
            <a:pPr marL="685800" lvl="1" indent="-339725">
              <a:lnSpc>
                <a:spcPct val="120000"/>
              </a:lnSpc>
              <a:spcBef>
                <a:spcPts val="0"/>
              </a:spcBef>
              <a:buFont typeface="+mj-lt"/>
              <a:buAutoNum type="alphaLcParenR"/>
              <a:defRPr/>
            </a:pPr>
            <a:r>
              <a:rPr lang="en-US" dirty="0" smtClean="0"/>
              <a:t>Do we </a:t>
            </a:r>
            <a:r>
              <a:rPr lang="en-US" i="1" dirty="0" smtClean="0"/>
              <a:t>“walk by faith”</a:t>
            </a:r>
            <a:r>
              <a:rPr lang="en-US" dirty="0" smtClean="0"/>
              <a:t> or </a:t>
            </a:r>
            <a:r>
              <a:rPr lang="en-US" i="1" dirty="0" smtClean="0"/>
              <a:t>“by sight”</a:t>
            </a:r>
            <a:r>
              <a:rPr lang="en-US" dirty="0" smtClean="0"/>
              <a:t> (</a:t>
            </a:r>
            <a:r>
              <a:rPr lang="en-US" b="1" dirty="0" smtClean="0">
                <a:solidFill>
                  <a:schemeClr val="accent1"/>
                </a:solidFill>
              </a:rPr>
              <a:t>II Corinthians 5:7</a:t>
            </a:r>
            <a:r>
              <a:rPr lang="en-US" dirty="0" smtClean="0"/>
              <a:t>)?</a:t>
            </a:r>
          </a:p>
        </p:txBody>
      </p:sp>
    </p:spTree>
    <p:extLst>
      <p:ext uri="{BB962C8B-B14F-4D97-AF65-F5344CB8AC3E}">
        <p14:creationId xmlns:p14="http://schemas.microsoft.com/office/powerpoint/2010/main" val="9837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par>
                          <p:cTn id="29" fill="hold">
                            <p:stCondLst>
                              <p:cond delay="1000"/>
                            </p:stCondLst>
                            <p:childTnLst>
                              <p:par>
                                <p:cTn id="30" presetID="10" presetClass="entr" presetSubtype="0"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par>
                          <p:cTn id="33" fill="hold">
                            <p:stCondLst>
                              <p:cond delay="1500"/>
                            </p:stCondLst>
                            <p:childTnLst>
                              <p:par>
                                <p:cTn id="34" presetID="10" presetClass="entr" presetSubtype="0" fill="hold"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a:t>
            </a:r>
            <a:endParaRPr lang="en-US" dirty="0"/>
          </a:p>
        </p:txBody>
      </p:sp>
      <p:sp>
        <p:nvSpPr>
          <p:cNvPr id="3" name="Content Placeholder 2"/>
          <p:cNvSpPr>
            <a:spLocks noGrp="1"/>
          </p:cNvSpPr>
          <p:nvPr>
            <p:ph idx="1"/>
          </p:nvPr>
        </p:nvSpPr>
        <p:spPr/>
        <p:txBody>
          <a:bodyPr>
            <a:noAutofit/>
          </a:bodyPr>
          <a:lstStyle/>
          <a:p>
            <a:pPr marL="346075" indent="-346075">
              <a:lnSpc>
                <a:spcPct val="120000"/>
              </a:lnSpc>
              <a:spcBef>
                <a:spcPts val="0"/>
              </a:spcBef>
              <a:buFont typeface="+mj-lt"/>
              <a:buAutoNum type="arabicPeriod" startAt="6"/>
              <a:defRPr/>
            </a:pPr>
            <a:r>
              <a:rPr lang="en-US" dirty="0" smtClean="0"/>
              <a:t>“But, we do not want to </a:t>
            </a:r>
            <a:r>
              <a:rPr lang="en-US" b="1" dirty="0" smtClean="0"/>
              <a:t>embarrass</a:t>
            </a:r>
            <a:r>
              <a:rPr lang="en-US" dirty="0" smtClean="0"/>
              <a:t> the one being withdrawn from.”</a:t>
            </a:r>
          </a:p>
          <a:p>
            <a:pPr marL="685800" lvl="1" indent="-339725">
              <a:lnSpc>
                <a:spcPct val="120000"/>
              </a:lnSpc>
              <a:spcBef>
                <a:spcPts val="0"/>
              </a:spcBef>
              <a:buFont typeface="+mj-lt"/>
              <a:buAutoNum type="alphaLcParenR"/>
              <a:defRPr/>
            </a:pPr>
            <a:r>
              <a:rPr lang="en-US" dirty="0" smtClean="0"/>
              <a:t> </a:t>
            </a:r>
            <a:r>
              <a:rPr lang="en-US" i="1" dirty="0" smtClean="0"/>
              <a:t>“for the </a:t>
            </a:r>
            <a:r>
              <a:rPr lang="en-US" b="1" i="1" dirty="0" smtClean="0"/>
              <a:t>destruction</a:t>
            </a:r>
            <a:r>
              <a:rPr lang="en-US" i="1" dirty="0" smtClean="0"/>
              <a:t> of the flesh” </a:t>
            </a:r>
            <a:r>
              <a:rPr lang="en-US" dirty="0" smtClean="0"/>
              <a:t>(</a:t>
            </a:r>
            <a:r>
              <a:rPr lang="en-US" b="1" dirty="0" smtClean="0">
                <a:solidFill>
                  <a:schemeClr val="accent1"/>
                </a:solidFill>
              </a:rPr>
              <a:t>5:5</a:t>
            </a:r>
            <a:r>
              <a:rPr lang="en-US" dirty="0" smtClean="0"/>
              <a:t>).</a:t>
            </a:r>
          </a:p>
          <a:p>
            <a:pPr marL="685800" lvl="1" indent="-339725">
              <a:lnSpc>
                <a:spcPct val="120000"/>
              </a:lnSpc>
              <a:spcBef>
                <a:spcPts val="0"/>
              </a:spcBef>
              <a:buFont typeface="+mj-lt"/>
              <a:buAutoNum type="alphaLcParenR"/>
              <a:defRPr/>
            </a:pPr>
            <a:r>
              <a:rPr lang="en-US" dirty="0" smtClean="0"/>
              <a:t> </a:t>
            </a:r>
            <a:r>
              <a:rPr lang="en-US" i="1" dirty="0"/>
              <a:t>“do not keep company with him, </a:t>
            </a:r>
            <a:r>
              <a:rPr lang="en-US" b="1" i="1" dirty="0"/>
              <a:t>that he may be </a:t>
            </a:r>
            <a:r>
              <a:rPr lang="en-US" b="1" i="1" u="sng" dirty="0" smtClean="0"/>
              <a:t>ashamed</a:t>
            </a:r>
            <a:r>
              <a:rPr lang="en-US" i="1" dirty="0" smtClean="0"/>
              <a:t>”</a:t>
            </a:r>
            <a:r>
              <a:rPr lang="en-US" dirty="0" smtClean="0"/>
              <a:t> (</a:t>
            </a:r>
            <a:r>
              <a:rPr lang="en-US" b="1" dirty="0" smtClean="0">
                <a:solidFill>
                  <a:schemeClr val="accent1"/>
                </a:solidFill>
              </a:rPr>
              <a:t>II Thessalonians 3:14</a:t>
            </a:r>
            <a:r>
              <a:rPr lang="en-US" dirty="0" smtClean="0"/>
              <a:t>).</a:t>
            </a:r>
          </a:p>
          <a:p>
            <a:pPr marL="685800" lvl="1" indent="-339725">
              <a:lnSpc>
                <a:spcPct val="120000"/>
              </a:lnSpc>
              <a:spcBef>
                <a:spcPts val="0"/>
              </a:spcBef>
              <a:buFont typeface="+mj-lt"/>
              <a:buAutoNum type="alphaLcParenR"/>
              <a:defRPr/>
            </a:pPr>
            <a:r>
              <a:rPr lang="en-US" dirty="0"/>
              <a:t> </a:t>
            </a:r>
            <a:r>
              <a:rPr lang="en-US" i="1" dirty="0"/>
              <a:t>“Those who are sinning </a:t>
            </a:r>
            <a:r>
              <a:rPr lang="en-US" b="1" i="1" dirty="0"/>
              <a:t>rebuke </a:t>
            </a:r>
            <a:r>
              <a:rPr lang="en-US" b="1" i="1" u="sng" dirty="0"/>
              <a:t>in the presence of all</a:t>
            </a:r>
            <a:r>
              <a:rPr lang="en-US" b="1" i="1" dirty="0"/>
              <a:t>, that the rest also may </a:t>
            </a:r>
            <a:r>
              <a:rPr lang="en-US" b="1" i="1" dirty="0" smtClean="0"/>
              <a:t>fear</a:t>
            </a:r>
            <a:r>
              <a:rPr lang="en-US" i="1" dirty="0" smtClean="0"/>
              <a:t>”</a:t>
            </a:r>
            <a:r>
              <a:rPr lang="en-US" dirty="0" smtClean="0"/>
              <a:t> </a:t>
            </a:r>
            <a:r>
              <a:rPr lang="en-US" dirty="0"/>
              <a:t>(</a:t>
            </a:r>
            <a:r>
              <a:rPr lang="en-US" b="1" dirty="0">
                <a:solidFill>
                  <a:schemeClr val="accent1"/>
                </a:solidFill>
              </a:rPr>
              <a:t>I Timothy </a:t>
            </a:r>
            <a:r>
              <a:rPr lang="en-US" b="1" dirty="0" smtClean="0">
                <a:solidFill>
                  <a:schemeClr val="accent1"/>
                </a:solidFill>
              </a:rPr>
              <a:t>5:20</a:t>
            </a:r>
            <a:r>
              <a:rPr lang="en-US" dirty="0" smtClean="0"/>
              <a:t>).</a:t>
            </a:r>
          </a:p>
          <a:p>
            <a:pPr marL="346075" indent="-346075">
              <a:lnSpc>
                <a:spcPct val="120000"/>
              </a:lnSpc>
              <a:spcBef>
                <a:spcPts val="0"/>
              </a:spcBef>
              <a:buFont typeface="+mj-lt"/>
              <a:buAutoNum type="arabicPeriod" startAt="6"/>
              <a:defRPr/>
            </a:pPr>
            <a:r>
              <a:rPr lang="en-US" dirty="0" smtClean="0"/>
              <a:t>“But, I know him, and he’s a </a:t>
            </a:r>
            <a:r>
              <a:rPr lang="en-US" b="1" i="1" dirty="0" smtClean="0"/>
              <a:t>good</a:t>
            </a:r>
            <a:r>
              <a:rPr lang="en-US" dirty="0" smtClean="0"/>
              <a:t> person!”</a:t>
            </a:r>
          </a:p>
          <a:p>
            <a:pPr marL="685800" lvl="1" indent="-339725">
              <a:lnSpc>
                <a:spcPct val="120000"/>
              </a:lnSpc>
              <a:spcBef>
                <a:spcPts val="0"/>
              </a:spcBef>
              <a:buFont typeface="+mj-lt"/>
              <a:buAutoNum type="alphaLcParenR"/>
              <a:defRPr/>
            </a:pPr>
            <a:r>
              <a:rPr lang="en-US" dirty="0" smtClean="0"/>
              <a:t>Withdrawal was based on </a:t>
            </a:r>
            <a:r>
              <a:rPr lang="en-US" b="1" i="1" dirty="0" smtClean="0"/>
              <a:t>impenitence</a:t>
            </a:r>
            <a:r>
              <a:rPr lang="en-US" dirty="0" smtClean="0"/>
              <a:t> toward </a:t>
            </a:r>
            <a:r>
              <a:rPr lang="en-US" b="1" i="1" u="sng" dirty="0" smtClean="0"/>
              <a:t>1 sin </a:t>
            </a:r>
            <a:r>
              <a:rPr lang="en-US" dirty="0" smtClean="0"/>
              <a:t>– </a:t>
            </a:r>
            <a:r>
              <a:rPr lang="en-US" b="1" i="1" dirty="0" smtClean="0"/>
              <a:t>not</a:t>
            </a:r>
            <a:r>
              <a:rPr lang="en-US" dirty="0" smtClean="0"/>
              <a:t> consideration and weighing man’s entirety of good versus evil (</a:t>
            </a:r>
            <a:r>
              <a:rPr lang="en-US" b="1" dirty="0" smtClean="0">
                <a:solidFill>
                  <a:schemeClr val="accent1"/>
                </a:solidFill>
              </a:rPr>
              <a:t>5:1, 9, 11</a:t>
            </a:r>
            <a:r>
              <a:rPr lang="en-US" dirty="0" smtClean="0"/>
              <a:t>).</a:t>
            </a:r>
          </a:p>
          <a:p>
            <a:pPr marL="685800" lvl="1" indent="-339725">
              <a:lnSpc>
                <a:spcPct val="120000"/>
              </a:lnSpc>
              <a:spcBef>
                <a:spcPts val="0"/>
              </a:spcBef>
              <a:buFont typeface="+mj-lt"/>
              <a:buAutoNum type="alphaLcParenR"/>
              <a:defRPr/>
            </a:pPr>
            <a:r>
              <a:rPr lang="en-US" dirty="0" smtClean="0"/>
              <a:t>Withdrawal also did </a:t>
            </a:r>
            <a:r>
              <a:rPr lang="en-US" b="1" i="1" dirty="0" smtClean="0"/>
              <a:t>not</a:t>
            </a:r>
            <a:r>
              <a:rPr lang="en-US" dirty="0" smtClean="0"/>
              <a:t> require settling his eternal fate.</a:t>
            </a:r>
          </a:p>
        </p:txBody>
      </p:sp>
    </p:spTree>
    <p:extLst>
      <p:ext uri="{BB962C8B-B14F-4D97-AF65-F5344CB8AC3E}">
        <p14:creationId xmlns:p14="http://schemas.microsoft.com/office/powerpoint/2010/main" val="345070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par>
                          <p:cTn id="29" fill="hold">
                            <p:stCondLst>
                              <p:cond delay="1000"/>
                            </p:stCondLst>
                            <p:childTnLst>
                              <p:par>
                                <p:cTn id="30" presetID="10" presetClass="entr" presetSubtype="0"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1203960"/>
          </a:xfrm>
        </p:spPr>
        <p:txBody>
          <a:bodyPr>
            <a:normAutofit/>
          </a:bodyPr>
          <a:lstStyle/>
          <a:p>
            <a:r>
              <a:rPr lang="en-US" dirty="0">
                <a:solidFill>
                  <a:schemeClr val="accent2">
                    <a:lumMod val="50000"/>
                  </a:schemeClr>
                </a:solidFill>
              </a:rPr>
              <a:t>GOD’S ANSWERS ON </a:t>
            </a:r>
            <a:r>
              <a:rPr lang="en-US" dirty="0" smtClean="0">
                <a:solidFill>
                  <a:schemeClr val="accent2">
                    <a:lumMod val="50000"/>
                  </a:schemeClr>
                </a:solidFill>
              </a:rPr>
              <a:t>DISCIPLINE</a:t>
            </a:r>
            <a:endParaRPr lang="en-US" dirty="0"/>
          </a:p>
        </p:txBody>
      </p:sp>
      <p:sp>
        <p:nvSpPr>
          <p:cNvPr id="3" name="Content Placeholder 2"/>
          <p:cNvSpPr>
            <a:spLocks noGrp="1"/>
          </p:cNvSpPr>
          <p:nvPr>
            <p:ph idx="1"/>
          </p:nvPr>
        </p:nvSpPr>
        <p:spPr/>
        <p:txBody>
          <a:bodyPr>
            <a:normAutofit/>
          </a:bodyPr>
          <a:lstStyle/>
          <a:p>
            <a:pPr marL="457200" indent="-457200">
              <a:spcAft>
                <a:spcPts val="1000"/>
              </a:spcAft>
              <a:buFont typeface="+mj-lt"/>
              <a:buAutoNum type="arabicPeriod"/>
              <a:defRPr/>
            </a:pPr>
            <a:r>
              <a:rPr lang="en-US" sz="3600" dirty="0" smtClean="0"/>
              <a:t>What </a:t>
            </a:r>
            <a:r>
              <a:rPr lang="en-US" sz="3600" dirty="0"/>
              <a:t>is the Purpose of God’s Discipline</a:t>
            </a:r>
            <a:r>
              <a:rPr lang="en-US" sz="3600" dirty="0" smtClean="0"/>
              <a:t>?</a:t>
            </a:r>
            <a:endParaRPr lang="en-US" sz="3600" dirty="0"/>
          </a:p>
          <a:p>
            <a:pPr marL="457200" indent="-457200">
              <a:spcAft>
                <a:spcPts val="1000"/>
              </a:spcAft>
              <a:buFont typeface="+mj-lt"/>
              <a:buAutoNum type="arabicPeriod"/>
              <a:defRPr/>
            </a:pPr>
            <a:r>
              <a:rPr lang="en-US" sz="3600" dirty="0" smtClean="0"/>
              <a:t>Who </a:t>
            </a:r>
            <a:r>
              <a:rPr lang="en-US" sz="3600" dirty="0"/>
              <a:t>Should Receive God’s Discipline</a:t>
            </a:r>
            <a:r>
              <a:rPr lang="en-US" sz="3600" dirty="0" smtClean="0"/>
              <a:t>?</a:t>
            </a:r>
            <a:endParaRPr lang="en-US" sz="3600" dirty="0"/>
          </a:p>
          <a:p>
            <a:pPr marL="457200" indent="-457200">
              <a:spcAft>
                <a:spcPts val="1000"/>
              </a:spcAft>
              <a:buFont typeface="+mj-lt"/>
              <a:buAutoNum type="arabicPeriod"/>
              <a:defRPr/>
            </a:pPr>
            <a:r>
              <a:rPr lang="en-US" sz="3600" dirty="0" smtClean="0"/>
              <a:t>Who </a:t>
            </a:r>
            <a:r>
              <a:rPr lang="en-US" sz="3600" dirty="0"/>
              <a:t>is responsible to administer discipline</a:t>
            </a:r>
            <a:r>
              <a:rPr lang="en-US" sz="3600" dirty="0" smtClean="0"/>
              <a:t>?</a:t>
            </a:r>
            <a:endParaRPr lang="en-US" sz="3600" dirty="0"/>
          </a:p>
          <a:p>
            <a:pPr marL="457200" indent="-457200">
              <a:spcAft>
                <a:spcPts val="1000"/>
              </a:spcAft>
              <a:buFont typeface="+mj-lt"/>
              <a:buAutoNum type="arabicPeriod"/>
              <a:defRPr/>
            </a:pPr>
            <a:r>
              <a:rPr lang="en-US" sz="3600" dirty="0" smtClean="0"/>
              <a:t>How </a:t>
            </a:r>
            <a:r>
              <a:rPr lang="en-US" sz="3600" dirty="0"/>
              <a:t>are those withdrawn from to be </a:t>
            </a:r>
            <a:r>
              <a:rPr lang="en-US" sz="3600" dirty="0" smtClean="0"/>
              <a:t>treated</a:t>
            </a:r>
            <a:r>
              <a:rPr lang="en-US" sz="3600" dirty="0" smtClean="0"/>
              <a:t>?</a:t>
            </a:r>
          </a:p>
          <a:p>
            <a:pPr marL="457200" indent="-457200">
              <a:spcAft>
                <a:spcPts val="1000"/>
              </a:spcAft>
              <a:buFont typeface="+mj-lt"/>
              <a:buAutoNum type="arabicPeriod"/>
              <a:defRPr/>
            </a:pPr>
            <a:r>
              <a:rPr lang="en-US" sz="3600" dirty="0" smtClean="0"/>
              <a:t>… Anticipate additional questions …</a:t>
            </a:r>
            <a:endParaRPr lang="en-US" sz="3600" dirty="0"/>
          </a:p>
        </p:txBody>
      </p:sp>
    </p:spTree>
    <p:extLst>
      <p:ext uri="{BB962C8B-B14F-4D97-AF65-F5344CB8AC3E}">
        <p14:creationId xmlns:p14="http://schemas.microsoft.com/office/powerpoint/2010/main" val="123954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3500"/>
                            </p:stCondLst>
                            <p:childTnLst>
                              <p:par>
                                <p:cTn id="17" presetID="10" presetClass="entr" presetSubtype="0" fill="hold" nodeType="afterEffect">
                                  <p:stCondLst>
                                    <p:cond delay="1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Beware Seductive Sympathy</a:t>
            </a:r>
            <a:endParaRPr lang="en-US" dirty="0"/>
          </a:p>
        </p:txBody>
      </p:sp>
      <p:sp>
        <p:nvSpPr>
          <p:cNvPr id="3" name="Content Placeholder 2"/>
          <p:cNvSpPr>
            <a:spLocks noGrp="1"/>
          </p:cNvSpPr>
          <p:nvPr>
            <p:ph idx="1"/>
          </p:nvPr>
        </p:nvSpPr>
        <p:spPr/>
        <p:txBody>
          <a:bodyPr>
            <a:normAutofit/>
          </a:bodyPr>
          <a:lstStyle/>
          <a:p>
            <a:r>
              <a:rPr lang="en-US" dirty="0" smtClean="0"/>
              <a:t>Sympathy (feeling and reacting to another’s pain) is a critical, natural component of human interaction.</a:t>
            </a:r>
          </a:p>
          <a:p>
            <a:r>
              <a:rPr lang="en-US" dirty="0" smtClean="0"/>
              <a:t>It is strongest seen (maybe learned or developed?) in the family, and its complete absence is an indicator of degenerate men (</a:t>
            </a:r>
            <a:r>
              <a:rPr lang="en-US" b="1" dirty="0" smtClean="0">
                <a:solidFill>
                  <a:schemeClr val="accent1"/>
                </a:solidFill>
              </a:rPr>
              <a:t>Rom. 1:31</a:t>
            </a:r>
            <a:r>
              <a:rPr lang="en-US" dirty="0" smtClean="0"/>
              <a:t>).</a:t>
            </a:r>
          </a:p>
          <a:p>
            <a:r>
              <a:rPr lang="en-US" dirty="0" smtClean="0"/>
              <a:t>However, sympathy was explicitly warned as a stumbling block for executing judgment (</a:t>
            </a:r>
            <a:r>
              <a:rPr lang="en-US" b="1" dirty="0" err="1" smtClean="0">
                <a:solidFill>
                  <a:schemeClr val="accent1"/>
                </a:solidFill>
              </a:rPr>
              <a:t>Deu</a:t>
            </a:r>
            <a:r>
              <a:rPr lang="en-US" b="1" dirty="0" smtClean="0">
                <a:solidFill>
                  <a:schemeClr val="accent1"/>
                </a:solidFill>
              </a:rPr>
              <a:t>. 7:16; 13:6-10; 19:13, 20-21; 25:12</a:t>
            </a:r>
            <a:r>
              <a:rPr lang="en-US" dirty="0" smtClean="0"/>
              <a:t>).</a:t>
            </a:r>
          </a:p>
          <a:p>
            <a:r>
              <a:rPr lang="en-US" dirty="0" smtClean="0"/>
              <a:t>Punitive discipline causes the other observable pain, which triggers our sympathy (pain and reluctance) for </a:t>
            </a:r>
            <a:r>
              <a:rPr lang="en-US" b="1" i="1" dirty="0" smtClean="0"/>
              <a:t>us</a:t>
            </a:r>
            <a:r>
              <a:rPr lang="en-US" dirty="0" smtClean="0"/>
              <a:t>.</a:t>
            </a:r>
          </a:p>
          <a:p>
            <a:r>
              <a:rPr lang="en-US" dirty="0" smtClean="0"/>
              <a:t>Do not let </a:t>
            </a:r>
            <a:r>
              <a:rPr lang="en-US" b="1" i="1" dirty="0" smtClean="0"/>
              <a:t>our</a:t>
            </a:r>
            <a:r>
              <a:rPr lang="en-US" dirty="0" smtClean="0"/>
              <a:t> sympathetic </a:t>
            </a:r>
            <a:r>
              <a:rPr lang="en-US" b="1" i="1" dirty="0" smtClean="0"/>
              <a:t>pain</a:t>
            </a:r>
            <a:r>
              <a:rPr lang="en-US" dirty="0" smtClean="0"/>
              <a:t> </a:t>
            </a:r>
            <a:r>
              <a:rPr lang="en-US" b="1" i="1" dirty="0" smtClean="0"/>
              <a:t>selfishly</a:t>
            </a:r>
            <a:r>
              <a:rPr lang="en-US" dirty="0" smtClean="0"/>
              <a:t> deny what is best for the other!  Such reluctance is selfishness – not love!</a:t>
            </a:r>
            <a:endParaRPr lang="en-US" dirty="0"/>
          </a:p>
        </p:txBody>
      </p:sp>
    </p:spTree>
    <p:extLst>
      <p:ext uri="{BB962C8B-B14F-4D97-AF65-F5344CB8AC3E}">
        <p14:creationId xmlns:p14="http://schemas.microsoft.com/office/powerpoint/2010/main" val="205955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Danger of Delay</a:t>
            </a:r>
            <a:endParaRPr lang="en-US" dirty="0"/>
          </a:p>
        </p:txBody>
      </p:sp>
      <p:sp>
        <p:nvSpPr>
          <p:cNvPr id="3" name="Content Placeholder 2"/>
          <p:cNvSpPr>
            <a:spLocks noGrp="1"/>
          </p:cNvSpPr>
          <p:nvPr>
            <p:ph idx="1"/>
          </p:nvPr>
        </p:nvSpPr>
        <p:spPr/>
        <p:txBody>
          <a:bodyPr/>
          <a:lstStyle/>
          <a:p>
            <a:r>
              <a:rPr lang="en-US" dirty="0" smtClean="0"/>
              <a:t>“What’s the harm in delaying judgment against a brother?”</a:t>
            </a:r>
          </a:p>
          <a:p>
            <a:r>
              <a:rPr lang="en-US" dirty="0" smtClean="0"/>
              <a:t>More time produces more souls, more hardened to sin!</a:t>
            </a:r>
          </a:p>
          <a:p>
            <a:pPr marL="0" indent="0">
              <a:buNone/>
            </a:pPr>
            <a:r>
              <a:rPr lang="en-US" b="1" i="1" dirty="0"/>
              <a:t>Reject a divisive man </a:t>
            </a:r>
            <a:r>
              <a:rPr lang="en-US" b="1" i="1" u="sng" dirty="0"/>
              <a:t>after the first and second admonition</a:t>
            </a:r>
            <a:r>
              <a:rPr lang="en-US" i="1" dirty="0" smtClean="0"/>
              <a:t>, knowing </a:t>
            </a:r>
            <a:r>
              <a:rPr lang="en-US" i="1" dirty="0"/>
              <a:t>that such a person is warped and sinning, being self-condemned. </a:t>
            </a:r>
            <a:r>
              <a:rPr lang="en-US" dirty="0"/>
              <a:t>(</a:t>
            </a:r>
            <a:r>
              <a:rPr lang="en-US" b="1" dirty="0">
                <a:solidFill>
                  <a:schemeClr val="accent1"/>
                </a:solidFill>
              </a:rPr>
              <a:t>Titus </a:t>
            </a:r>
            <a:r>
              <a:rPr lang="en-US" b="1" dirty="0" smtClean="0">
                <a:solidFill>
                  <a:schemeClr val="accent1"/>
                </a:solidFill>
              </a:rPr>
              <a:t>3:10-11</a:t>
            </a:r>
            <a:r>
              <a:rPr lang="en-US" dirty="0" smtClean="0"/>
              <a:t>; compare to, </a:t>
            </a:r>
            <a:r>
              <a:rPr lang="en-US" b="1" dirty="0" smtClean="0">
                <a:solidFill>
                  <a:schemeClr val="accent1"/>
                </a:solidFill>
              </a:rPr>
              <a:t>I Thessalonians 5:14</a:t>
            </a:r>
            <a:r>
              <a:rPr lang="en-US" dirty="0" smtClean="0"/>
              <a:t>)</a:t>
            </a:r>
          </a:p>
          <a:p>
            <a:pPr marL="0" indent="0">
              <a:buNone/>
            </a:pPr>
            <a:r>
              <a:rPr lang="en-US" i="1" dirty="0" smtClean="0"/>
              <a:t>but </a:t>
            </a:r>
            <a:r>
              <a:rPr lang="en-US" i="1" dirty="0"/>
              <a:t>exhort one another daily, while it is called </a:t>
            </a:r>
            <a:r>
              <a:rPr lang="en-US" i="1" dirty="0" smtClean="0"/>
              <a:t>“Today,” </a:t>
            </a:r>
            <a:r>
              <a:rPr lang="en-US" b="1" i="1" dirty="0"/>
              <a:t>lest any of you be </a:t>
            </a:r>
            <a:r>
              <a:rPr lang="en-US" b="1" i="1" u="sng" dirty="0"/>
              <a:t>hardened through the deceitfulness</a:t>
            </a:r>
            <a:r>
              <a:rPr lang="en-US" b="1" i="1" dirty="0"/>
              <a:t> of sin</a:t>
            </a:r>
            <a:r>
              <a:rPr lang="en-US" i="1" dirty="0"/>
              <a:t>.</a:t>
            </a:r>
            <a:r>
              <a:rPr lang="en-US" dirty="0"/>
              <a:t> (</a:t>
            </a:r>
            <a:r>
              <a:rPr lang="en-US" b="1" dirty="0">
                <a:solidFill>
                  <a:schemeClr val="accent1"/>
                </a:solidFill>
              </a:rPr>
              <a:t>Hebrews </a:t>
            </a:r>
            <a:r>
              <a:rPr lang="en-US" b="1" dirty="0" smtClean="0">
                <a:solidFill>
                  <a:schemeClr val="accent1"/>
                </a:solidFill>
              </a:rPr>
              <a:t>3:13</a:t>
            </a:r>
            <a:r>
              <a:rPr lang="en-US" dirty="0" smtClean="0"/>
              <a:t>)</a:t>
            </a:r>
          </a:p>
          <a:p>
            <a:pPr marL="0" indent="0">
              <a:buNone/>
            </a:pPr>
            <a:r>
              <a:rPr lang="en-US" i="1" dirty="0"/>
              <a:t>Your glorying is not good. Do you not know that </a:t>
            </a:r>
            <a:r>
              <a:rPr lang="en-US" b="1" i="1" dirty="0"/>
              <a:t>a little leaven leavens the whole lump</a:t>
            </a:r>
            <a:r>
              <a:rPr lang="en-US" i="1" dirty="0"/>
              <a:t>? </a:t>
            </a:r>
            <a:r>
              <a:rPr lang="en-US" dirty="0"/>
              <a:t>(</a:t>
            </a:r>
            <a:r>
              <a:rPr lang="en-US" b="1" dirty="0">
                <a:solidFill>
                  <a:schemeClr val="accent1"/>
                </a:solidFill>
              </a:rPr>
              <a:t>I Corinthians </a:t>
            </a:r>
            <a:r>
              <a:rPr lang="en-US" b="1" dirty="0" smtClean="0">
                <a:solidFill>
                  <a:schemeClr val="accent1"/>
                </a:solidFill>
              </a:rPr>
              <a:t>5:6</a:t>
            </a:r>
            <a:r>
              <a:rPr lang="en-US" dirty="0" smtClean="0"/>
              <a:t>)</a:t>
            </a:r>
            <a:endParaRPr lang="en-US" dirty="0"/>
          </a:p>
        </p:txBody>
      </p:sp>
    </p:spTree>
    <p:extLst>
      <p:ext uri="{BB962C8B-B14F-4D97-AF65-F5344CB8AC3E}">
        <p14:creationId xmlns:p14="http://schemas.microsoft.com/office/powerpoint/2010/main" val="109423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Danger of Delay</a:t>
            </a:r>
            <a:endParaRPr lang="en-US" dirty="0"/>
          </a:p>
        </p:txBody>
      </p:sp>
      <p:sp>
        <p:nvSpPr>
          <p:cNvPr id="3" name="Content Placeholder 2"/>
          <p:cNvSpPr>
            <a:spLocks noGrp="1"/>
          </p:cNvSpPr>
          <p:nvPr>
            <p:ph idx="1"/>
          </p:nvPr>
        </p:nvSpPr>
        <p:spPr/>
        <p:txBody>
          <a:bodyPr/>
          <a:lstStyle/>
          <a:p>
            <a:r>
              <a:rPr lang="en-US" dirty="0" smtClean="0"/>
              <a:t>“What’s the harm in delaying judgment against a brother?”</a:t>
            </a:r>
          </a:p>
          <a:p>
            <a:r>
              <a:rPr lang="en-US" dirty="0" smtClean="0"/>
              <a:t>More time produces more souls, more hardened to sin!</a:t>
            </a:r>
          </a:p>
          <a:p>
            <a:pPr marL="0" indent="0">
              <a:buNone/>
            </a:pPr>
            <a:r>
              <a:rPr lang="en-US" i="1" dirty="0"/>
              <a:t>But shun profane and idle babblings, for </a:t>
            </a:r>
            <a:r>
              <a:rPr lang="en-US" b="1" i="1" dirty="0"/>
              <a:t>they will increase to more ungodliness</a:t>
            </a:r>
            <a:r>
              <a:rPr lang="en-US" i="1" dirty="0" smtClean="0"/>
              <a:t>.  And </a:t>
            </a:r>
            <a:r>
              <a:rPr lang="en-US" i="1" dirty="0"/>
              <a:t>their </a:t>
            </a:r>
            <a:r>
              <a:rPr lang="en-US" b="1" i="1" dirty="0"/>
              <a:t>message will spread like cancer</a:t>
            </a:r>
            <a:r>
              <a:rPr lang="en-US" i="1" dirty="0"/>
              <a:t>. </a:t>
            </a:r>
            <a:r>
              <a:rPr lang="en-US" i="1" dirty="0" err="1"/>
              <a:t>Hymenaeus</a:t>
            </a:r>
            <a:r>
              <a:rPr lang="en-US" i="1" dirty="0"/>
              <a:t> and </a:t>
            </a:r>
            <a:r>
              <a:rPr lang="en-US" i="1" dirty="0" err="1"/>
              <a:t>Philetus</a:t>
            </a:r>
            <a:r>
              <a:rPr lang="en-US" i="1" dirty="0"/>
              <a:t> are of this sort</a:t>
            </a:r>
            <a:r>
              <a:rPr lang="en-US" i="1" dirty="0" smtClean="0"/>
              <a:t>, who </a:t>
            </a:r>
            <a:r>
              <a:rPr lang="en-US" i="1" dirty="0"/>
              <a:t>have strayed concerning the truth, saying that the resurrection is already past; and </a:t>
            </a:r>
            <a:r>
              <a:rPr lang="en-US" b="1" i="1" dirty="0"/>
              <a:t>they overthrow the faith of some</a:t>
            </a:r>
            <a:r>
              <a:rPr lang="en-US" dirty="0"/>
              <a:t>. (</a:t>
            </a:r>
            <a:r>
              <a:rPr lang="en-US" b="1" dirty="0">
                <a:solidFill>
                  <a:schemeClr val="accent1"/>
                </a:solidFill>
              </a:rPr>
              <a:t>II Timothy </a:t>
            </a:r>
            <a:r>
              <a:rPr lang="en-US" b="1" dirty="0" smtClean="0">
                <a:solidFill>
                  <a:schemeClr val="accent1"/>
                </a:solidFill>
              </a:rPr>
              <a:t>2:16-18</a:t>
            </a:r>
            <a:r>
              <a:rPr lang="en-US" dirty="0" smtClean="0"/>
              <a:t>)</a:t>
            </a:r>
          </a:p>
          <a:p>
            <a:pPr marL="0" indent="0">
              <a:buNone/>
            </a:pPr>
            <a:r>
              <a:rPr lang="en-US" i="1" dirty="0" smtClean="0"/>
              <a:t>Because </a:t>
            </a:r>
            <a:r>
              <a:rPr lang="en-US" i="1" dirty="0"/>
              <a:t>the sentence against an evil work </a:t>
            </a:r>
            <a:r>
              <a:rPr lang="en-US" b="1" i="1" dirty="0"/>
              <a:t>is </a:t>
            </a:r>
            <a:r>
              <a:rPr lang="en-US" b="1" i="1" u="sng" dirty="0"/>
              <a:t>not executed speedily</a:t>
            </a:r>
            <a:r>
              <a:rPr lang="en-US" b="1" i="1" dirty="0"/>
              <a:t>, therefore the heart of the sons of men is </a:t>
            </a:r>
            <a:r>
              <a:rPr lang="en-US" b="1" i="1" u="sng" dirty="0"/>
              <a:t>fully set in them to do evil</a:t>
            </a:r>
            <a:r>
              <a:rPr lang="en-US" i="1" dirty="0"/>
              <a:t>. </a:t>
            </a:r>
            <a:r>
              <a:rPr lang="en-US" dirty="0"/>
              <a:t>(</a:t>
            </a:r>
            <a:r>
              <a:rPr lang="en-US" b="1" dirty="0">
                <a:solidFill>
                  <a:schemeClr val="accent1"/>
                </a:solidFill>
              </a:rPr>
              <a:t>Ecclesiastes </a:t>
            </a:r>
            <a:r>
              <a:rPr lang="en-US" b="1" dirty="0" smtClean="0">
                <a:solidFill>
                  <a:schemeClr val="accent1"/>
                </a:solidFill>
              </a:rPr>
              <a:t>8:11</a:t>
            </a:r>
            <a:r>
              <a:rPr lang="en-US" dirty="0" smtClean="0"/>
              <a:t>)</a:t>
            </a:r>
            <a:endParaRPr lang="en-US" dirty="0"/>
          </a:p>
        </p:txBody>
      </p:sp>
    </p:spTree>
    <p:extLst>
      <p:ext uri="{BB962C8B-B14F-4D97-AF65-F5344CB8AC3E}">
        <p14:creationId xmlns:p14="http://schemas.microsoft.com/office/powerpoint/2010/main" val="405779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“Deliver such a one to Satan”</a:t>
            </a:r>
            <a:endParaRPr lang="en-US" i="1" dirty="0"/>
          </a:p>
        </p:txBody>
      </p:sp>
      <p:sp>
        <p:nvSpPr>
          <p:cNvPr id="3" name="Content Placeholder 2"/>
          <p:cNvSpPr>
            <a:spLocks noGrp="1"/>
          </p:cNvSpPr>
          <p:nvPr>
            <p:ph idx="1"/>
          </p:nvPr>
        </p:nvSpPr>
        <p:spPr/>
        <p:txBody>
          <a:bodyPr>
            <a:noAutofit/>
          </a:bodyPr>
          <a:lstStyle/>
          <a:p>
            <a:pPr marL="0" indent="0">
              <a:spcBef>
                <a:spcPts val="0"/>
              </a:spcBef>
              <a:buNone/>
            </a:pPr>
            <a:r>
              <a:rPr lang="en-US" i="1" dirty="0"/>
              <a:t>In the name of our Lord Jesus Christ, </a:t>
            </a:r>
            <a:r>
              <a:rPr lang="en-US" b="1" i="1" u="sng" dirty="0"/>
              <a:t>when</a:t>
            </a:r>
            <a:r>
              <a:rPr lang="en-US" b="1" i="1" dirty="0"/>
              <a:t> you are gathered together</a:t>
            </a:r>
            <a:r>
              <a:rPr lang="en-US" i="1" dirty="0"/>
              <a:t>, along with my spirit, with the power of our Lord Jesus Christ</a:t>
            </a:r>
            <a:r>
              <a:rPr lang="en-US" i="1" dirty="0" smtClean="0"/>
              <a:t>, </a:t>
            </a:r>
            <a:r>
              <a:rPr lang="en-US" b="1" i="1" u="sng" dirty="0" smtClean="0"/>
              <a:t>deliver</a:t>
            </a:r>
            <a:r>
              <a:rPr lang="en-US" b="1" i="1" dirty="0" smtClean="0"/>
              <a:t> </a:t>
            </a:r>
            <a:r>
              <a:rPr lang="en-US" b="1" i="1" dirty="0"/>
              <a:t>such a one to Satan</a:t>
            </a:r>
            <a:r>
              <a:rPr lang="en-US" i="1" dirty="0"/>
              <a:t> for the destruction of the flesh, </a:t>
            </a:r>
            <a:r>
              <a:rPr lang="en-US" b="1" i="1" dirty="0"/>
              <a:t>that his spirit may be saved</a:t>
            </a:r>
            <a:r>
              <a:rPr lang="en-US" i="1" dirty="0"/>
              <a:t> in the day of the Lord Jesus. </a:t>
            </a:r>
            <a:r>
              <a:rPr lang="en-US" dirty="0"/>
              <a:t>(</a:t>
            </a:r>
            <a:r>
              <a:rPr lang="en-US" b="1" dirty="0">
                <a:solidFill>
                  <a:schemeClr val="accent1"/>
                </a:solidFill>
              </a:rPr>
              <a:t>I Corinthians </a:t>
            </a:r>
            <a:r>
              <a:rPr lang="en-US" b="1" dirty="0" smtClean="0">
                <a:solidFill>
                  <a:schemeClr val="accent1"/>
                </a:solidFill>
              </a:rPr>
              <a:t>5:4-5</a:t>
            </a:r>
            <a:r>
              <a:rPr lang="en-US" dirty="0" smtClean="0"/>
              <a:t>)</a:t>
            </a:r>
            <a:endParaRPr lang="en-US" dirty="0"/>
          </a:p>
          <a:p>
            <a:pPr>
              <a:spcBef>
                <a:spcPts val="0"/>
              </a:spcBef>
            </a:pPr>
            <a:r>
              <a:rPr lang="en-US" dirty="0" smtClean="0"/>
              <a:t>Occurred in the assembly (</a:t>
            </a:r>
            <a:r>
              <a:rPr lang="en-US" b="1" dirty="0" smtClean="0">
                <a:solidFill>
                  <a:schemeClr val="accent1"/>
                </a:solidFill>
              </a:rPr>
              <a:t>5:4</a:t>
            </a:r>
            <a:r>
              <a:rPr lang="en-US" dirty="0" smtClean="0"/>
              <a:t>).  (Individual elsewhere, </a:t>
            </a:r>
            <a:r>
              <a:rPr lang="en-US" b="1" dirty="0" smtClean="0">
                <a:solidFill>
                  <a:schemeClr val="accent1"/>
                </a:solidFill>
              </a:rPr>
              <a:t>I Tim. 1:20</a:t>
            </a:r>
            <a:r>
              <a:rPr lang="en-US" dirty="0" smtClean="0"/>
              <a:t>.)</a:t>
            </a:r>
          </a:p>
          <a:p>
            <a:pPr>
              <a:spcBef>
                <a:spcPts val="0"/>
              </a:spcBef>
            </a:pPr>
            <a:r>
              <a:rPr lang="en-US" dirty="0" smtClean="0"/>
              <a:t>Compare to: </a:t>
            </a:r>
            <a:r>
              <a:rPr lang="en-US" i="1" dirty="0" smtClean="0"/>
              <a:t>“God also </a:t>
            </a:r>
            <a:r>
              <a:rPr lang="en-US" b="1" i="1" dirty="0" smtClean="0"/>
              <a:t>gave them up </a:t>
            </a:r>
            <a:r>
              <a:rPr lang="en-US" i="1" dirty="0" smtClean="0"/>
              <a:t>to uncleanness …”</a:t>
            </a:r>
            <a:r>
              <a:rPr lang="en-US" dirty="0" smtClean="0"/>
              <a:t> (</a:t>
            </a:r>
            <a:r>
              <a:rPr lang="en-US" b="1" dirty="0" smtClean="0">
                <a:solidFill>
                  <a:schemeClr val="accent1"/>
                </a:solidFill>
              </a:rPr>
              <a:t>Ro. 1:24</a:t>
            </a:r>
            <a:r>
              <a:rPr lang="en-US" dirty="0" smtClean="0"/>
              <a:t>).</a:t>
            </a:r>
          </a:p>
          <a:p>
            <a:pPr>
              <a:spcBef>
                <a:spcPts val="0"/>
              </a:spcBef>
            </a:pPr>
            <a:r>
              <a:rPr lang="en-US" dirty="0" smtClean="0"/>
              <a:t>Resulted in individuals </a:t>
            </a:r>
            <a:r>
              <a:rPr lang="en-US" i="1" dirty="0" smtClean="0"/>
              <a:t>“not keeping company”</a:t>
            </a:r>
            <a:r>
              <a:rPr lang="en-US" dirty="0" smtClean="0"/>
              <a:t> (</a:t>
            </a:r>
            <a:r>
              <a:rPr lang="en-US" b="1" dirty="0" smtClean="0">
                <a:solidFill>
                  <a:schemeClr val="accent1"/>
                </a:solidFill>
              </a:rPr>
              <a:t>5:9-11</a:t>
            </a:r>
            <a:r>
              <a:rPr lang="en-US" dirty="0" smtClean="0"/>
              <a:t>).</a:t>
            </a:r>
          </a:p>
          <a:p>
            <a:pPr>
              <a:spcBef>
                <a:spcPts val="0"/>
              </a:spcBef>
            </a:pPr>
            <a:r>
              <a:rPr lang="en-US" dirty="0" smtClean="0"/>
              <a:t>Purpose was for the lost </a:t>
            </a:r>
            <a:r>
              <a:rPr lang="en-US" i="1" dirty="0" smtClean="0"/>
              <a:t>“</a:t>
            </a:r>
            <a:r>
              <a:rPr lang="en-US" b="1" i="1" u="sng" dirty="0" smtClean="0"/>
              <a:t>to</a:t>
            </a:r>
            <a:r>
              <a:rPr lang="en-US" i="1" dirty="0" smtClean="0"/>
              <a:t> learn”</a:t>
            </a:r>
            <a:r>
              <a:rPr lang="en-US" dirty="0" smtClean="0"/>
              <a:t> (</a:t>
            </a:r>
            <a:r>
              <a:rPr lang="en-US" b="1" dirty="0" smtClean="0">
                <a:solidFill>
                  <a:schemeClr val="accent1"/>
                </a:solidFill>
              </a:rPr>
              <a:t>I Timothy 1:20</a:t>
            </a:r>
            <a:r>
              <a:rPr lang="en-US" dirty="0" smtClean="0"/>
              <a:t>).  Note: </a:t>
            </a:r>
            <a:r>
              <a:rPr lang="en-US" b="1" i="1" dirty="0" smtClean="0"/>
              <a:t>order</a:t>
            </a:r>
            <a:r>
              <a:rPr lang="en-US" dirty="0" smtClean="0"/>
              <a:t>!</a:t>
            </a:r>
          </a:p>
          <a:p>
            <a:pPr>
              <a:spcBef>
                <a:spcPts val="0"/>
              </a:spcBef>
            </a:pPr>
            <a:r>
              <a:rPr lang="en-US" dirty="0" smtClean="0"/>
              <a:t>Some </a:t>
            </a:r>
            <a:r>
              <a:rPr lang="en-US" b="1" i="1" dirty="0" smtClean="0"/>
              <a:t>only</a:t>
            </a:r>
            <a:r>
              <a:rPr lang="en-US" dirty="0" smtClean="0"/>
              <a:t> learn when back is against wall (</a:t>
            </a:r>
            <a:r>
              <a:rPr lang="en-US" b="1" dirty="0" err="1" smtClean="0">
                <a:solidFill>
                  <a:schemeClr val="accent1"/>
                </a:solidFill>
              </a:rPr>
              <a:t>Lk</a:t>
            </a:r>
            <a:r>
              <a:rPr lang="en-US" b="1" dirty="0" smtClean="0">
                <a:solidFill>
                  <a:schemeClr val="accent1"/>
                </a:solidFill>
              </a:rPr>
              <a:t> 15:16-17; Pr. 16:26</a:t>
            </a:r>
            <a:r>
              <a:rPr lang="en-US" dirty="0" smtClean="0"/>
              <a:t>).</a:t>
            </a:r>
          </a:p>
          <a:p>
            <a:pPr>
              <a:spcBef>
                <a:spcPts val="0"/>
              </a:spcBef>
            </a:pPr>
            <a:r>
              <a:rPr lang="en-US" b="1" dirty="0" smtClean="0"/>
              <a:t>Meaning:</a:t>
            </a:r>
            <a:r>
              <a:rPr lang="en-US" dirty="0" smtClean="0"/>
              <a:t>  Allow Satan to have his full way with them </a:t>
            </a:r>
            <a:r>
              <a:rPr lang="en-US" b="1" i="1" dirty="0" smtClean="0"/>
              <a:t>now</a:t>
            </a:r>
            <a:r>
              <a:rPr lang="en-US" dirty="0" smtClean="0"/>
              <a:t> (</a:t>
            </a:r>
            <a:r>
              <a:rPr lang="en-US" i="1" dirty="0" smtClean="0"/>
              <a:t>“tough love”</a:t>
            </a:r>
            <a:r>
              <a:rPr lang="en-US" dirty="0" smtClean="0"/>
              <a:t>), so he not become their master for </a:t>
            </a:r>
            <a:r>
              <a:rPr lang="en-US" b="1" i="1" dirty="0" smtClean="0"/>
              <a:t>eternity</a:t>
            </a:r>
            <a:r>
              <a:rPr lang="en-US" dirty="0" smtClean="0"/>
              <a:t>.</a:t>
            </a:r>
            <a:endParaRPr lang="en-US" dirty="0"/>
          </a:p>
        </p:txBody>
      </p:sp>
    </p:spTree>
    <p:extLst>
      <p:ext uri="{BB962C8B-B14F-4D97-AF65-F5344CB8AC3E}">
        <p14:creationId xmlns:p14="http://schemas.microsoft.com/office/powerpoint/2010/main" val="3160247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“Little leaven leavens the whole”</a:t>
            </a:r>
            <a:endParaRPr lang="en-US" i="1" dirty="0"/>
          </a:p>
        </p:txBody>
      </p:sp>
      <p:sp>
        <p:nvSpPr>
          <p:cNvPr id="3" name="Content Placeholder 2"/>
          <p:cNvSpPr>
            <a:spLocks noGrp="1"/>
          </p:cNvSpPr>
          <p:nvPr>
            <p:ph idx="1"/>
          </p:nvPr>
        </p:nvSpPr>
        <p:spPr/>
        <p:txBody>
          <a:bodyPr/>
          <a:lstStyle/>
          <a:p>
            <a:pPr marL="0" indent="0">
              <a:buNone/>
            </a:pPr>
            <a:r>
              <a:rPr lang="en-US" i="1" dirty="0" smtClean="0"/>
              <a:t>Your </a:t>
            </a:r>
            <a:r>
              <a:rPr lang="en-US" i="1" dirty="0"/>
              <a:t>glorying is </a:t>
            </a:r>
            <a:r>
              <a:rPr lang="en-US" b="1" i="1" dirty="0"/>
              <a:t>not good</a:t>
            </a:r>
            <a:r>
              <a:rPr lang="en-US" i="1" dirty="0"/>
              <a:t>. Do you not know that </a:t>
            </a:r>
            <a:r>
              <a:rPr lang="en-US" b="1" i="1" dirty="0"/>
              <a:t>a little leaven leavens </a:t>
            </a:r>
            <a:r>
              <a:rPr lang="en-US" b="1" i="1" u="sng" dirty="0"/>
              <a:t>the whole</a:t>
            </a:r>
            <a:r>
              <a:rPr lang="en-US" b="1" i="1" dirty="0"/>
              <a:t> lump</a:t>
            </a:r>
            <a:r>
              <a:rPr lang="en-US" i="1" dirty="0"/>
              <a:t>? </a:t>
            </a:r>
            <a:r>
              <a:rPr lang="en-US" dirty="0"/>
              <a:t>(</a:t>
            </a:r>
            <a:r>
              <a:rPr lang="en-US" b="1" dirty="0">
                <a:solidFill>
                  <a:schemeClr val="accent1"/>
                </a:solidFill>
              </a:rPr>
              <a:t>I Corinthians </a:t>
            </a:r>
            <a:r>
              <a:rPr lang="en-US" b="1" dirty="0" smtClean="0">
                <a:solidFill>
                  <a:schemeClr val="accent1"/>
                </a:solidFill>
              </a:rPr>
              <a:t>5:6</a:t>
            </a:r>
            <a:r>
              <a:rPr lang="en-US" dirty="0" smtClean="0"/>
              <a:t>)</a:t>
            </a:r>
            <a:endParaRPr lang="en-US" dirty="0"/>
          </a:p>
          <a:p>
            <a:pPr marL="457200" indent="-457200">
              <a:buFont typeface="+mj-lt"/>
              <a:buAutoNum type="arabicPeriod" startAt="17"/>
            </a:pPr>
            <a:r>
              <a:rPr lang="en-US" dirty="0"/>
              <a:t>What does a little leaven do? What is meant by leaven in this context?</a:t>
            </a:r>
            <a:endParaRPr lang="en-US" dirty="0" smtClean="0"/>
          </a:p>
          <a:p>
            <a:pPr marL="346075" indent="-346075"/>
            <a:r>
              <a:rPr lang="en-US" dirty="0" smtClean="0"/>
              <a:t>Sin </a:t>
            </a:r>
            <a:r>
              <a:rPr lang="en-US" b="1" i="1" dirty="0" smtClean="0"/>
              <a:t>itself</a:t>
            </a:r>
            <a:r>
              <a:rPr lang="en-US" dirty="0" smtClean="0"/>
              <a:t> (or error) tends to spread to others (</a:t>
            </a:r>
            <a:r>
              <a:rPr lang="en-US" b="1" dirty="0" smtClean="0">
                <a:solidFill>
                  <a:schemeClr val="accent1"/>
                </a:solidFill>
              </a:rPr>
              <a:t>I Corinthians 15:33</a:t>
            </a:r>
            <a:r>
              <a:rPr lang="en-US" dirty="0" smtClean="0"/>
              <a:t>).</a:t>
            </a:r>
          </a:p>
          <a:p>
            <a:pPr marL="346075" indent="-346075"/>
            <a:r>
              <a:rPr lang="en-US" b="1" i="1" dirty="0" smtClean="0"/>
              <a:t>Tolerance</a:t>
            </a:r>
            <a:r>
              <a:rPr lang="en-US" dirty="0" smtClean="0"/>
              <a:t> of sin tends to spread to others, discouraging them, and breaking down their resistance to sin in general.</a:t>
            </a:r>
          </a:p>
          <a:p>
            <a:pPr marL="0" indent="0">
              <a:buNone/>
            </a:pPr>
            <a:r>
              <a:rPr lang="en-US" i="1" dirty="0"/>
              <a:t>Because the sentence against an evil work is </a:t>
            </a:r>
            <a:r>
              <a:rPr lang="en-US" b="1" i="1" dirty="0"/>
              <a:t>not executed speedily, </a:t>
            </a:r>
            <a:r>
              <a:rPr lang="en-US" b="1" i="1" u="sng" dirty="0"/>
              <a:t>therefore</a:t>
            </a:r>
            <a:r>
              <a:rPr lang="en-US" i="1" dirty="0"/>
              <a:t> the heart of the sons of men is </a:t>
            </a:r>
            <a:r>
              <a:rPr lang="en-US" b="1" i="1" dirty="0"/>
              <a:t>fully set in them to do evil</a:t>
            </a:r>
            <a:r>
              <a:rPr lang="en-US" i="1" dirty="0"/>
              <a:t>. </a:t>
            </a:r>
            <a:r>
              <a:rPr lang="en-US" dirty="0"/>
              <a:t>(</a:t>
            </a:r>
            <a:r>
              <a:rPr lang="en-US" b="1" dirty="0">
                <a:solidFill>
                  <a:schemeClr val="accent1"/>
                </a:solidFill>
              </a:rPr>
              <a:t>Ecclesiastes </a:t>
            </a:r>
            <a:r>
              <a:rPr lang="en-US" b="1" dirty="0" smtClean="0">
                <a:solidFill>
                  <a:schemeClr val="accent1"/>
                </a:solidFill>
              </a:rPr>
              <a:t>8:11</a:t>
            </a:r>
            <a:r>
              <a:rPr lang="en-US" dirty="0" smtClean="0"/>
              <a:t>) …</a:t>
            </a:r>
            <a:r>
              <a:rPr lang="en-US" b="1" i="1" dirty="0" smtClean="0"/>
              <a:t>The Danger of Delay!</a:t>
            </a:r>
            <a:endParaRPr lang="en-US" b="1" i="1" dirty="0"/>
          </a:p>
          <a:p>
            <a:pPr marL="0" indent="0">
              <a:buNone/>
            </a:pPr>
            <a:endParaRPr lang="en-US" dirty="0"/>
          </a:p>
        </p:txBody>
      </p:sp>
    </p:spTree>
    <p:extLst>
      <p:ext uri="{BB962C8B-B14F-4D97-AF65-F5344CB8AC3E}">
        <p14:creationId xmlns:p14="http://schemas.microsoft.com/office/powerpoint/2010/main" val="29323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“Withdrawal </a:t>
            </a:r>
            <a:r>
              <a:rPr lang="en-US" b="1" u="sng" dirty="0"/>
              <a:t>never</a:t>
            </a:r>
            <a:r>
              <a:rPr lang="en-US" dirty="0"/>
              <a:t> </a:t>
            </a:r>
            <a:r>
              <a:rPr lang="en-US" dirty="0" smtClean="0"/>
              <a:t>works</a:t>
            </a:r>
            <a:r>
              <a:rPr lang="en-US" dirty="0"/>
              <a:t>!”</a:t>
            </a:r>
          </a:p>
        </p:txBody>
      </p:sp>
      <p:sp>
        <p:nvSpPr>
          <p:cNvPr id="3" name="Content Placeholder 2"/>
          <p:cNvSpPr>
            <a:spLocks noGrp="1"/>
          </p:cNvSpPr>
          <p:nvPr>
            <p:ph idx="1"/>
          </p:nvPr>
        </p:nvSpPr>
        <p:spPr/>
        <p:txBody>
          <a:bodyPr/>
          <a:lstStyle/>
          <a:p>
            <a:pPr marL="0" indent="0">
              <a:lnSpc>
                <a:spcPct val="120000"/>
              </a:lnSpc>
              <a:spcBef>
                <a:spcPts val="0"/>
              </a:spcBef>
              <a:buNone/>
              <a:defRPr/>
            </a:pPr>
            <a:r>
              <a:rPr lang="en-US" dirty="0" smtClean="0"/>
              <a:t>Someone says:  “What </a:t>
            </a:r>
            <a:r>
              <a:rPr lang="en-US" dirty="0"/>
              <a:t>if withdrawal does </a:t>
            </a:r>
            <a:r>
              <a:rPr lang="en-US" b="1" i="1" dirty="0"/>
              <a:t>not</a:t>
            </a:r>
            <a:r>
              <a:rPr lang="en-US" dirty="0"/>
              <a:t> work</a:t>
            </a:r>
            <a:r>
              <a:rPr lang="en-US" dirty="0" smtClean="0"/>
              <a:t>?”</a:t>
            </a:r>
            <a:endParaRPr lang="en-US" dirty="0"/>
          </a:p>
          <a:p>
            <a:pPr marL="365760" indent="-339725">
              <a:lnSpc>
                <a:spcPct val="120000"/>
              </a:lnSpc>
              <a:spcBef>
                <a:spcPts val="0"/>
              </a:spcBef>
              <a:buFont typeface="+mj-lt"/>
              <a:buAutoNum type="alphaLcParenR"/>
              <a:defRPr/>
            </a:pPr>
            <a:r>
              <a:rPr lang="en-US" dirty="0"/>
              <a:t>It </a:t>
            </a:r>
            <a:r>
              <a:rPr lang="en-US" b="1" i="1" dirty="0"/>
              <a:t>always</a:t>
            </a:r>
            <a:r>
              <a:rPr lang="en-US" dirty="0"/>
              <a:t> protects the whole from the leavening influence of sin (</a:t>
            </a:r>
            <a:r>
              <a:rPr lang="en-US" b="1" dirty="0">
                <a:solidFill>
                  <a:schemeClr val="accent1"/>
                </a:solidFill>
              </a:rPr>
              <a:t>I Corinthians 5:7-9; 15:33; Ecclesiastes 8:11; I Timothy 5:20</a:t>
            </a:r>
            <a:r>
              <a:rPr lang="en-US" dirty="0"/>
              <a:t>).</a:t>
            </a:r>
          </a:p>
          <a:p>
            <a:pPr marL="365760" indent="-339725">
              <a:lnSpc>
                <a:spcPct val="120000"/>
              </a:lnSpc>
              <a:spcBef>
                <a:spcPts val="0"/>
              </a:spcBef>
              <a:buFont typeface="+mj-lt"/>
              <a:buAutoNum type="alphaLcParenR"/>
              <a:defRPr/>
            </a:pPr>
            <a:r>
              <a:rPr lang="en-US" dirty="0"/>
              <a:t>It sometimes restores the lost soul (</a:t>
            </a:r>
            <a:r>
              <a:rPr lang="en-US" b="1" dirty="0">
                <a:solidFill>
                  <a:schemeClr val="accent1"/>
                </a:solidFill>
              </a:rPr>
              <a:t>II Corinthians 2:6-8</a:t>
            </a:r>
            <a:r>
              <a:rPr lang="en-US" dirty="0"/>
              <a:t>; personal experiences).</a:t>
            </a:r>
          </a:p>
          <a:p>
            <a:pPr marL="365760" indent="-339725">
              <a:lnSpc>
                <a:spcPct val="120000"/>
              </a:lnSpc>
              <a:spcBef>
                <a:spcPts val="0"/>
              </a:spcBef>
              <a:buFont typeface="+mj-lt"/>
              <a:buAutoNum type="alphaLcParenR"/>
              <a:defRPr/>
            </a:pPr>
            <a:r>
              <a:rPr lang="en-US" dirty="0"/>
              <a:t>Do we </a:t>
            </a:r>
            <a:r>
              <a:rPr lang="en-US" i="1" dirty="0"/>
              <a:t>“walk by faith”</a:t>
            </a:r>
            <a:r>
              <a:rPr lang="en-US" dirty="0"/>
              <a:t> or </a:t>
            </a:r>
            <a:r>
              <a:rPr lang="en-US" i="1" dirty="0"/>
              <a:t>“by sight”</a:t>
            </a:r>
            <a:r>
              <a:rPr lang="en-US" dirty="0"/>
              <a:t> (</a:t>
            </a:r>
            <a:r>
              <a:rPr lang="en-US" b="1" dirty="0">
                <a:solidFill>
                  <a:schemeClr val="accent1"/>
                </a:solidFill>
              </a:rPr>
              <a:t>II Corinthians 5:7</a:t>
            </a:r>
            <a:r>
              <a:rPr lang="en-US" dirty="0" smtClean="0"/>
              <a:t>)?  Is God’s command not sufficient for us?</a:t>
            </a:r>
          </a:p>
          <a:p>
            <a:pPr marL="365760" indent="-339725">
              <a:lnSpc>
                <a:spcPct val="120000"/>
              </a:lnSpc>
              <a:spcBef>
                <a:spcPts val="0"/>
              </a:spcBef>
              <a:buFont typeface="+mj-lt"/>
              <a:buAutoNum type="alphaLcParenR"/>
              <a:defRPr/>
            </a:pPr>
            <a:r>
              <a:rPr lang="en-US" dirty="0" smtClean="0"/>
              <a:t>Always room for self-examination and improvement. … Different question … To be addressed later.</a:t>
            </a:r>
            <a:endParaRPr lang="en-US" dirty="0"/>
          </a:p>
          <a:p>
            <a:endParaRPr lang="en-US" dirty="0"/>
          </a:p>
        </p:txBody>
      </p:sp>
    </p:spTree>
    <p:extLst>
      <p:ext uri="{BB962C8B-B14F-4D97-AF65-F5344CB8AC3E}">
        <p14:creationId xmlns:p14="http://schemas.microsoft.com/office/powerpoint/2010/main" val="227765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fontAlgn="auto" hangingPunct="1">
              <a:spcAft>
                <a:spcPts val="0"/>
              </a:spcAft>
              <a:defRPr/>
            </a:pPr>
            <a:r>
              <a:rPr lang="en-US" i="1" dirty="0" smtClean="0"/>
              <a:t>“Passover was sacrificed for us”</a:t>
            </a:r>
            <a:endParaRPr lang="en-US" i="1" dirty="0"/>
          </a:p>
        </p:txBody>
      </p:sp>
      <p:sp>
        <p:nvSpPr>
          <p:cNvPr id="17411" name="Rectangle 3"/>
          <p:cNvSpPr>
            <a:spLocks noGrp="1" noChangeArrowheads="1"/>
          </p:cNvSpPr>
          <p:nvPr>
            <p:ph idx="1"/>
          </p:nvPr>
        </p:nvSpPr>
        <p:spPr/>
        <p:txBody>
          <a:bodyPr>
            <a:normAutofit/>
          </a:bodyPr>
          <a:lstStyle/>
          <a:p>
            <a:pPr marL="0" indent="0">
              <a:lnSpc>
                <a:spcPct val="90000"/>
              </a:lnSpc>
              <a:buNone/>
            </a:pPr>
            <a:r>
              <a:rPr lang="en-US" altLang="en-US" b="1" i="1" dirty="0">
                <a:cs typeface="Arial" charset="0"/>
              </a:rPr>
              <a:t>Therefore purge out the old leaven</a:t>
            </a:r>
            <a:r>
              <a:rPr lang="en-US" altLang="en-US" i="1" dirty="0">
                <a:cs typeface="Arial" charset="0"/>
              </a:rPr>
              <a:t>, that you may be a new lump, since </a:t>
            </a:r>
            <a:r>
              <a:rPr lang="en-US" altLang="en-US" b="1" i="1" dirty="0">
                <a:cs typeface="Arial" charset="0"/>
              </a:rPr>
              <a:t>you truly are unleavened</a:t>
            </a:r>
            <a:r>
              <a:rPr lang="en-US" altLang="en-US" i="1" dirty="0">
                <a:cs typeface="Arial" charset="0"/>
              </a:rPr>
              <a:t>. For indeed </a:t>
            </a:r>
            <a:r>
              <a:rPr lang="en-US" altLang="en-US" b="1" i="1" dirty="0">
                <a:cs typeface="Arial" charset="0"/>
              </a:rPr>
              <a:t>Christ, our Passover, </a:t>
            </a:r>
            <a:r>
              <a:rPr lang="en-US" altLang="en-US" b="1" i="1" u="sng" dirty="0">
                <a:cs typeface="Arial" charset="0"/>
              </a:rPr>
              <a:t>was sacrificed</a:t>
            </a:r>
            <a:r>
              <a:rPr lang="en-US" altLang="en-US" b="1" i="1" dirty="0">
                <a:cs typeface="Arial" charset="0"/>
              </a:rPr>
              <a:t> for us</a:t>
            </a:r>
            <a:r>
              <a:rPr lang="en-US" altLang="en-US" i="1" dirty="0" smtClean="0">
                <a:cs typeface="Arial" charset="0"/>
              </a:rPr>
              <a:t>. Therefore </a:t>
            </a:r>
            <a:r>
              <a:rPr lang="en-US" altLang="en-US" i="1" dirty="0">
                <a:cs typeface="Arial" charset="0"/>
              </a:rPr>
              <a:t>let us keep the feast, not with old leaven, </a:t>
            </a:r>
            <a:r>
              <a:rPr lang="en-US" altLang="en-US" b="1" i="1" u="sng" dirty="0">
                <a:cs typeface="Arial" charset="0"/>
              </a:rPr>
              <a:t>nor</a:t>
            </a:r>
            <a:r>
              <a:rPr lang="en-US" altLang="en-US" b="1" i="1" dirty="0">
                <a:cs typeface="Arial" charset="0"/>
              </a:rPr>
              <a:t> with the leaven </a:t>
            </a:r>
            <a:r>
              <a:rPr lang="en-US" altLang="en-US" i="1" dirty="0">
                <a:cs typeface="Arial" charset="0"/>
              </a:rPr>
              <a:t>of malice and wickedness, but with the </a:t>
            </a:r>
            <a:r>
              <a:rPr lang="en-US" altLang="en-US" b="1" i="1" dirty="0">
                <a:cs typeface="Arial" charset="0"/>
              </a:rPr>
              <a:t>unleavened bread of sincerity and truth</a:t>
            </a:r>
            <a:r>
              <a:rPr lang="en-US" altLang="en-US" i="1" dirty="0">
                <a:cs typeface="Arial" charset="0"/>
              </a:rPr>
              <a:t>. </a:t>
            </a:r>
            <a:r>
              <a:rPr lang="en-US" altLang="en-US" dirty="0">
                <a:cs typeface="Arial" charset="0"/>
              </a:rPr>
              <a:t>(</a:t>
            </a:r>
            <a:r>
              <a:rPr lang="en-US" altLang="en-US" b="1" dirty="0">
                <a:solidFill>
                  <a:schemeClr val="accent1"/>
                </a:solidFill>
                <a:cs typeface="Arial" charset="0"/>
              </a:rPr>
              <a:t>I Corinthians </a:t>
            </a:r>
            <a:r>
              <a:rPr lang="en-US" altLang="en-US" b="1" dirty="0" smtClean="0">
                <a:solidFill>
                  <a:schemeClr val="accent1"/>
                </a:solidFill>
                <a:cs typeface="Arial" charset="0"/>
              </a:rPr>
              <a:t>5:7-8</a:t>
            </a:r>
            <a:r>
              <a:rPr lang="en-US" altLang="en-US" dirty="0" smtClean="0">
                <a:cs typeface="Arial" charset="0"/>
              </a:rPr>
              <a:t>)</a:t>
            </a:r>
            <a:endParaRPr lang="en-US" altLang="en-US" dirty="0">
              <a:cs typeface="Arial" charset="0"/>
            </a:endParaRPr>
          </a:p>
          <a:p>
            <a:pPr marL="346075" indent="-346075" eaLnBrk="1" hangingPunct="1">
              <a:lnSpc>
                <a:spcPct val="90000"/>
              </a:lnSpc>
              <a:buFont typeface="+mj-lt"/>
              <a:buAutoNum type="arabicPeriod" startAt="18"/>
            </a:pPr>
            <a:r>
              <a:rPr lang="en-US" altLang="en-US" dirty="0" smtClean="0">
                <a:cs typeface="Arial" charset="0"/>
              </a:rPr>
              <a:t>In </a:t>
            </a:r>
            <a:r>
              <a:rPr lang="en-US" altLang="en-US" dirty="0" smtClean="0">
                <a:cs typeface="Arial" charset="0"/>
              </a:rPr>
              <a:t>what way is Christ our Passover?</a:t>
            </a:r>
          </a:p>
          <a:p>
            <a:pPr marL="346075" indent="-346075">
              <a:lnSpc>
                <a:spcPct val="90000"/>
              </a:lnSpc>
            </a:pPr>
            <a:r>
              <a:rPr lang="en-US" altLang="en-US" dirty="0" smtClean="0">
                <a:cs typeface="Arial" charset="0"/>
              </a:rPr>
              <a:t>He died that we might be </a:t>
            </a:r>
            <a:r>
              <a:rPr lang="en-US" altLang="en-US" dirty="0" smtClean="0">
                <a:cs typeface="Arial" charset="0"/>
              </a:rPr>
              <a:t>spared (</a:t>
            </a:r>
            <a:r>
              <a:rPr lang="en-US" altLang="en-US" b="1" dirty="0" smtClean="0">
                <a:solidFill>
                  <a:schemeClr val="accent1"/>
                </a:solidFill>
                <a:cs typeface="Arial" charset="0"/>
              </a:rPr>
              <a:t>Exodus 12:23-27; I John 2:2</a:t>
            </a:r>
            <a:r>
              <a:rPr lang="en-US" altLang="en-US" dirty="0" smtClean="0">
                <a:cs typeface="Arial" charset="0"/>
              </a:rPr>
              <a:t>).</a:t>
            </a:r>
            <a:endParaRPr lang="en-US" altLang="en-US" dirty="0" smtClean="0">
              <a:cs typeface="Arial" charset="0"/>
            </a:endParaRPr>
          </a:p>
          <a:p>
            <a:pPr marL="346075" indent="-346075">
              <a:lnSpc>
                <a:spcPct val="90000"/>
              </a:lnSpc>
            </a:pPr>
            <a:r>
              <a:rPr lang="en-US" altLang="en-US" dirty="0" smtClean="0">
                <a:cs typeface="Arial" charset="0"/>
              </a:rPr>
              <a:t>Israelites were to be careful and remove all leaven </a:t>
            </a:r>
            <a:r>
              <a:rPr lang="en-US" altLang="en-US" b="1" i="1" dirty="0" smtClean="0">
                <a:cs typeface="Arial" charset="0"/>
              </a:rPr>
              <a:t>before</a:t>
            </a:r>
            <a:r>
              <a:rPr lang="en-US" altLang="en-US" dirty="0" smtClean="0">
                <a:cs typeface="Arial" charset="0"/>
              </a:rPr>
              <a:t> keeping the Passover (</a:t>
            </a:r>
            <a:r>
              <a:rPr lang="en-US" altLang="en-US" b="1" dirty="0" smtClean="0">
                <a:solidFill>
                  <a:schemeClr val="accent1"/>
                </a:solidFill>
                <a:cs typeface="Arial" charset="0"/>
              </a:rPr>
              <a:t>Exodus 12:15, 20; 13:7</a:t>
            </a:r>
            <a:r>
              <a:rPr lang="en-US" altLang="en-US" dirty="0" smtClean="0">
                <a:cs typeface="Arial" charset="0"/>
              </a:rPr>
              <a:t>).  … Urgent need!</a:t>
            </a:r>
            <a:endParaRPr lang="en-US" altLang="en-US" dirty="0" smtClean="0">
              <a:cs typeface="Arial" charset="0"/>
            </a:endParaRPr>
          </a:p>
          <a:p>
            <a:pPr marL="346075" indent="-346075">
              <a:lnSpc>
                <a:spcPct val="90000"/>
              </a:lnSpc>
            </a:pPr>
            <a:r>
              <a:rPr lang="en-US" altLang="en-US" dirty="0" smtClean="0">
                <a:cs typeface="Arial" charset="0"/>
              </a:rPr>
              <a:t>Not replace old leaven (Gentile wickedness) with different leaven, “</a:t>
            </a:r>
            <a:r>
              <a:rPr lang="en-US" altLang="en-US" i="1" dirty="0" smtClean="0">
                <a:cs typeface="Arial" charset="0"/>
              </a:rPr>
              <a:t>malice and wickedness”</a:t>
            </a:r>
            <a:r>
              <a:rPr lang="en-US" altLang="en-US" dirty="0" smtClean="0">
                <a:cs typeface="Arial" charset="0"/>
              </a:rPr>
              <a:t> – warning against potential for abuse.</a:t>
            </a:r>
            <a:endParaRPr lang="en-US" altLang="en-US" dirty="0"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animEffect transition="in" filter="fade">
                                      <p:cBhvr>
                                        <p:cTn id="11" dur="500"/>
                                        <p:tgtEl>
                                          <p:spTgt spid="1741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7411">
                                            <p:txEl>
                                              <p:pRg st="2" end="2"/>
                                            </p:txEl>
                                          </p:spTgt>
                                        </p:tgtEl>
                                        <p:attrNameLst>
                                          <p:attrName>style.visibility</p:attrName>
                                        </p:attrNameLst>
                                      </p:cBhvr>
                                      <p:to>
                                        <p:strVal val="visible"/>
                                      </p:to>
                                    </p:set>
                                    <p:animEffect transition="in" filter="fade">
                                      <p:cBhvr>
                                        <p:cTn id="16" dur="500"/>
                                        <p:tgtEl>
                                          <p:spTgt spid="1741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7411">
                                            <p:txEl>
                                              <p:pRg st="3" end="3"/>
                                            </p:txEl>
                                          </p:spTgt>
                                        </p:tgtEl>
                                        <p:attrNameLst>
                                          <p:attrName>style.visibility</p:attrName>
                                        </p:attrNameLst>
                                      </p:cBhvr>
                                      <p:to>
                                        <p:strVal val="visible"/>
                                      </p:to>
                                    </p:set>
                                    <p:animEffect transition="in" filter="fade">
                                      <p:cBhvr>
                                        <p:cTn id="21" dur="500"/>
                                        <p:tgtEl>
                                          <p:spTgt spid="17411">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7411">
                                            <p:txEl>
                                              <p:pRg st="4" end="4"/>
                                            </p:txEl>
                                          </p:spTgt>
                                        </p:tgtEl>
                                        <p:attrNameLst>
                                          <p:attrName>style.visibility</p:attrName>
                                        </p:attrNameLst>
                                      </p:cBhvr>
                                      <p:to>
                                        <p:strVal val="visible"/>
                                      </p:to>
                                    </p:set>
                                    <p:animEffect transition="in" filter="fade">
                                      <p:cBhvr>
                                        <p:cTn id="26"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t>A Missing Epistle?</a:t>
            </a:r>
            <a:endParaRPr lang="en-US" dirty="0"/>
          </a:p>
        </p:txBody>
      </p:sp>
      <p:sp>
        <p:nvSpPr>
          <p:cNvPr id="18435" name="Rectangle 3"/>
          <p:cNvSpPr>
            <a:spLocks noGrp="1" noChangeArrowheads="1"/>
          </p:cNvSpPr>
          <p:nvPr>
            <p:ph idx="1"/>
          </p:nvPr>
        </p:nvSpPr>
        <p:spPr/>
        <p:txBody>
          <a:bodyPr>
            <a:normAutofit lnSpcReduction="10000"/>
          </a:bodyPr>
          <a:lstStyle/>
          <a:p>
            <a:pPr marL="0" indent="0">
              <a:buNone/>
            </a:pPr>
            <a:r>
              <a:rPr lang="en-US" altLang="en-US" b="1" i="1" u="sng" dirty="0">
                <a:cs typeface="Arial" charset="0"/>
              </a:rPr>
              <a:t>I wrote to you in my epistle</a:t>
            </a:r>
            <a:r>
              <a:rPr lang="en-US" altLang="en-US" b="1" i="1" dirty="0">
                <a:cs typeface="Arial" charset="0"/>
              </a:rPr>
              <a:t> not to keep company </a:t>
            </a:r>
            <a:r>
              <a:rPr lang="en-US" altLang="en-US" i="1" dirty="0">
                <a:cs typeface="Arial" charset="0"/>
              </a:rPr>
              <a:t>with sexually immoral people</a:t>
            </a:r>
            <a:r>
              <a:rPr lang="en-US" altLang="en-US" i="1" dirty="0" smtClean="0">
                <a:cs typeface="Arial" charset="0"/>
              </a:rPr>
              <a:t>. </a:t>
            </a:r>
            <a:r>
              <a:rPr lang="en-US" altLang="en-US" b="1" i="1" u="sng" dirty="0" smtClean="0">
                <a:cs typeface="Arial" charset="0"/>
              </a:rPr>
              <a:t>Yet </a:t>
            </a:r>
            <a:r>
              <a:rPr lang="en-US" altLang="en-US" b="1" i="1" u="sng" dirty="0">
                <a:cs typeface="Arial" charset="0"/>
              </a:rPr>
              <a:t>I certainly did not mean</a:t>
            </a:r>
            <a:r>
              <a:rPr lang="en-US" altLang="en-US" b="1" i="1" dirty="0">
                <a:cs typeface="Arial" charset="0"/>
              </a:rPr>
              <a:t> with the sexually immoral people </a:t>
            </a:r>
            <a:r>
              <a:rPr lang="en-US" altLang="en-US" b="1" i="1" u="sng" dirty="0">
                <a:cs typeface="Arial" charset="0"/>
              </a:rPr>
              <a:t>of this world</a:t>
            </a:r>
            <a:r>
              <a:rPr lang="en-US" altLang="en-US" i="1" dirty="0">
                <a:cs typeface="Arial" charset="0"/>
              </a:rPr>
              <a:t>, or with the covetous, or extortioners, or idolaters, since then you would need to go out of the world</a:t>
            </a:r>
            <a:r>
              <a:rPr lang="en-US" altLang="en-US" i="1" dirty="0" smtClean="0">
                <a:cs typeface="Arial" charset="0"/>
              </a:rPr>
              <a:t>.  </a:t>
            </a:r>
            <a:r>
              <a:rPr lang="en-US" altLang="en-US" b="1" i="1" u="sng" dirty="0" smtClean="0">
                <a:cs typeface="Arial" charset="0"/>
              </a:rPr>
              <a:t>But </a:t>
            </a:r>
            <a:r>
              <a:rPr lang="en-US" altLang="en-US" b="1" i="1" u="sng" dirty="0">
                <a:cs typeface="Arial" charset="0"/>
              </a:rPr>
              <a:t>now I have written to you</a:t>
            </a:r>
            <a:r>
              <a:rPr lang="en-US" altLang="en-US" b="1" i="1" dirty="0">
                <a:cs typeface="Arial" charset="0"/>
              </a:rPr>
              <a:t> not to keep company with </a:t>
            </a:r>
            <a:r>
              <a:rPr lang="en-US" altLang="en-US" b="1" i="1" u="sng" dirty="0">
                <a:cs typeface="Arial" charset="0"/>
              </a:rPr>
              <a:t>anyone named a brother</a:t>
            </a:r>
            <a:r>
              <a:rPr lang="en-US" altLang="en-US" i="1" dirty="0">
                <a:cs typeface="Arial" charset="0"/>
              </a:rPr>
              <a:t>, who is sexually immoral, or covetous, or an idolater, or a reviler, or a drunkard, or an </a:t>
            </a:r>
            <a:r>
              <a:rPr lang="en-US" altLang="en-US" i="1" dirty="0" smtClean="0">
                <a:cs typeface="Arial" charset="0"/>
              </a:rPr>
              <a:t>extortioner –  </a:t>
            </a:r>
            <a:r>
              <a:rPr lang="en-US" altLang="en-US" i="1" dirty="0">
                <a:cs typeface="Arial" charset="0"/>
              </a:rPr>
              <a:t>not even to eat with such a person</a:t>
            </a:r>
            <a:r>
              <a:rPr lang="en-US" altLang="en-US" i="1" dirty="0" smtClean="0">
                <a:cs typeface="Arial" charset="0"/>
              </a:rPr>
              <a:t>.</a:t>
            </a:r>
            <a:r>
              <a:rPr lang="en-US" altLang="en-US" dirty="0" smtClean="0">
                <a:cs typeface="Arial" charset="0"/>
              </a:rPr>
              <a:t> </a:t>
            </a:r>
            <a:r>
              <a:rPr lang="en-US" altLang="en-US" dirty="0">
                <a:cs typeface="Arial" charset="0"/>
              </a:rPr>
              <a:t>(</a:t>
            </a:r>
            <a:r>
              <a:rPr lang="en-US" altLang="en-US" b="1" dirty="0" smtClean="0">
                <a:solidFill>
                  <a:schemeClr val="accent1"/>
                </a:solidFill>
                <a:cs typeface="Arial" charset="0"/>
              </a:rPr>
              <a:t>I Corinthians 5:9-11</a:t>
            </a:r>
            <a:r>
              <a:rPr lang="en-US" altLang="en-US" dirty="0" smtClean="0">
                <a:cs typeface="Arial" charset="0"/>
              </a:rPr>
              <a:t>)</a:t>
            </a:r>
            <a:endParaRPr lang="en-US" altLang="en-US" dirty="0">
              <a:cs typeface="Arial" charset="0"/>
            </a:endParaRPr>
          </a:p>
          <a:p>
            <a:pPr eaLnBrk="1" hangingPunct="1"/>
            <a:r>
              <a:rPr lang="en-US" altLang="en-US" dirty="0" smtClean="0">
                <a:cs typeface="Arial" charset="0"/>
              </a:rPr>
              <a:t>Epistolary Aorist?  … Could refer to current epistle?  … Strained?</a:t>
            </a:r>
          </a:p>
          <a:p>
            <a:pPr eaLnBrk="1" hangingPunct="1"/>
            <a:r>
              <a:rPr lang="en-US" altLang="en-US" dirty="0" smtClean="0">
                <a:cs typeface="Arial" charset="0"/>
              </a:rPr>
              <a:t>Lost Epistle? … Clarification, elaboration, … ignored warning (</a:t>
            </a:r>
            <a:r>
              <a:rPr lang="en-US" altLang="en-US" b="1" dirty="0" smtClean="0">
                <a:solidFill>
                  <a:schemeClr val="accent1"/>
                </a:solidFill>
                <a:cs typeface="Arial" charset="0"/>
              </a:rPr>
              <a:t>5:2</a:t>
            </a:r>
            <a:r>
              <a:rPr lang="en-US" altLang="en-US" dirty="0" smtClean="0">
                <a:cs typeface="Arial" charset="0"/>
              </a:rPr>
              <a:t>).</a:t>
            </a:r>
          </a:p>
          <a:p>
            <a:pPr eaLnBrk="1" hangingPunct="1"/>
            <a:r>
              <a:rPr lang="en-US" altLang="en-US" dirty="0" smtClean="0">
                <a:cs typeface="Arial" charset="0"/>
              </a:rPr>
              <a:t>Still have all that we need (</a:t>
            </a:r>
            <a:r>
              <a:rPr lang="en-US" altLang="en-US" b="1" dirty="0" smtClean="0">
                <a:solidFill>
                  <a:schemeClr val="accent1"/>
                </a:solidFill>
                <a:cs typeface="Arial" charset="0"/>
              </a:rPr>
              <a:t>II Timothy 3:16-17; II Peter 1:2-3</a:t>
            </a:r>
            <a:r>
              <a:rPr lang="en-US" altLang="en-US" dirty="0" smtClean="0">
                <a:cs typeface="Arial" charset="0"/>
              </a:rPr>
              <a:t>).</a:t>
            </a:r>
            <a:endParaRPr lang="en-US" altLang="en-US" dirty="0"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fontAlgn="auto" hangingPunct="1">
              <a:spcAft>
                <a:spcPts val="0"/>
              </a:spcAft>
              <a:defRPr/>
            </a:pPr>
            <a:r>
              <a:rPr lang="en-US" i="1" dirty="0" smtClean="0"/>
              <a:t>“Go out of the world!”</a:t>
            </a:r>
            <a:endParaRPr lang="en-US" i="1" dirty="0"/>
          </a:p>
        </p:txBody>
      </p:sp>
      <p:sp>
        <p:nvSpPr>
          <p:cNvPr id="18435" name="Rectangle 3"/>
          <p:cNvSpPr>
            <a:spLocks noGrp="1" noChangeArrowheads="1"/>
          </p:cNvSpPr>
          <p:nvPr>
            <p:ph idx="1"/>
          </p:nvPr>
        </p:nvSpPr>
        <p:spPr/>
        <p:txBody>
          <a:bodyPr>
            <a:normAutofit fontScale="92500" lnSpcReduction="10000"/>
          </a:bodyPr>
          <a:lstStyle/>
          <a:p>
            <a:pPr marL="0" indent="0">
              <a:buNone/>
            </a:pPr>
            <a:r>
              <a:rPr lang="en-US" altLang="en-US" b="1" i="1" u="sng" dirty="0">
                <a:cs typeface="Arial" charset="0"/>
              </a:rPr>
              <a:t>I wrote to you in my epistle</a:t>
            </a:r>
            <a:r>
              <a:rPr lang="en-US" altLang="en-US" b="1" i="1" dirty="0">
                <a:cs typeface="Arial" charset="0"/>
              </a:rPr>
              <a:t> not to keep company </a:t>
            </a:r>
            <a:r>
              <a:rPr lang="en-US" altLang="en-US" i="1" dirty="0">
                <a:cs typeface="Arial" charset="0"/>
              </a:rPr>
              <a:t>with sexually immoral people</a:t>
            </a:r>
            <a:r>
              <a:rPr lang="en-US" altLang="en-US" i="1" dirty="0" smtClean="0">
                <a:cs typeface="Arial" charset="0"/>
              </a:rPr>
              <a:t>. </a:t>
            </a:r>
            <a:r>
              <a:rPr lang="en-US" altLang="en-US" b="1" i="1" u="sng" dirty="0" smtClean="0">
                <a:cs typeface="Arial" charset="0"/>
              </a:rPr>
              <a:t>Yet </a:t>
            </a:r>
            <a:r>
              <a:rPr lang="en-US" altLang="en-US" b="1" i="1" u="sng" dirty="0">
                <a:cs typeface="Arial" charset="0"/>
              </a:rPr>
              <a:t>I certainly did not mean</a:t>
            </a:r>
            <a:r>
              <a:rPr lang="en-US" altLang="en-US" b="1" i="1" dirty="0">
                <a:cs typeface="Arial" charset="0"/>
              </a:rPr>
              <a:t> with the sexually immoral people </a:t>
            </a:r>
            <a:r>
              <a:rPr lang="en-US" altLang="en-US" b="1" i="1" u="sng" dirty="0">
                <a:cs typeface="Arial" charset="0"/>
              </a:rPr>
              <a:t>of this world</a:t>
            </a:r>
            <a:r>
              <a:rPr lang="en-US" altLang="en-US" i="1" dirty="0">
                <a:cs typeface="Arial" charset="0"/>
              </a:rPr>
              <a:t>, or with the covetous, or extortioners, or idolaters, since then you would need to go out of the world</a:t>
            </a:r>
            <a:r>
              <a:rPr lang="en-US" altLang="en-US" i="1" dirty="0" smtClean="0">
                <a:cs typeface="Arial" charset="0"/>
              </a:rPr>
              <a:t>.  </a:t>
            </a:r>
            <a:r>
              <a:rPr lang="en-US" altLang="en-US" b="1" i="1" u="sng" dirty="0" smtClean="0">
                <a:cs typeface="Arial" charset="0"/>
              </a:rPr>
              <a:t>But </a:t>
            </a:r>
            <a:r>
              <a:rPr lang="en-US" altLang="en-US" b="1" i="1" u="sng" dirty="0">
                <a:cs typeface="Arial" charset="0"/>
              </a:rPr>
              <a:t>now I have written to you</a:t>
            </a:r>
            <a:r>
              <a:rPr lang="en-US" altLang="en-US" b="1" i="1" dirty="0">
                <a:cs typeface="Arial" charset="0"/>
              </a:rPr>
              <a:t> not to keep company with </a:t>
            </a:r>
            <a:r>
              <a:rPr lang="en-US" altLang="en-US" b="1" i="1" u="sng" dirty="0">
                <a:cs typeface="Arial" charset="0"/>
              </a:rPr>
              <a:t>anyone named a brother</a:t>
            </a:r>
            <a:r>
              <a:rPr lang="en-US" altLang="en-US" i="1" dirty="0">
                <a:cs typeface="Arial" charset="0"/>
              </a:rPr>
              <a:t>, who is sexually immoral, or covetous, or an idolater, or a reviler, or a drunkard, or an </a:t>
            </a:r>
            <a:r>
              <a:rPr lang="en-US" altLang="en-US" i="1" dirty="0" smtClean="0">
                <a:cs typeface="Arial" charset="0"/>
              </a:rPr>
              <a:t>extortioner –  </a:t>
            </a:r>
            <a:r>
              <a:rPr lang="en-US" altLang="en-US" i="1" dirty="0">
                <a:cs typeface="Arial" charset="0"/>
              </a:rPr>
              <a:t>not even to eat with such a person</a:t>
            </a:r>
            <a:r>
              <a:rPr lang="en-US" altLang="en-US" i="1" dirty="0" smtClean="0">
                <a:cs typeface="Arial" charset="0"/>
              </a:rPr>
              <a:t>.</a:t>
            </a:r>
            <a:r>
              <a:rPr lang="en-US" altLang="en-US" dirty="0" smtClean="0">
                <a:cs typeface="Arial" charset="0"/>
              </a:rPr>
              <a:t> </a:t>
            </a:r>
            <a:r>
              <a:rPr lang="en-US" altLang="en-US" dirty="0">
                <a:cs typeface="Arial" charset="0"/>
              </a:rPr>
              <a:t>(</a:t>
            </a:r>
            <a:r>
              <a:rPr lang="en-US" altLang="en-US" b="1" dirty="0" smtClean="0">
                <a:solidFill>
                  <a:schemeClr val="accent1"/>
                </a:solidFill>
                <a:cs typeface="Arial" charset="0"/>
              </a:rPr>
              <a:t>I Corinthians 5:9-11</a:t>
            </a:r>
            <a:r>
              <a:rPr lang="en-US" altLang="en-US" dirty="0" smtClean="0">
                <a:cs typeface="Arial" charset="0"/>
              </a:rPr>
              <a:t>)</a:t>
            </a:r>
          </a:p>
          <a:p>
            <a:pPr marL="346075" indent="-346075">
              <a:buFont typeface="+mj-lt"/>
              <a:buAutoNum type="arabicPeriod" startAt="19"/>
            </a:pPr>
            <a:r>
              <a:rPr lang="en-US" altLang="en-US" dirty="0">
                <a:cs typeface="Arial" charset="0"/>
              </a:rPr>
              <a:t>What would Christians have to do if they refused to keep company with the fornicators (sexually immoral) of this world?</a:t>
            </a:r>
          </a:p>
          <a:p>
            <a:pPr eaLnBrk="1" hangingPunct="1"/>
            <a:r>
              <a:rPr lang="en-US" altLang="en-US" dirty="0" smtClean="0">
                <a:cs typeface="Arial" charset="0"/>
              </a:rPr>
              <a:t>Must be careful of </a:t>
            </a:r>
            <a:r>
              <a:rPr lang="en-US" altLang="en-US" b="1" i="1" dirty="0" smtClean="0">
                <a:cs typeface="Arial" charset="0"/>
              </a:rPr>
              <a:t>all</a:t>
            </a:r>
            <a:r>
              <a:rPr lang="en-US" altLang="en-US" dirty="0" smtClean="0">
                <a:cs typeface="Arial" charset="0"/>
              </a:rPr>
              <a:t> associates (</a:t>
            </a:r>
            <a:r>
              <a:rPr lang="en-US" altLang="en-US" b="1" dirty="0" smtClean="0">
                <a:solidFill>
                  <a:schemeClr val="accent1"/>
                </a:solidFill>
                <a:cs typeface="Arial" charset="0"/>
              </a:rPr>
              <a:t>II Corinthians 6:12-18; I Cor. 15:33</a:t>
            </a:r>
            <a:r>
              <a:rPr lang="en-US" altLang="en-US" dirty="0" smtClean="0">
                <a:cs typeface="Arial" charset="0"/>
              </a:rPr>
              <a:t>).</a:t>
            </a:r>
          </a:p>
          <a:p>
            <a:pPr eaLnBrk="1" hangingPunct="1"/>
            <a:r>
              <a:rPr lang="en-US" altLang="en-US" dirty="0" smtClean="0">
                <a:cs typeface="Arial" charset="0"/>
              </a:rPr>
              <a:t>Impossible to completely isolate ourselves (</a:t>
            </a:r>
            <a:r>
              <a:rPr lang="en-US" altLang="en-US" i="1" dirty="0" smtClean="0">
                <a:cs typeface="Arial" charset="0"/>
              </a:rPr>
              <a:t>“go out of the world”</a:t>
            </a:r>
            <a:r>
              <a:rPr lang="en-US" altLang="en-US" dirty="0" smtClean="0">
                <a:cs typeface="Arial" charset="0"/>
              </a:rPr>
              <a:t>).</a:t>
            </a:r>
          </a:p>
          <a:p>
            <a:pPr eaLnBrk="1" hangingPunct="1"/>
            <a:r>
              <a:rPr lang="en-US" altLang="en-US" dirty="0" smtClean="0">
                <a:cs typeface="Arial" charset="0"/>
              </a:rPr>
              <a:t>Harmonize self-preservation with “other-salvation” (evangelism).</a:t>
            </a:r>
            <a:endParaRPr lang="en-US" altLang="en-US" dirty="0" smtClean="0">
              <a:cs typeface="Arial" charset="0"/>
            </a:endParaRPr>
          </a:p>
        </p:txBody>
      </p:sp>
    </p:spTree>
    <p:extLst>
      <p:ext uri="{BB962C8B-B14F-4D97-AF65-F5344CB8AC3E}">
        <p14:creationId xmlns:p14="http://schemas.microsoft.com/office/powerpoint/2010/main" val="370637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Effect transition="in" filter="fade">
                                      <p:cBhvr>
                                        <p:cTn id="11" dur="500"/>
                                        <p:tgtEl>
                                          <p:spTgt spid="1843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8435">
                                            <p:txEl>
                                              <p:pRg st="2" end="2"/>
                                            </p:txEl>
                                          </p:spTgt>
                                        </p:tgtEl>
                                        <p:attrNameLst>
                                          <p:attrName>style.visibility</p:attrName>
                                        </p:attrNameLst>
                                      </p:cBhvr>
                                      <p:to>
                                        <p:strVal val="visible"/>
                                      </p:to>
                                    </p:set>
                                    <p:animEffect transition="in" filter="fade">
                                      <p:cBhvr>
                                        <p:cTn id="16" dur="500"/>
                                        <p:tgtEl>
                                          <p:spTgt spid="1843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Effect transition="in" filter="fade">
                                      <p:cBhvr>
                                        <p:cTn id="21" dur="500"/>
                                        <p:tgtEl>
                                          <p:spTgt spid="1843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435">
                                            <p:txEl>
                                              <p:pRg st="4" end="4"/>
                                            </p:txEl>
                                          </p:spTgt>
                                        </p:tgtEl>
                                        <p:attrNameLst>
                                          <p:attrName>style.visibility</p:attrName>
                                        </p:attrNameLst>
                                      </p:cBhvr>
                                      <p:to>
                                        <p:strVal val="visible"/>
                                      </p:to>
                                    </p:set>
                                    <p:animEffect transition="in" filter="fade">
                                      <p:cBhvr>
                                        <p:cTn id="26"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fontAlgn="auto" hangingPunct="1">
              <a:spcAft>
                <a:spcPts val="0"/>
              </a:spcAft>
              <a:defRPr/>
            </a:pPr>
            <a:r>
              <a:rPr lang="en-US" i="1" dirty="0" smtClean="0"/>
              <a:t>“Not even to eat with such”</a:t>
            </a:r>
            <a:endParaRPr lang="en-US" i="1" dirty="0"/>
          </a:p>
        </p:txBody>
      </p:sp>
      <p:sp>
        <p:nvSpPr>
          <p:cNvPr id="18435" name="Rectangle 3"/>
          <p:cNvSpPr>
            <a:spLocks noGrp="1" noChangeArrowheads="1"/>
          </p:cNvSpPr>
          <p:nvPr>
            <p:ph idx="1"/>
          </p:nvPr>
        </p:nvSpPr>
        <p:spPr/>
        <p:txBody>
          <a:bodyPr>
            <a:normAutofit/>
          </a:bodyPr>
          <a:lstStyle/>
          <a:p>
            <a:pPr marL="0" indent="0">
              <a:buNone/>
            </a:pPr>
            <a:r>
              <a:rPr lang="en-US" altLang="en-US" i="1" dirty="0">
                <a:cs typeface="Arial" charset="0"/>
              </a:rPr>
              <a:t>I wrote to you in my epistle </a:t>
            </a:r>
            <a:r>
              <a:rPr lang="en-US" altLang="en-US" b="1" i="1" dirty="0">
                <a:cs typeface="Arial" charset="0"/>
              </a:rPr>
              <a:t>not to keep company </a:t>
            </a:r>
            <a:r>
              <a:rPr lang="en-US" altLang="en-US" i="1" dirty="0">
                <a:cs typeface="Arial" charset="0"/>
              </a:rPr>
              <a:t>with sexually immoral people</a:t>
            </a:r>
            <a:r>
              <a:rPr lang="en-US" altLang="en-US" i="1" dirty="0" smtClean="0">
                <a:cs typeface="Arial" charset="0"/>
              </a:rPr>
              <a:t>. Yet </a:t>
            </a:r>
            <a:r>
              <a:rPr lang="en-US" altLang="en-US" i="1" dirty="0">
                <a:cs typeface="Arial" charset="0"/>
              </a:rPr>
              <a:t>I certainly did not mean with the sexually immoral people of this world, or with the covetous, or extortioners, or idolaters, since then you would need to go out of the world</a:t>
            </a:r>
            <a:r>
              <a:rPr lang="en-US" altLang="en-US" i="1" dirty="0" smtClean="0">
                <a:cs typeface="Arial" charset="0"/>
              </a:rPr>
              <a:t>.  But </a:t>
            </a:r>
            <a:r>
              <a:rPr lang="en-US" altLang="en-US" i="1" dirty="0">
                <a:cs typeface="Arial" charset="0"/>
              </a:rPr>
              <a:t>now I have written to you </a:t>
            </a:r>
            <a:r>
              <a:rPr lang="en-US" altLang="en-US" b="1" i="1" dirty="0">
                <a:cs typeface="Arial" charset="0"/>
              </a:rPr>
              <a:t>not to keep company with anyone named a brother</a:t>
            </a:r>
            <a:r>
              <a:rPr lang="en-US" altLang="en-US" i="1" dirty="0">
                <a:cs typeface="Arial" charset="0"/>
              </a:rPr>
              <a:t>, who is sexually immoral, or covetous, or an idolater, or a reviler, or a drunkard, or an </a:t>
            </a:r>
            <a:r>
              <a:rPr lang="en-US" altLang="en-US" i="1" dirty="0" smtClean="0">
                <a:cs typeface="Arial" charset="0"/>
              </a:rPr>
              <a:t>extortioner –  </a:t>
            </a:r>
            <a:r>
              <a:rPr lang="en-US" altLang="en-US" b="1" i="1" dirty="0">
                <a:cs typeface="Arial" charset="0"/>
              </a:rPr>
              <a:t>not </a:t>
            </a:r>
            <a:r>
              <a:rPr lang="en-US" altLang="en-US" b="1" i="1" u="sng" dirty="0">
                <a:cs typeface="Arial" charset="0"/>
              </a:rPr>
              <a:t>even</a:t>
            </a:r>
            <a:r>
              <a:rPr lang="en-US" altLang="en-US" b="1" i="1" dirty="0">
                <a:cs typeface="Arial" charset="0"/>
              </a:rPr>
              <a:t> to </a:t>
            </a:r>
            <a:r>
              <a:rPr lang="en-US" altLang="en-US" b="1" i="1" u="sng" dirty="0">
                <a:cs typeface="Arial" charset="0"/>
              </a:rPr>
              <a:t>eat</a:t>
            </a:r>
            <a:r>
              <a:rPr lang="en-US" altLang="en-US" b="1" i="1" dirty="0">
                <a:cs typeface="Arial" charset="0"/>
              </a:rPr>
              <a:t> with such a person</a:t>
            </a:r>
            <a:r>
              <a:rPr lang="en-US" altLang="en-US" i="1" dirty="0" smtClean="0">
                <a:cs typeface="Arial" charset="0"/>
              </a:rPr>
              <a:t>.</a:t>
            </a:r>
            <a:r>
              <a:rPr lang="en-US" altLang="en-US" dirty="0" smtClean="0">
                <a:cs typeface="Arial" charset="0"/>
              </a:rPr>
              <a:t> </a:t>
            </a:r>
            <a:r>
              <a:rPr lang="en-US" altLang="en-US" dirty="0">
                <a:cs typeface="Arial" charset="0"/>
              </a:rPr>
              <a:t>(</a:t>
            </a:r>
            <a:r>
              <a:rPr lang="en-US" altLang="en-US" b="1" dirty="0" smtClean="0">
                <a:solidFill>
                  <a:schemeClr val="accent1"/>
                </a:solidFill>
                <a:cs typeface="Arial" charset="0"/>
              </a:rPr>
              <a:t>I Cor. 5:9-11</a:t>
            </a:r>
            <a:r>
              <a:rPr lang="en-US" altLang="en-US" dirty="0" smtClean="0">
                <a:cs typeface="Arial" charset="0"/>
              </a:rPr>
              <a:t>)</a:t>
            </a:r>
          </a:p>
          <a:p>
            <a:r>
              <a:rPr lang="en-US" altLang="en-US" dirty="0" smtClean="0">
                <a:cs typeface="Arial" charset="0"/>
              </a:rPr>
              <a:t>How do we </a:t>
            </a:r>
            <a:r>
              <a:rPr lang="en-US" altLang="en-US" b="1" i="1" dirty="0" smtClean="0">
                <a:cs typeface="Arial" charset="0"/>
              </a:rPr>
              <a:t>effectively</a:t>
            </a:r>
            <a:r>
              <a:rPr lang="en-US" altLang="en-US" dirty="0" smtClean="0">
                <a:cs typeface="Arial" charset="0"/>
              </a:rPr>
              <a:t> </a:t>
            </a:r>
            <a:r>
              <a:rPr lang="en-US" altLang="en-US" i="1" dirty="0" smtClean="0">
                <a:cs typeface="Arial" charset="0"/>
              </a:rPr>
              <a:t>“deliver such a one to Satan”</a:t>
            </a:r>
            <a:r>
              <a:rPr lang="en-US" altLang="en-US" dirty="0" smtClean="0">
                <a:cs typeface="Arial" charset="0"/>
              </a:rPr>
              <a:t>?</a:t>
            </a:r>
            <a:endParaRPr lang="en-US" altLang="en-US" dirty="0">
              <a:cs typeface="Arial" charset="0"/>
            </a:endParaRPr>
          </a:p>
          <a:p>
            <a:pPr eaLnBrk="1" hangingPunct="1"/>
            <a:r>
              <a:rPr lang="en-US" altLang="en-US" i="1" dirty="0" smtClean="0">
                <a:cs typeface="Arial" charset="0"/>
              </a:rPr>
              <a:t>“not to keep company … not </a:t>
            </a:r>
            <a:r>
              <a:rPr lang="en-US" altLang="en-US" b="1" i="1" u="sng" dirty="0" smtClean="0">
                <a:cs typeface="Arial" charset="0"/>
              </a:rPr>
              <a:t>even</a:t>
            </a:r>
            <a:r>
              <a:rPr lang="en-US" altLang="en-US" b="1" i="1" dirty="0" smtClean="0">
                <a:cs typeface="Arial" charset="0"/>
              </a:rPr>
              <a:t> to eat </a:t>
            </a:r>
            <a:r>
              <a:rPr lang="en-US" altLang="en-US" i="1" dirty="0" smtClean="0">
                <a:cs typeface="Arial" charset="0"/>
              </a:rPr>
              <a:t>with such”</a:t>
            </a:r>
          </a:p>
          <a:p>
            <a:pPr eaLnBrk="1" hangingPunct="1"/>
            <a:r>
              <a:rPr lang="en-US" altLang="en-US" dirty="0" smtClean="0">
                <a:cs typeface="Arial" charset="0"/>
              </a:rPr>
              <a:t>It is more than </a:t>
            </a:r>
            <a:r>
              <a:rPr lang="en-US" altLang="en-US" b="1" i="1" dirty="0" smtClean="0">
                <a:cs typeface="Arial" charset="0"/>
              </a:rPr>
              <a:t>just</a:t>
            </a:r>
            <a:r>
              <a:rPr lang="en-US" altLang="en-US" dirty="0" smtClean="0">
                <a:cs typeface="Arial" charset="0"/>
              </a:rPr>
              <a:t> not eating.  It simply </a:t>
            </a:r>
            <a:r>
              <a:rPr lang="en-US" altLang="en-US" b="1" i="1" dirty="0" smtClean="0">
                <a:cs typeface="Arial" charset="0"/>
              </a:rPr>
              <a:t>extends even </a:t>
            </a:r>
            <a:r>
              <a:rPr lang="en-US" altLang="en-US" dirty="0" smtClean="0">
                <a:cs typeface="Arial" charset="0"/>
              </a:rPr>
              <a:t>to this.</a:t>
            </a:r>
            <a:endParaRPr lang="en-US" altLang="en-US" dirty="0" smtClean="0">
              <a:cs typeface="Arial" charset="0"/>
            </a:endParaRPr>
          </a:p>
        </p:txBody>
      </p:sp>
    </p:spTree>
    <p:extLst>
      <p:ext uri="{BB962C8B-B14F-4D97-AF65-F5344CB8AC3E}">
        <p14:creationId xmlns:p14="http://schemas.microsoft.com/office/powerpoint/2010/main" val="54268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Effect transition="in" filter="fade">
                                      <p:cBhvr>
                                        <p:cTn id="11" dur="500"/>
                                        <p:tgtEl>
                                          <p:spTgt spid="1843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8435">
                                            <p:txEl>
                                              <p:pRg st="2" end="2"/>
                                            </p:txEl>
                                          </p:spTgt>
                                        </p:tgtEl>
                                        <p:attrNameLst>
                                          <p:attrName>style.visibility</p:attrName>
                                        </p:attrNameLst>
                                      </p:cBhvr>
                                      <p:to>
                                        <p:strVal val="visible"/>
                                      </p:to>
                                    </p:set>
                                    <p:animEffect transition="in" filter="fade">
                                      <p:cBhvr>
                                        <p:cTn id="16" dur="500"/>
                                        <p:tgtEl>
                                          <p:spTgt spid="1843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Effect transition="in" filter="fade">
                                      <p:cBhvr>
                                        <p:cTn id="21"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1183</TotalTime>
  <Words>2915</Words>
  <Application>Microsoft Office PowerPoint</Application>
  <PresentationFormat>Custom</PresentationFormat>
  <Paragraphs>138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Times New Roman</vt:lpstr>
      <vt:lpstr>Impact</vt:lpstr>
      <vt:lpstr>NewsPrint</vt:lpstr>
      <vt:lpstr>Immorality  In the Church</vt:lpstr>
      <vt:lpstr>GOD’S ANSWERS ON DISCIPLINE</vt:lpstr>
      <vt:lpstr>“Deliver such a one to Satan”</vt:lpstr>
      <vt:lpstr>“Little leaven leavens the whole”</vt:lpstr>
      <vt:lpstr>“Withdrawal never works!”</vt:lpstr>
      <vt:lpstr>“Passover was sacrificed for us”</vt:lpstr>
      <vt:lpstr>A Missing Epistle?</vt:lpstr>
      <vt:lpstr>“Go out of the world!”</vt:lpstr>
      <vt:lpstr>“Not even to eat with such”</vt:lpstr>
      <vt:lpstr>“Do not want to embarrass him!”</vt:lpstr>
      <vt:lpstr>Reluctance to Judge</vt:lpstr>
      <vt:lpstr>Who Should Receive Discipline?</vt:lpstr>
      <vt:lpstr>Limited to these sins?</vt:lpstr>
      <vt:lpstr>If limited, then why … ?</vt:lpstr>
      <vt:lpstr>If limited, then why … ?</vt:lpstr>
      <vt:lpstr>More Effective Discipline?</vt:lpstr>
      <vt:lpstr>Review</vt:lpstr>
      <vt:lpstr>Review</vt:lpstr>
      <vt:lpstr>Review</vt:lpstr>
      <vt:lpstr>Beware Seductive Sympathy</vt:lpstr>
      <vt:lpstr>Danger of Delay</vt:lpstr>
      <vt:lpstr>Danger of Delay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Immorality in the Church</dc:title>
  <dc:creator>John R. Gibson</dc:creator>
  <cp:lastModifiedBy>C. Trevor Bowen</cp:lastModifiedBy>
  <cp:revision>217</cp:revision>
  <cp:lastPrinted>2014-05-07T23:08:21Z</cp:lastPrinted>
  <dcterms:created xsi:type="dcterms:W3CDTF">2010-04-25T05:11:59Z</dcterms:created>
  <dcterms:modified xsi:type="dcterms:W3CDTF">2014-05-07T23:08:25Z</dcterms:modified>
</cp:coreProperties>
</file>