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57" r:id="rId1"/>
  </p:sldMasterIdLst>
  <p:notesMasterIdLst>
    <p:notesMasterId r:id="rId11"/>
  </p:notesMasterIdLst>
  <p:handoutMasterIdLst>
    <p:handoutMasterId r:id="rId12"/>
  </p:handoutMasterIdLst>
  <p:sldIdLst>
    <p:sldId id="293" r:id="rId2"/>
    <p:sldId id="276" r:id="rId3"/>
    <p:sldId id="275" r:id="rId4"/>
    <p:sldId id="277" r:id="rId5"/>
    <p:sldId id="294" r:id="rId6"/>
    <p:sldId id="290" r:id="rId7"/>
    <p:sldId id="292" r:id="rId8"/>
    <p:sldId id="291" r:id="rId9"/>
    <p:sldId id="295" r:id="rId10"/>
  </p:sldIdLst>
  <p:sldSz cx="9144000" cy="5486400"/>
  <p:notesSz cx="7102475" cy="93694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660"/>
  </p:normalViewPr>
  <p:slideViewPr>
    <p:cSldViewPr showGuides="1">
      <p:cViewPr>
        <p:scale>
          <a:sx n="147" d="100"/>
          <a:sy n="147" d="100"/>
        </p:scale>
        <p:origin x="-80" y="-96"/>
      </p:cViewPr>
      <p:guideLst>
        <p:guide orient="horz" pos="172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r">
              <a:defRPr sz="1200"/>
            </a:lvl1pPr>
          </a:lstStyle>
          <a:p>
            <a:fld id="{97BC9177-8551-45F1-9408-98F8A0CF4102}" type="datetimeFigureOut">
              <a:rPr lang="en-US" smtClean="0"/>
              <a:t>5/12/14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r">
              <a:defRPr sz="1200"/>
            </a:lvl1pPr>
          </a:lstStyle>
          <a:p>
            <a:fld id="{8D1DB009-B4C8-4E1E-AE93-B487A62E5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415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6061A-40C0-4908-9890-DA22B501C69A}" type="datetimeFigureOut">
              <a:rPr lang="en-US" smtClean="0"/>
              <a:t>5/12/14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23888" y="703263"/>
            <a:ext cx="5854700" cy="3513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49763"/>
            <a:ext cx="5683250" cy="42164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525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899525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D2C23A-BD83-49D2-A797-4A154D83E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618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D2C23A-BD83-49D2-A797-4A154D83EAC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14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2438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703320"/>
            <a:ext cx="7543800" cy="12192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922520"/>
            <a:ext cx="6858000" cy="79248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4876800"/>
            <a:ext cx="7543800" cy="2194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48640"/>
            <a:ext cx="7239000" cy="310896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4967021"/>
            <a:ext cx="2133600" cy="2921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" y="4967021"/>
            <a:ext cx="4873869" cy="2921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4550055"/>
            <a:ext cx="762000" cy="2921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101D3B5-17E4-4AC0-A8A8-FBBC8BA9D1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548641"/>
            <a:ext cx="1828800" cy="432815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548641"/>
            <a:ext cx="5715000" cy="390144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4967021"/>
            <a:ext cx="2133600" cy="2921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" y="4967021"/>
            <a:ext cx="4873869" cy="2921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4550055"/>
            <a:ext cx="762000" cy="2921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0E7D657-C1A8-4478-BFDC-B5F1840934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4967021"/>
            <a:ext cx="2133600" cy="2921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" y="4967021"/>
            <a:ext cx="4873869" cy="2921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4550055"/>
            <a:ext cx="762000" cy="2921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6109610-C443-45C4-9F64-DBACC27880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2438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621280"/>
            <a:ext cx="7543800" cy="134112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3962400"/>
            <a:ext cx="6858000" cy="73152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4967021"/>
            <a:ext cx="2133600" cy="2921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" y="4967021"/>
            <a:ext cx="4873869" cy="2921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4550055"/>
            <a:ext cx="762000" cy="2921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8D54342-E144-4BF9-BC9E-34B220698C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4937760"/>
            <a:ext cx="7543800" cy="2194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253338"/>
            <a:ext cx="4419600" cy="4156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3338"/>
            <a:ext cx="4419600" cy="4156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487680"/>
            <a:ext cx="3657600" cy="511810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" y="1219200"/>
            <a:ext cx="4340352" cy="4191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487680"/>
            <a:ext cx="3657600" cy="511810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219200"/>
            <a:ext cx="4422648" cy="4191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999490"/>
            <a:ext cx="3657600" cy="12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999490"/>
            <a:ext cx="3657600" cy="12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657600"/>
            <a:ext cx="6784848" cy="128016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365760"/>
            <a:ext cx="4594934" cy="329183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365760"/>
            <a:ext cx="2673657" cy="329184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48400" y="4967021"/>
            <a:ext cx="2133600" cy="2921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0" y="4967021"/>
            <a:ext cx="4873869" cy="2921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4550055"/>
            <a:ext cx="762000" cy="2921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FCB0B2E-AC6C-40B8-B9CA-581A699A33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058194" y="2011521"/>
            <a:ext cx="3048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3657600"/>
            <a:ext cx="6784848" cy="128016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365760"/>
            <a:ext cx="7543800" cy="231648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2804160"/>
            <a:ext cx="7391400" cy="64389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48400" y="4967021"/>
            <a:ext cx="2133600" cy="2921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0" y="4967021"/>
            <a:ext cx="4873869" cy="2921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4550055"/>
            <a:ext cx="762000" cy="2921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FCEA358-AE41-4C4C-BF43-5680FB0D37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" y="304800"/>
            <a:ext cx="8991600" cy="89916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" y="1234440"/>
            <a:ext cx="8991600" cy="417576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" y="0"/>
            <a:ext cx="89916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200" y="1197254"/>
            <a:ext cx="8991600" cy="2194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657600"/>
            <a:ext cx="75438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Immorality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the Church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4922520"/>
            <a:ext cx="6858000" cy="48768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1 Corinthians 5</a:t>
            </a:r>
          </a:p>
        </p:txBody>
      </p:sp>
    </p:spTree>
    <p:extLst>
      <p:ext uri="{BB962C8B-B14F-4D97-AF65-F5344CB8AC3E}">
        <p14:creationId xmlns:p14="http://schemas.microsoft.com/office/powerpoint/2010/main" val="662696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6075" indent="-346075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/>
              <a:t>What is the Purpose of God’s Discipline</a:t>
            </a:r>
            <a:r>
              <a:rPr lang="en-US" dirty="0" smtClean="0"/>
              <a:t>?</a:t>
            </a:r>
          </a:p>
          <a:p>
            <a:pPr marL="803275" lvl="2" indent="-457200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  <a:defRPr/>
            </a:pPr>
            <a:r>
              <a:rPr lang="en-US" dirty="0" smtClean="0"/>
              <a:t>Save the lost soul (</a:t>
            </a:r>
            <a:r>
              <a:rPr lang="en-US" b="1" dirty="0" smtClean="0">
                <a:solidFill>
                  <a:schemeClr val="accent1"/>
                </a:solidFill>
              </a:rPr>
              <a:t>5:5</a:t>
            </a:r>
            <a:r>
              <a:rPr lang="en-US" dirty="0" smtClean="0"/>
              <a:t>).</a:t>
            </a:r>
          </a:p>
          <a:p>
            <a:pPr marL="803275" lvl="2" indent="-457200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  <a:defRPr/>
            </a:pPr>
            <a:r>
              <a:rPr lang="en-US" dirty="0" smtClean="0"/>
              <a:t>Prevent the spread of sin into the whole (</a:t>
            </a:r>
            <a:r>
              <a:rPr lang="en-US" b="1" dirty="0" smtClean="0">
                <a:solidFill>
                  <a:schemeClr val="accent1"/>
                </a:solidFill>
              </a:rPr>
              <a:t>5:6</a:t>
            </a:r>
            <a:r>
              <a:rPr lang="en-US" dirty="0" smtClean="0"/>
              <a:t>).</a:t>
            </a:r>
            <a:endParaRPr lang="en-US" dirty="0"/>
          </a:p>
          <a:p>
            <a:pPr marL="346075" indent="-346075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/>
              <a:t>Who Should Receive God’s Discipline</a:t>
            </a:r>
            <a:r>
              <a:rPr lang="en-US" dirty="0" smtClean="0"/>
              <a:t>?</a:t>
            </a:r>
          </a:p>
          <a:p>
            <a:pPr marL="685800" lvl="1" indent="-339725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  <a:defRPr/>
            </a:pPr>
            <a:r>
              <a:rPr lang="en-US" dirty="0" smtClean="0"/>
              <a:t>Wayward souls </a:t>
            </a:r>
            <a:r>
              <a:rPr lang="en-US" b="1" i="1" dirty="0" smtClean="0"/>
              <a:t>within</a:t>
            </a:r>
            <a:r>
              <a:rPr lang="en-US" dirty="0" smtClean="0"/>
              <a:t> the church (</a:t>
            </a:r>
            <a:r>
              <a:rPr lang="en-US" b="1" dirty="0" smtClean="0">
                <a:solidFill>
                  <a:schemeClr val="accent1"/>
                </a:solidFill>
              </a:rPr>
              <a:t>5:9-13</a:t>
            </a:r>
            <a:r>
              <a:rPr lang="en-US" dirty="0" smtClean="0"/>
              <a:t>).</a:t>
            </a:r>
            <a:endParaRPr lang="en-US" dirty="0"/>
          </a:p>
          <a:p>
            <a:pPr marL="346075" indent="-346075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/>
              <a:t>Who is responsible to administer discipline</a:t>
            </a:r>
            <a:r>
              <a:rPr lang="en-US" dirty="0" smtClean="0"/>
              <a:t>?</a:t>
            </a:r>
          </a:p>
          <a:p>
            <a:pPr marL="803275" lvl="1" indent="-457200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  <a:defRPr/>
            </a:pPr>
            <a:r>
              <a:rPr lang="en-US" dirty="0" smtClean="0"/>
              <a:t>Whole </a:t>
            </a:r>
            <a:r>
              <a:rPr lang="en-US" b="1" i="1" dirty="0" smtClean="0"/>
              <a:t>congregation</a:t>
            </a:r>
            <a:r>
              <a:rPr lang="en-US" dirty="0" smtClean="0"/>
              <a:t> (</a:t>
            </a:r>
            <a:r>
              <a:rPr lang="en-US" b="1" dirty="0" smtClean="0">
                <a:solidFill>
                  <a:schemeClr val="accent1"/>
                </a:solidFill>
              </a:rPr>
              <a:t>5:4</a:t>
            </a:r>
            <a:r>
              <a:rPr lang="en-US" dirty="0" smtClean="0"/>
              <a:t>).</a:t>
            </a:r>
          </a:p>
          <a:p>
            <a:pPr marL="803275" lvl="1" indent="-457200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  <a:defRPr/>
            </a:pPr>
            <a:r>
              <a:rPr lang="en-US" dirty="0" smtClean="0"/>
              <a:t>All of the congregation’s </a:t>
            </a:r>
            <a:r>
              <a:rPr lang="en-US" b="1" i="1" dirty="0" smtClean="0"/>
              <a:t>individuals</a:t>
            </a:r>
            <a:r>
              <a:rPr lang="en-US" dirty="0" smtClean="0"/>
              <a:t> (</a:t>
            </a:r>
            <a:r>
              <a:rPr lang="en-US" b="1" dirty="0" smtClean="0">
                <a:solidFill>
                  <a:schemeClr val="accent1"/>
                </a:solidFill>
              </a:rPr>
              <a:t>5:11</a:t>
            </a:r>
            <a:r>
              <a:rPr lang="en-US" dirty="0" smtClean="0"/>
              <a:t>).</a:t>
            </a:r>
          </a:p>
          <a:p>
            <a:pPr marL="346075" indent="-346075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/>
              <a:t>How is the person withdrawn from to be treated?</a:t>
            </a:r>
          </a:p>
          <a:p>
            <a:pPr marL="803275" lvl="1" indent="-457200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  <a:defRPr/>
            </a:pPr>
            <a:r>
              <a:rPr lang="en-US" dirty="0"/>
              <a:t>Not to keep company, but admonish as a brother (</a:t>
            </a:r>
            <a:r>
              <a:rPr lang="en-US" dirty="0">
                <a:solidFill>
                  <a:srgbClr val="C00000"/>
                </a:solidFill>
              </a:rPr>
              <a:t>5:11;2Thes 3:14-15</a:t>
            </a:r>
            <a:r>
              <a:rPr lang="en-US" dirty="0"/>
              <a:t>)</a:t>
            </a:r>
          </a:p>
          <a:p>
            <a:pPr marL="346075" lvl="1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0057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6075" indent="-346075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4"/>
              <a:defRPr/>
            </a:pPr>
            <a:r>
              <a:rPr lang="en-US" dirty="0" smtClean="0"/>
              <a:t>How </a:t>
            </a:r>
            <a:r>
              <a:rPr lang="en-US" dirty="0"/>
              <a:t>are those withdrawn from to be treated</a:t>
            </a:r>
            <a:r>
              <a:rPr lang="en-US" dirty="0" smtClean="0"/>
              <a:t>?</a:t>
            </a:r>
          </a:p>
          <a:p>
            <a:pPr marL="685800" lvl="1" indent="-339725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  <a:defRPr/>
            </a:pPr>
            <a:r>
              <a:rPr lang="en-US" dirty="0" smtClean="0"/>
              <a:t>“Deliver to Satan” … let them hit rock bottom; tough love. </a:t>
            </a:r>
          </a:p>
          <a:p>
            <a:pPr marL="685800" lvl="1" indent="-339725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  <a:defRPr/>
            </a:pPr>
            <a:r>
              <a:rPr lang="en-US" i="1" dirty="0" smtClean="0"/>
              <a:t>“Not to keep company with … not even to eat with such”</a:t>
            </a:r>
            <a:r>
              <a:rPr lang="en-US" dirty="0" smtClean="0"/>
              <a:t> (</a:t>
            </a:r>
            <a:r>
              <a:rPr lang="en-US" b="1" dirty="0" smtClean="0">
                <a:solidFill>
                  <a:schemeClr val="accent1"/>
                </a:solidFill>
              </a:rPr>
              <a:t>5:11</a:t>
            </a:r>
            <a:r>
              <a:rPr lang="en-US" dirty="0" smtClean="0"/>
              <a:t>).</a:t>
            </a:r>
          </a:p>
          <a:p>
            <a:pPr marL="685800" lvl="1" indent="-339725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  <a:defRPr/>
            </a:pPr>
            <a:r>
              <a:rPr lang="en-US" dirty="0" smtClean="0"/>
              <a:t> </a:t>
            </a:r>
            <a:r>
              <a:rPr lang="en-US" i="1" dirty="0"/>
              <a:t>“Yet do not count him as an enemy, but admonish him as a brother</a:t>
            </a:r>
            <a:r>
              <a:rPr lang="en-US" i="1" dirty="0" smtClean="0"/>
              <a:t>.”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b="1" dirty="0">
                <a:solidFill>
                  <a:schemeClr val="accent1"/>
                </a:solidFill>
              </a:rPr>
              <a:t>II Thessalonians </a:t>
            </a:r>
            <a:r>
              <a:rPr lang="en-US" b="1" dirty="0" smtClean="0">
                <a:solidFill>
                  <a:schemeClr val="accent1"/>
                </a:solidFill>
              </a:rPr>
              <a:t>3:15</a:t>
            </a:r>
            <a:r>
              <a:rPr lang="en-US" dirty="0" smtClean="0"/>
              <a:t>)</a:t>
            </a:r>
          </a:p>
          <a:p>
            <a:pPr marL="346075" indent="-346075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4"/>
              <a:defRPr/>
            </a:pPr>
            <a:r>
              <a:rPr lang="en-US" dirty="0" smtClean="0"/>
              <a:t>“What if withdrawal does </a:t>
            </a:r>
            <a:r>
              <a:rPr lang="en-US" b="1" i="1" dirty="0" smtClean="0"/>
              <a:t>not</a:t>
            </a:r>
            <a:r>
              <a:rPr lang="en-US" dirty="0" smtClean="0"/>
              <a:t> work?” … “Withdrawal </a:t>
            </a:r>
            <a:r>
              <a:rPr lang="en-US" b="1" i="1" dirty="0" smtClean="0"/>
              <a:t>never</a:t>
            </a:r>
            <a:r>
              <a:rPr lang="en-US" dirty="0" smtClean="0"/>
              <a:t> works!”</a:t>
            </a:r>
          </a:p>
          <a:p>
            <a:pPr marL="685800" lvl="1" indent="-339725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  <a:defRPr/>
            </a:pPr>
            <a:r>
              <a:rPr lang="en-US" dirty="0" smtClean="0"/>
              <a:t>It </a:t>
            </a:r>
            <a:r>
              <a:rPr lang="en-US" b="1" i="1" dirty="0" smtClean="0"/>
              <a:t>always</a:t>
            </a:r>
            <a:r>
              <a:rPr lang="en-US" dirty="0" smtClean="0"/>
              <a:t> protects the whole from the leavening influence of sin (</a:t>
            </a:r>
            <a:r>
              <a:rPr lang="en-US" b="1" dirty="0" smtClean="0">
                <a:solidFill>
                  <a:schemeClr val="accent1"/>
                </a:solidFill>
              </a:rPr>
              <a:t>I Corinthians 5:7-9; 15:33; Ecclesiastes 8:11; I Timothy 5:20</a:t>
            </a:r>
            <a:r>
              <a:rPr lang="en-US" dirty="0" smtClean="0"/>
              <a:t>).</a:t>
            </a:r>
          </a:p>
          <a:p>
            <a:pPr marL="685800" lvl="1" indent="-339725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  <a:defRPr/>
            </a:pPr>
            <a:r>
              <a:rPr lang="en-US" dirty="0" smtClean="0"/>
              <a:t>It sometimes restores the lost soul (</a:t>
            </a:r>
            <a:r>
              <a:rPr lang="en-US" b="1" dirty="0" smtClean="0">
                <a:solidFill>
                  <a:schemeClr val="accent1"/>
                </a:solidFill>
              </a:rPr>
              <a:t>II Corinthians 2:6-8</a:t>
            </a:r>
            <a:r>
              <a:rPr lang="en-US" dirty="0" smtClean="0"/>
              <a:t>; experiences).</a:t>
            </a:r>
          </a:p>
          <a:p>
            <a:pPr marL="685800" lvl="1" indent="-339725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  <a:defRPr/>
            </a:pPr>
            <a:r>
              <a:rPr lang="en-US" dirty="0" smtClean="0"/>
              <a:t>Do we </a:t>
            </a:r>
            <a:r>
              <a:rPr lang="en-US" i="1" dirty="0" smtClean="0"/>
              <a:t>“walk by faith”</a:t>
            </a:r>
            <a:r>
              <a:rPr lang="en-US" dirty="0" smtClean="0"/>
              <a:t> or </a:t>
            </a:r>
            <a:r>
              <a:rPr lang="en-US" i="1" dirty="0" smtClean="0"/>
              <a:t>“by sight”</a:t>
            </a:r>
            <a:r>
              <a:rPr lang="en-US" dirty="0" smtClean="0"/>
              <a:t> (</a:t>
            </a:r>
            <a:r>
              <a:rPr lang="en-US" b="1" dirty="0" smtClean="0">
                <a:solidFill>
                  <a:schemeClr val="accent1"/>
                </a:solidFill>
              </a:rPr>
              <a:t>II Corinthians 5:7</a:t>
            </a:r>
            <a:r>
              <a:rPr lang="en-US" dirty="0" smtClean="0"/>
              <a:t>)?</a:t>
            </a:r>
          </a:p>
        </p:txBody>
      </p:sp>
    </p:spTree>
    <p:extLst>
      <p:ext uri="{BB962C8B-B14F-4D97-AF65-F5344CB8AC3E}">
        <p14:creationId xmlns:p14="http://schemas.microsoft.com/office/powerpoint/2010/main" val="98376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6075" indent="-346075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6"/>
              <a:defRPr/>
            </a:pPr>
            <a:r>
              <a:rPr lang="en-US" dirty="0" smtClean="0"/>
              <a:t>“But, we do not want to </a:t>
            </a:r>
            <a:r>
              <a:rPr lang="en-US" b="1" dirty="0" smtClean="0"/>
              <a:t>embarrass</a:t>
            </a:r>
            <a:r>
              <a:rPr lang="en-US" dirty="0" smtClean="0"/>
              <a:t> the one being withdrawn from.”</a:t>
            </a:r>
          </a:p>
          <a:p>
            <a:pPr marL="685800" lvl="1" indent="-339725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  <a:defRPr/>
            </a:pPr>
            <a:r>
              <a:rPr lang="en-US" dirty="0" smtClean="0"/>
              <a:t> </a:t>
            </a:r>
            <a:r>
              <a:rPr lang="en-US" i="1" dirty="0" smtClean="0"/>
              <a:t>“for the </a:t>
            </a:r>
            <a:r>
              <a:rPr lang="en-US" b="1" i="1" dirty="0" smtClean="0"/>
              <a:t>destruction</a:t>
            </a:r>
            <a:r>
              <a:rPr lang="en-US" i="1" dirty="0" smtClean="0"/>
              <a:t> of the flesh”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5:5</a:t>
            </a:r>
            <a:r>
              <a:rPr lang="en-US" dirty="0" smtClean="0"/>
              <a:t>).</a:t>
            </a:r>
          </a:p>
          <a:p>
            <a:pPr marL="685800" lvl="1" indent="-339725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  <a:defRPr/>
            </a:pPr>
            <a:r>
              <a:rPr lang="en-US" dirty="0" smtClean="0"/>
              <a:t> </a:t>
            </a:r>
            <a:r>
              <a:rPr lang="en-US" i="1" dirty="0"/>
              <a:t>“do not keep company with him, </a:t>
            </a:r>
            <a:r>
              <a:rPr lang="en-US" b="1" i="1" dirty="0"/>
              <a:t>that he may be </a:t>
            </a:r>
            <a:r>
              <a:rPr lang="en-US" b="1" i="1" u="sng" dirty="0" smtClean="0"/>
              <a:t>ashamed</a:t>
            </a:r>
            <a:r>
              <a:rPr lang="en-US" i="1" dirty="0" smtClean="0"/>
              <a:t>”</a:t>
            </a:r>
            <a:r>
              <a:rPr lang="en-US" dirty="0" smtClean="0"/>
              <a:t> (</a:t>
            </a:r>
            <a:r>
              <a:rPr lang="en-US" b="1" dirty="0" smtClean="0">
                <a:solidFill>
                  <a:schemeClr val="accent1"/>
                </a:solidFill>
              </a:rPr>
              <a:t>II Thessalonians 3:14</a:t>
            </a:r>
            <a:r>
              <a:rPr lang="en-US" dirty="0" smtClean="0"/>
              <a:t>).</a:t>
            </a:r>
          </a:p>
          <a:p>
            <a:pPr marL="685800" lvl="1" indent="-339725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  <a:defRPr/>
            </a:pPr>
            <a:r>
              <a:rPr lang="en-US" dirty="0"/>
              <a:t> </a:t>
            </a:r>
            <a:r>
              <a:rPr lang="en-US" i="1" dirty="0"/>
              <a:t>“Those who are sinning </a:t>
            </a:r>
            <a:r>
              <a:rPr lang="en-US" b="1" i="1" dirty="0"/>
              <a:t>rebuke </a:t>
            </a:r>
            <a:r>
              <a:rPr lang="en-US" b="1" i="1" u="sng" dirty="0"/>
              <a:t>in the presence of all</a:t>
            </a:r>
            <a:r>
              <a:rPr lang="en-US" b="1" i="1" dirty="0"/>
              <a:t>, that the rest also may </a:t>
            </a:r>
            <a:r>
              <a:rPr lang="en-US" b="1" i="1" dirty="0" smtClean="0"/>
              <a:t>fear</a:t>
            </a:r>
            <a:r>
              <a:rPr lang="en-US" i="1" dirty="0" smtClean="0"/>
              <a:t>”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b="1" dirty="0">
                <a:solidFill>
                  <a:schemeClr val="accent1"/>
                </a:solidFill>
              </a:rPr>
              <a:t>I Timothy </a:t>
            </a:r>
            <a:r>
              <a:rPr lang="en-US" b="1" dirty="0" smtClean="0">
                <a:solidFill>
                  <a:schemeClr val="accent1"/>
                </a:solidFill>
              </a:rPr>
              <a:t>5:20</a:t>
            </a:r>
            <a:r>
              <a:rPr lang="en-US" dirty="0" smtClean="0"/>
              <a:t>).</a:t>
            </a:r>
          </a:p>
          <a:p>
            <a:pPr marL="346075" indent="-346075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6"/>
              <a:defRPr/>
            </a:pPr>
            <a:r>
              <a:rPr lang="en-US" dirty="0" smtClean="0"/>
              <a:t>“But, I know him, and he’s a </a:t>
            </a:r>
            <a:r>
              <a:rPr lang="en-US" b="1" i="1" dirty="0" smtClean="0"/>
              <a:t>good</a:t>
            </a:r>
            <a:r>
              <a:rPr lang="en-US" dirty="0" smtClean="0"/>
              <a:t> person!”</a:t>
            </a:r>
          </a:p>
          <a:p>
            <a:pPr marL="685800" lvl="1" indent="-339725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  <a:defRPr/>
            </a:pPr>
            <a:r>
              <a:rPr lang="en-US" dirty="0" smtClean="0"/>
              <a:t>Withdrawal was based on </a:t>
            </a:r>
            <a:r>
              <a:rPr lang="en-US" b="1" i="1" dirty="0" smtClean="0"/>
              <a:t>impenitence</a:t>
            </a:r>
            <a:r>
              <a:rPr lang="en-US" dirty="0" smtClean="0"/>
              <a:t> toward </a:t>
            </a:r>
            <a:r>
              <a:rPr lang="en-US" b="1" i="1" u="sng" dirty="0" smtClean="0"/>
              <a:t>1 sin </a:t>
            </a:r>
            <a:r>
              <a:rPr lang="en-US" dirty="0" smtClean="0"/>
              <a:t>– </a:t>
            </a:r>
            <a:r>
              <a:rPr lang="en-US" b="1" i="1" dirty="0" smtClean="0"/>
              <a:t>not</a:t>
            </a:r>
            <a:r>
              <a:rPr lang="en-US" dirty="0" smtClean="0"/>
              <a:t> consideration and weighing man’s entirety of good versus evil (</a:t>
            </a:r>
            <a:r>
              <a:rPr lang="en-US" b="1" dirty="0" smtClean="0">
                <a:solidFill>
                  <a:schemeClr val="accent1"/>
                </a:solidFill>
              </a:rPr>
              <a:t>5:1, 9, 11</a:t>
            </a:r>
            <a:r>
              <a:rPr lang="en-US" dirty="0" smtClean="0"/>
              <a:t>).</a:t>
            </a:r>
          </a:p>
          <a:p>
            <a:pPr marL="685800" lvl="1" indent="-339725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  <a:defRPr/>
            </a:pPr>
            <a:r>
              <a:rPr lang="en-US" dirty="0" smtClean="0"/>
              <a:t>Withdrawal also did </a:t>
            </a:r>
            <a:r>
              <a:rPr lang="en-US" b="1" i="1" dirty="0" smtClean="0"/>
              <a:t>not</a:t>
            </a:r>
            <a:r>
              <a:rPr lang="en-US" dirty="0" smtClean="0"/>
              <a:t> require settling his eternal fate.</a:t>
            </a:r>
          </a:p>
        </p:txBody>
      </p:sp>
    </p:spTree>
    <p:extLst>
      <p:ext uri="{BB962C8B-B14F-4D97-AF65-F5344CB8AC3E}">
        <p14:creationId xmlns:p14="http://schemas.microsoft.com/office/powerpoint/2010/main" val="3450706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Effective Discipline?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Love </a:t>
            </a:r>
            <a:r>
              <a:rPr lang="en-US" b="1" i="1" dirty="0" smtClean="0"/>
              <a:t>before</a:t>
            </a:r>
            <a:r>
              <a:rPr lang="en-US" dirty="0" smtClean="0"/>
              <a:t> … </a:t>
            </a:r>
            <a:r>
              <a:rPr lang="en-US" b="1" i="1" dirty="0" smtClean="0"/>
              <a:t>during</a:t>
            </a:r>
            <a:r>
              <a:rPr lang="en-US" dirty="0" smtClean="0"/>
              <a:t> … and </a:t>
            </a:r>
            <a:r>
              <a:rPr lang="en-US" b="1" i="1" dirty="0" smtClean="0"/>
              <a:t>after</a:t>
            </a:r>
            <a:r>
              <a:rPr lang="en-US" dirty="0" smtClean="0"/>
              <a:t> withdrawal (</a:t>
            </a:r>
            <a:r>
              <a:rPr lang="en-US" b="1" dirty="0" smtClean="0">
                <a:solidFill>
                  <a:schemeClr val="accent1"/>
                </a:solidFill>
              </a:rPr>
              <a:t>I Cor. 16:14</a:t>
            </a:r>
            <a:r>
              <a:rPr lang="en-US" dirty="0" smtClean="0"/>
              <a:t>).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Consistent, solid, sound teaching from the beginning (</a:t>
            </a:r>
            <a:r>
              <a:rPr lang="en-US" b="1" dirty="0" smtClean="0">
                <a:solidFill>
                  <a:schemeClr val="accent1"/>
                </a:solidFill>
              </a:rPr>
              <a:t>Ephesians 4:11-16; Hosea 4:6; II Timothy 4:1-5</a:t>
            </a:r>
            <a:r>
              <a:rPr lang="en-US" dirty="0" smtClean="0"/>
              <a:t>).</a:t>
            </a:r>
          </a:p>
          <a:p>
            <a:pPr>
              <a:spcBef>
                <a:spcPts val="0"/>
              </a:spcBef>
            </a:pPr>
            <a:r>
              <a:rPr lang="en-US" i="1" dirty="0" smtClean="0"/>
              <a:t>“Keeping company”</a:t>
            </a:r>
            <a:r>
              <a:rPr lang="en-US" dirty="0" smtClean="0"/>
              <a:t> must be frequent to be missed (</a:t>
            </a:r>
            <a:r>
              <a:rPr lang="en-US" b="1" dirty="0" smtClean="0">
                <a:solidFill>
                  <a:schemeClr val="accent1"/>
                </a:solidFill>
              </a:rPr>
              <a:t>I Peter 4:9; Acts 2:46</a:t>
            </a:r>
            <a:r>
              <a:rPr lang="en-US" dirty="0" smtClean="0"/>
              <a:t>).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Christians’ esteem must be respected to feel shame (</a:t>
            </a:r>
            <a:r>
              <a:rPr lang="en-US" b="1" dirty="0" smtClean="0">
                <a:solidFill>
                  <a:schemeClr val="accent1"/>
                </a:solidFill>
              </a:rPr>
              <a:t>I The. 5:12-13</a:t>
            </a:r>
            <a:r>
              <a:rPr lang="en-US" dirty="0" smtClean="0"/>
              <a:t>).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Subject must know guilt to feel shame (</a:t>
            </a:r>
            <a:r>
              <a:rPr lang="en-US" b="1" dirty="0" smtClean="0">
                <a:solidFill>
                  <a:schemeClr val="accent1"/>
                </a:solidFill>
              </a:rPr>
              <a:t>Titus 1:9; I Cor. 13:7</a:t>
            </a:r>
            <a:r>
              <a:rPr lang="en-US" dirty="0" smtClean="0"/>
              <a:t>).  (If too swift, sinner may not be given adequate opportunity to repent.)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Judgment must be swift to curb evil (</a:t>
            </a:r>
            <a:r>
              <a:rPr lang="en-US" b="1" dirty="0" smtClean="0">
                <a:solidFill>
                  <a:schemeClr val="accent1"/>
                </a:solidFill>
              </a:rPr>
              <a:t>Ecclesiastes 8:11</a:t>
            </a:r>
            <a:r>
              <a:rPr lang="en-US" dirty="0" smtClean="0"/>
              <a:t>).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One person “breaking ranks” provides the desired sympathy, while condemning the judgment of the whole </a:t>
            </a:r>
            <a:r>
              <a:rPr lang="en-US" dirty="0"/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Luke </a:t>
            </a:r>
            <a:r>
              <a:rPr lang="en-US" b="1" dirty="0">
                <a:solidFill>
                  <a:schemeClr val="accent1"/>
                </a:solidFill>
              </a:rPr>
              <a:t>15:16-17</a:t>
            </a:r>
            <a:r>
              <a:rPr lang="en-US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347834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Beware Seductive Sympathy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Sympathy (feeling and reacting to another’s pain) is a critical, natural component of human interaction.</a:t>
            </a:r>
          </a:p>
          <a:p>
            <a:r>
              <a:rPr lang="en-US" dirty="0" smtClean="0"/>
              <a:t>It is strongest seen (maybe learned or developed?) in the family, and its complete absence is an indicator of degenerate men (</a:t>
            </a:r>
            <a:r>
              <a:rPr lang="en-US" b="1" dirty="0" smtClean="0">
                <a:solidFill>
                  <a:schemeClr val="accent1"/>
                </a:solidFill>
              </a:rPr>
              <a:t>Rom. 1:31</a:t>
            </a:r>
            <a:r>
              <a:rPr lang="en-US" dirty="0" smtClean="0"/>
              <a:t>).</a:t>
            </a:r>
          </a:p>
          <a:p>
            <a:r>
              <a:rPr lang="en-US" dirty="0" smtClean="0"/>
              <a:t>However, sympathy was explicitly warned as a stumbling block for executing judgment (</a:t>
            </a:r>
            <a:r>
              <a:rPr lang="en-US" b="1" dirty="0" err="1" smtClean="0">
                <a:solidFill>
                  <a:schemeClr val="accent1"/>
                </a:solidFill>
              </a:rPr>
              <a:t>Deu</a:t>
            </a:r>
            <a:r>
              <a:rPr lang="en-US" b="1" dirty="0" smtClean="0">
                <a:solidFill>
                  <a:schemeClr val="accent1"/>
                </a:solidFill>
              </a:rPr>
              <a:t>. 7:16; 13:6-10; 19:13, 20-21; 25:12</a:t>
            </a:r>
            <a:r>
              <a:rPr lang="en-US" dirty="0" smtClean="0"/>
              <a:t>).</a:t>
            </a:r>
          </a:p>
          <a:p>
            <a:r>
              <a:rPr lang="en-US" dirty="0" smtClean="0"/>
              <a:t>Punitive discipline causes the other observable pain, which triggers our sympathy (pain and reluctance) for </a:t>
            </a:r>
            <a:r>
              <a:rPr lang="en-US" b="1" i="1" dirty="0" smtClean="0"/>
              <a:t>us</a:t>
            </a:r>
            <a:r>
              <a:rPr lang="en-US" dirty="0" smtClean="0"/>
              <a:t>.</a:t>
            </a:r>
          </a:p>
          <a:p>
            <a:r>
              <a:rPr lang="en-US" dirty="0" smtClean="0"/>
              <a:t>Do not let </a:t>
            </a:r>
            <a:r>
              <a:rPr lang="en-US" b="1" i="1" dirty="0" smtClean="0"/>
              <a:t>our</a:t>
            </a:r>
            <a:r>
              <a:rPr lang="en-US" dirty="0" smtClean="0"/>
              <a:t> sympathetic </a:t>
            </a:r>
            <a:r>
              <a:rPr lang="en-US" b="1" i="1" dirty="0" smtClean="0"/>
              <a:t>pain</a:t>
            </a:r>
            <a:r>
              <a:rPr lang="en-US" dirty="0" smtClean="0"/>
              <a:t> </a:t>
            </a:r>
            <a:r>
              <a:rPr lang="en-US" b="1" i="1" dirty="0" smtClean="0"/>
              <a:t>selfishly</a:t>
            </a:r>
            <a:r>
              <a:rPr lang="en-US" dirty="0" smtClean="0"/>
              <a:t> deny what is best for the other!  Such reluctance is selfishness – not love!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557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Danger of Delay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“What’s the harm in delaying judgment against a brother?”</a:t>
            </a:r>
          </a:p>
          <a:p>
            <a:r>
              <a:rPr lang="en-US" dirty="0" smtClean="0"/>
              <a:t>More time produces more souls, more hardened to sin!</a:t>
            </a:r>
          </a:p>
          <a:p>
            <a:pPr marL="0" indent="0">
              <a:buNone/>
            </a:pPr>
            <a:r>
              <a:rPr lang="en-US" b="1" i="1" dirty="0"/>
              <a:t>Reject a divisive man </a:t>
            </a:r>
            <a:r>
              <a:rPr lang="en-US" b="1" i="1" u="sng" dirty="0"/>
              <a:t>after the first and second admonition</a:t>
            </a:r>
            <a:r>
              <a:rPr lang="en-US" i="1" dirty="0" smtClean="0"/>
              <a:t>, knowing </a:t>
            </a:r>
            <a:r>
              <a:rPr lang="en-US" i="1" dirty="0"/>
              <a:t>that such a person is warped and sinning, being self-condemned. </a:t>
            </a:r>
            <a:r>
              <a:rPr lang="en-US" dirty="0"/>
              <a:t>(</a:t>
            </a:r>
            <a:r>
              <a:rPr lang="en-US" b="1" dirty="0">
                <a:solidFill>
                  <a:schemeClr val="accent1"/>
                </a:solidFill>
              </a:rPr>
              <a:t>Titus </a:t>
            </a:r>
            <a:r>
              <a:rPr lang="en-US" b="1" dirty="0" smtClean="0">
                <a:solidFill>
                  <a:schemeClr val="accent1"/>
                </a:solidFill>
              </a:rPr>
              <a:t>3:10-11</a:t>
            </a:r>
            <a:r>
              <a:rPr lang="en-US" dirty="0" smtClean="0"/>
              <a:t>; </a:t>
            </a:r>
          </a:p>
          <a:p>
            <a:pPr marL="0" indent="0">
              <a:buNone/>
            </a:pPr>
            <a:r>
              <a:rPr lang="en-US" i="1" dirty="0" smtClean="0"/>
              <a:t>but </a:t>
            </a:r>
            <a:r>
              <a:rPr lang="en-US" i="1" dirty="0"/>
              <a:t>exhort one another daily, while it is called </a:t>
            </a:r>
            <a:r>
              <a:rPr lang="en-US" i="1" dirty="0" smtClean="0"/>
              <a:t>“Today,” </a:t>
            </a:r>
            <a:r>
              <a:rPr lang="en-US" b="1" i="1" dirty="0"/>
              <a:t>lest any of you be </a:t>
            </a:r>
            <a:r>
              <a:rPr lang="en-US" b="1" i="1" u="sng" dirty="0"/>
              <a:t>hardened through the deceitfulness</a:t>
            </a:r>
            <a:r>
              <a:rPr lang="en-US" b="1" i="1" dirty="0"/>
              <a:t> of sin</a:t>
            </a:r>
            <a:r>
              <a:rPr lang="en-US" i="1" dirty="0"/>
              <a:t>.</a:t>
            </a:r>
            <a:r>
              <a:rPr lang="en-US" dirty="0"/>
              <a:t> (</a:t>
            </a:r>
            <a:r>
              <a:rPr lang="en-US" b="1" dirty="0">
                <a:solidFill>
                  <a:schemeClr val="accent1"/>
                </a:solidFill>
              </a:rPr>
              <a:t>Hebrews </a:t>
            </a:r>
            <a:r>
              <a:rPr lang="en-US" b="1" dirty="0" smtClean="0">
                <a:solidFill>
                  <a:schemeClr val="accent1"/>
                </a:solidFill>
              </a:rPr>
              <a:t>3:13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i="1" dirty="0"/>
              <a:t>Your glorying is not good. Do you not know that </a:t>
            </a:r>
            <a:r>
              <a:rPr lang="en-US" b="1" i="1" dirty="0"/>
              <a:t>a little leaven leavens the whole lump</a:t>
            </a:r>
            <a:r>
              <a:rPr lang="en-US" i="1" dirty="0"/>
              <a:t>? </a:t>
            </a:r>
            <a:r>
              <a:rPr lang="en-US" dirty="0"/>
              <a:t>(</a:t>
            </a:r>
            <a:r>
              <a:rPr lang="en-US" b="1" dirty="0">
                <a:solidFill>
                  <a:schemeClr val="accent1"/>
                </a:solidFill>
              </a:rPr>
              <a:t>I Corinthians </a:t>
            </a:r>
            <a:r>
              <a:rPr lang="en-US" b="1" dirty="0" smtClean="0">
                <a:solidFill>
                  <a:schemeClr val="accent1"/>
                </a:solidFill>
              </a:rPr>
              <a:t>5:6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233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Danger of Delay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“What’s the harm in delaying judgment against a brother?”</a:t>
            </a:r>
          </a:p>
          <a:p>
            <a:r>
              <a:rPr lang="en-US" dirty="0" smtClean="0"/>
              <a:t>More time produces more souls, more hardened to sin!</a:t>
            </a:r>
          </a:p>
          <a:p>
            <a:pPr marL="0" indent="0">
              <a:buNone/>
            </a:pPr>
            <a:r>
              <a:rPr lang="en-US" i="1" dirty="0"/>
              <a:t>But shun profane and idle babblings, for </a:t>
            </a:r>
            <a:r>
              <a:rPr lang="en-US" b="1" i="1" dirty="0"/>
              <a:t>they will increase to more ungodliness</a:t>
            </a:r>
            <a:r>
              <a:rPr lang="en-US" i="1" dirty="0" smtClean="0"/>
              <a:t>.  And </a:t>
            </a:r>
            <a:r>
              <a:rPr lang="en-US" i="1" dirty="0"/>
              <a:t>their </a:t>
            </a:r>
            <a:r>
              <a:rPr lang="en-US" b="1" i="1" dirty="0"/>
              <a:t>message will spread like cancer</a:t>
            </a:r>
            <a:r>
              <a:rPr lang="en-US" i="1" dirty="0"/>
              <a:t>. </a:t>
            </a:r>
            <a:r>
              <a:rPr lang="en-US" i="1" dirty="0" err="1"/>
              <a:t>Hymenaeus</a:t>
            </a:r>
            <a:r>
              <a:rPr lang="en-US" i="1" dirty="0"/>
              <a:t> and </a:t>
            </a:r>
            <a:r>
              <a:rPr lang="en-US" i="1" dirty="0" err="1"/>
              <a:t>Philetus</a:t>
            </a:r>
            <a:r>
              <a:rPr lang="en-US" i="1" dirty="0"/>
              <a:t> are of this sort</a:t>
            </a:r>
            <a:r>
              <a:rPr lang="en-US" i="1" dirty="0" smtClean="0"/>
              <a:t>, who </a:t>
            </a:r>
            <a:r>
              <a:rPr lang="en-US" i="1" dirty="0"/>
              <a:t>have strayed concerning the truth, saying that the resurrection is already past; and </a:t>
            </a:r>
            <a:r>
              <a:rPr lang="en-US" b="1" i="1" dirty="0"/>
              <a:t>they overthrow the faith of some</a:t>
            </a:r>
            <a:r>
              <a:rPr lang="en-US" dirty="0"/>
              <a:t>. (</a:t>
            </a:r>
            <a:r>
              <a:rPr lang="en-US" b="1" dirty="0">
                <a:solidFill>
                  <a:schemeClr val="accent1"/>
                </a:solidFill>
              </a:rPr>
              <a:t>II Timothy </a:t>
            </a:r>
            <a:r>
              <a:rPr lang="en-US" b="1" dirty="0" smtClean="0">
                <a:solidFill>
                  <a:schemeClr val="accent1"/>
                </a:solidFill>
              </a:rPr>
              <a:t>2:16-18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i="1" dirty="0" smtClean="0"/>
              <a:t>Because </a:t>
            </a:r>
            <a:r>
              <a:rPr lang="en-US" i="1" dirty="0"/>
              <a:t>the sentence against an evil work </a:t>
            </a:r>
            <a:r>
              <a:rPr lang="en-US" b="1" i="1" dirty="0"/>
              <a:t>is </a:t>
            </a:r>
            <a:r>
              <a:rPr lang="en-US" b="1" i="1" u="sng" dirty="0"/>
              <a:t>not executed speedily</a:t>
            </a:r>
            <a:r>
              <a:rPr lang="en-US" b="1" i="1" dirty="0"/>
              <a:t>, therefore the heart of the sons of men is </a:t>
            </a:r>
            <a:r>
              <a:rPr lang="en-US" b="1" i="1" u="sng" dirty="0"/>
              <a:t>fully set in them to do evil</a:t>
            </a:r>
            <a:r>
              <a:rPr lang="en-US" i="1" dirty="0"/>
              <a:t>. </a:t>
            </a:r>
            <a:r>
              <a:rPr lang="en-US" dirty="0"/>
              <a:t>(</a:t>
            </a:r>
            <a:r>
              <a:rPr lang="en-US" b="1" dirty="0">
                <a:solidFill>
                  <a:schemeClr val="accent1"/>
                </a:solidFill>
              </a:rPr>
              <a:t>Ecclesiastes </a:t>
            </a:r>
            <a:r>
              <a:rPr lang="en-US" b="1" dirty="0" smtClean="0">
                <a:solidFill>
                  <a:schemeClr val="accent1"/>
                </a:solidFill>
              </a:rPr>
              <a:t>8:11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791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God’s Answers on 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6075" indent="-346075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/>
              <a:t>What is the Purpose of God’s Discipline</a:t>
            </a:r>
            <a:r>
              <a:rPr lang="en-US" dirty="0" smtClean="0"/>
              <a:t>?</a:t>
            </a:r>
          </a:p>
          <a:p>
            <a:pPr marL="803275" lvl="2" indent="-457200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  <a:defRPr/>
            </a:pPr>
            <a:r>
              <a:rPr lang="en-US" dirty="0" smtClean="0"/>
              <a:t>Save the lost soul (</a:t>
            </a:r>
            <a:r>
              <a:rPr lang="en-US" b="1" dirty="0" smtClean="0">
                <a:solidFill>
                  <a:schemeClr val="accent1"/>
                </a:solidFill>
              </a:rPr>
              <a:t>5:5</a:t>
            </a:r>
            <a:r>
              <a:rPr lang="en-US" dirty="0" smtClean="0"/>
              <a:t>).</a:t>
            </a:r>
          </a:p>
          <a:p>
            <a:pPr marL="803275" lvl="2" indent="-457200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  <a:defRPr/>
            </a:pPr>
            <a:r>
              <a:rPr lang="en-US" dirty="0" smtClean="0"/>
              <a:t>Prevent the spread of sin into the whole (</a:t>
            </a:r>
            <a:r>
              <a:rPr lang="en-US" b="1" dirty="0" smtClean="0">
                <a:solidFill>
                  <a:schemeClr val="accent1"/>
                </a:solidFill>
              </a:rPr>
              <a:t>5:6</a:t>
            </a:r>
            <a:r>
              <a:rPr lang="en-US" dirty="0" smtClean="0"/>
              <a:t>).</a:t>
            </a:r>
            <a:endParaRPr lang="en-US" dirty="0"/>
          </a:p>
          <a:p>
            <a:pPr marL="346075" indent="-346075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/>
              <a:t>Who Should Receive God’s Discipline</a:t>
            </a:r>
            <a:r>
              <a:rPr lang="en-US" dirty="0" smtClean="0"/>
              <a:t>?</a:t>
            </a:r>
          </a:p>
          <a:p>
            <a:pPr marL="685800" lvl="1" indent="-339725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  <a:defRPr/>
            </a:pPr>
            <a:r>
              <a:rPr lang="en-US" sz="2000" dirty="0" smtClean="0"/>
              <a:t>Wayward souls </a:t>
            </a:r>
            <a:r>
              <a:rPr lang="en-US" sz="2000" b="1" i="1" dirty="0" smtClean="0"/>
              <a:t>within</a:t>
            </a:r>
            <a:r>
              <a:rPr lang="en-US" sz="2000" dirty="0" smtClean="0"/>
              <a:t> the church (</a:t>
            </a:r>
            <a:r>
              <a:rPr lang="en-US" sz="2000" b="1" dirty="0" smtClean="0">
                <a:solidFill>
                  <a:schemeClr val="accent1"/>
                </a:solidFill>
              </a:rPr>
              <a:t>5:9-13</a:t>
            </a:r>
            <a:r>
              <a:rPr lang="en-US" sz="2000" dirty="0" smtClean="0"/>
              <a:t>).</a:t>
            </a:r>
            <a:endParaRPr lang="en-US" sz="2000" dirty="0"/>
          </a:p>
          <a:p>
            <a:pPr marL="346075" indent="-346075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smtClean="0"/>
              <a:t>Who is responsible to administer discipline?</a:t>
            </a:r>
            <a:br>
              <a:rPr lang="en-US" dirty="0" smtClean="0"/>
            </a:br>
            <a:r>
              <a:rPr lang="en-US" sz="2000" dirty="0" smtClean="0">
                <a:solidFill>
                  <a:srgbClr val="C00000"/>
                </a:solidFill>
              </a:rPr>
              <a:t>a)  </a:t>
            </a:r>
            <a:r>
              <a:rPr lang="en-US" sz="2000" dirty="0" smtClean="0">
                <a:solidFill>
                  <a:schemeClr val="tx1"/>
                </a:solidFill>
              </a:rPr>
              <a:t>The whole congregation (</a:t>
            </a:r>
            <a:r>
              <a:rPr lang="en-US" sz="2000" dirty="0" smtClean="0">
                <a:solidFill>
                  <a:srgbClr val="C00000"/>
                </a:solidFill>
              </a:rPr>
              <a:t>5:4-5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rgbClr val="C00000"/>
                </a:solidFill>
              </a:rPr>
              <a:t>b)  </a:t>
            </a:r>
            <a:r>
              <a:rPr lang="en-US" sz="2000" dirty="0" smtClean="0">
                <a:solidFill>
                  <a:schemeClr val="tx1"/>
                </a:solidFill>
              </a:rPr>
              <a:t>All of the congregation’s individuals </a:t>
            </a:r>
            <a:r>
              <a:rPr lang="en-US" sz="2000" dirty="0"/>
              <a:t>(</a:t>
            </a:r>
            <a:r>
              <a:rPr lang="en-US" sz="2000" b="1" dirty="0">
                <a:solidFill>
                  <a:schemeClr val="accent1"/>
                </a:solidFill>
              </a:rPr>
              <a:t>5:11</a:t>
            </a:r>
            <a:r>
              <a:rPr lang="en-US" sz="2000" dirty="0"/>
              <a:t>).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	</a:t>
            </a:r>
            <a:endParaRPr lang="en-US" dirty="0" smtClean="0"/>
          </a:p>
          <a:p>
            <a:pPr marL="346075" indent="-346075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smtClean="0"/>
              <a:t>How is the person withdrawn from to be treated?</a:t>
            </a:r>
          </a:p>
          <a:p>
            <a:pPr marL="803275" lvl="1" indent="-457200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  <a:defRPr/>
            </a:pPr>
            <a:r>
              <a:rPr lang="en-US" sz="2000" dirty="0" smtClean="0"/>
              <a:t>Not to keep company, but admonish as a brother (</a:t>
            </a:r>
            <a:r>
              <a:rPr lang="en-US" sz="2000" dirty="0" smtClean="0">
                <a:solidFill>
                  <a:srgbClr val="C00000"/>
                </a:solidFill>
              </a:rPr>
              <a:t>5:11;2Thes 3:14-15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00813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1888</TotalTime>
  <Words>1024</Words>
  <Application>Microsoft Macintosh PowerPoint</Application>
  <PresentationFormat>Custom</PresentationFormat>
  <Paragraphs>65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Impact</vt:lpstr>
      <vt:lpstr>NewsPrint</vt:lpstr>
      <vt:lpstr>Immorality  In the Church</vt:lpstr>
      <vt:lpstr>Review</vt:lpstr>
      <vt:lpstr>Review</vt:lpstr>
      <vt:lpstr>Review</vt:lpstr>
      <vt:lpstr>More Effective Discipline?</vt:lpstr>
      <vt:lpstr>Beware Seductive Sympathy</vt:lpstr>
      <vt:lpstr>Danger of Delay</vt:lpstr>
      <vt:lpstr>Danger of Delay</vt:lpstr>
      <vt:lpstr>God’s Answers on Discipline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Immorality in the Church</dc:title>
  <dc:creator>John R. Gibson</dc:creator>
  <cp:lastModifiedBy>Brad Collins</cp:lastModifiedBy>
  <cp:revision>225</cp:revision>
  <cp:lastPrinted>2014-05-07T23:08:21Z</cp:lastPrinted>
  <dcterms:created xsi:type="dcterms:W3CDTF">2010-04-25T05:11:59Z</dcterms:created>
  <dcterms:modified xsi:type="dcterms:W3CDTF">2014-05-12T11:34:19Z</dcterms:modified>
</cp:coreProperties>
</file>