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B04"/>
    <a:srgbClr val="2D1C30"/>
    <a:srgbClr val="3B253F"/>
    <a:srgbClr val="4A1B1A"/>
    <a:srgbClr val="13343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99" autoAdjust="0"/>
  </p:normalViewPr>
  <p:slideViewPr>
    <p:cSldViewPr>
      <p:cViewPr varScale="1">
        <p:scale>
          <a:sx n="86" d="100"/>
          <a:sy n="86" d="100"/>
        </p:scale>
        <p:origin x="-730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86050"/>
            <a:ext cx="6400800" cy="45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48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bg1"/>
            </a:solidFill>
          </a:ln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19150"/>
            <a:ext cx="9144000" cy="2700338"/>
          </a:xfrm>
        </p:spPr>
        <p:txBody>
          <a:bodyPr/>
          <a:lstStyle/>
          <a:p>
            <a:r>
              <a:rPr lang="en-US" dirty="0" smtClean="0"/>
              <a:t>Righteousness,</a:t>
            </a:r>
            <a:br>
              <a:rPr lang="en-US" dirty="0" smtClean="0"/>
            </a:br>
            <a:r>
              <a:rPr lang="en-US" dirty="0" smtClean="0"/>
              <a:t>Self-Control, 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The Judgment To 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67150"/>
            <a:ext cx="6400800" cy="45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Acts 24:24-25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r>
              <a:rPr lang="en-US" dirty="0" smtClean="0"/>
              <a:t>Application For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50"/>
          </a:xfrm>
        </p:spPr>
        <p:txBody>
          <a:bodyPr>
            <a:normAutofit fontScale="92500"/>
          </a:bodyPr>
          <a:lstStyle/>
          <a:p>
            <a:pPr marL="514350" indent="-514350"/>
            <a:r>
              <a:rPr lang="en-US" dirty="0" smtClean="0"/>
              <a:t>Have we heard of His call for self-control?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Do we heed this call?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Or, do we endanger our souls by saying like Felix,</a:t>
            </a:r>
          </a:p>
          <a:p>
            <a:pPr marL="514350" indent="-514350"/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“When I have a more convenient time…”?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50"/>
          </a:xfrm>
        </p:spPr>
        <p:txBody>
          <a:bodyPr>
            <a:normAutofit fontScale="92500" lnSpcReduction="20000"/>
          </a:bodyPr>
          <a:lstStyle/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DON’T BE A FELIX!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DON’T DELAY WHEN YOU KNOW </a:t>
            </a:r>
          </a:p>
          <a:p>
            <a:pPr marL="514350" indent="-514350" algn="ctr">
              <a:buNone/>
            </a:pPr>
            <a:r>
              <a:rPr lang="en-US" dirty="0" smtClean="0"/>
              <a:t>WHAT YOU MUST DO!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i="1" dirty="0" smtClean="0"/>
              <a:t>“Behold, now is the acceptable time,</a:t>
            </a:r>
          </a:p>
          <a:p>
            <a:pPr marL="514350" indent="-514350" algn="ctr">
              <a:buNone/>
            </a:pPr>
            <a:r>
              <a:rPr lang="en-US" i="1" dirty="0" smtClean="0"/>
              <a:t>Behold, now is the day of salvation”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/>
          <a:lstStyle/>
          <a:p>
            <a:r>
              <a:rPr lang="en-US" dirty="0" smtClean="0"/>
              <a:t>Who is Paul’s Audience?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43051"/>
            <a:ext cx="4495800" cy="339447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Felix:</a:t>
            </a:r>
          </a:p>
          <a:p>
            <a:pPr lvl="1"/>
            <a:r>
              <a:rPr lang="en-US" sz="3200" dirty="0" smtClean="0"/>
              <a:t>Roman governor</a:t>
            </a:r>
          </a:p>
          <a:p>
            <a:pPr lvl="1"/>
            <a:r>
              <a:rPr lang="en-US" sz="3200" dirty="0" smtClean="0"/>
              <a:t>Cruel, tyrannical</a:t>
            </a:r>
          </a:p>
          <a:p>
            <a:pPr lvl="1"/>
            <a:r>
              <a:rPr lang="en-US" sz="3200" dirty="0" smtClean="0"/>
              <a:t>Dishonest, Greedy</a:t>
            </a:r>
          </a:p>
          <a:p>
            <a:pPr lvl="1"/>
            <a:r>
              <a:rPr lang="en-US" sz="3200" dirty="0" smtClean="0"/>
              <a:t>Adulterer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43050"/>
            <a:ext cx="4495800" cy="3429000"/>
          </a:xfrm>
        </p:spPr>
        <p:txBody>
          <a:bodyPr/>
          <a:lstStyle/>
          <a:p>
            <a:r>
              <a:rPr lang="en-US" sz="3200" dirty="0" smtClean="0"/>
              <a:t>Drusilla</a:t>
            </a:r>
          </a:p>
          <a:p>
            <a:pPr lvl="1"/>
            <a:r>
              <a:rPr lang="en-US" sz="3200" dirty="0" smtClean="0"/>
              <a:t>Of Herod’s family</a:t>
            </a:r>
          </a:p>
          <a:p>
            <a:pPr lvl="1"/>
            <a:r>
              <a:rPr lang="en-US" sz="3200" dirty="0" smtClean="0"/>
              <a:t>A Jewess</a:t>
            </a:r>
          </a:p>
          <a:p>
            <a:pPr lvl="1"/>
            <a:r>
              <a:rPr lang="en-US" sz="3200" dirty="0" smtClean="0"/>
              <a:t>Adulterer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r>
              <a:rPr lang="en-US" dirty="0" smtClean="0"/>
              <a:t>What is Paul’s Message?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50"/>
          </a:xfrm>
        </p:spPr>
        <p:txBody>
          <a:bodyPr/>
          <a:lstStyle/>
          <a:p>
            <a:pPr marL="514350" indent="-514350" algn="ctr">
              <a:buNone/>
            </a:pPr>
            <a:endParaRPr lang="en-US" sz="4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r>
              <a:rPr lang="en-US" dirty="0" smtClean="0"/>
              <a:t>What is Paul’s Message?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50"/>
          </a:xfrm>
        </p:spPr>
        <p:txBody>
          <a:bodyPr/>
          <a:lstStyle/>
          <a:p>
            <a:pPr marL="514350" indent="-514350" algn="ctr">
              <a:buNone/>
            </a:pPr>
            <a:endParaRPr lang="en-US" sz="4000" i="1" dirty="0" smtClean="0"/>
          </a:p>
          <a:p>
            <a:pPr marL="514350" indent="-514350" algn="ctr">
              <a:buNone/>
            </a:pPr>
            <a:r>
              <a:rPr lang="en-US" sz="4000" i="1" dirty="0" smtClean="0"/>
              <a:t>RIGHTEOUSNESS</a:t>
            </a:r>
          </a:p>
          <a:p>
            <a:pPr marL="514350" indent="-514350" algn="ctr">
              <a:buNone/>
            </a:pPr>
            <a:endParaRPr lang="en-US" sz="4000" i="1" dirty="0" smtClean="0"/>
          </a:p>
          <a:p>
            <a:pPr marL="514350" indent="-514350" algn="ctr">
              <a:buNone/>
            </a:pPr>
            <a:r>
              <a:rPr lang="en-US" dirty="0" smtClean="0"/>
              <a:t>Romans 3:21 – 16</a:t>
            </a:r>
          </a:p>
          <a:p>
            <a:pPr marL="514350" indent="-514350" algn="ctr">
              <a:buNone/>
            </a:pPr>
            <a:r>
              <a:rPr lang="en-US" dirty="0" smtClean="0"/>
              <a:t>Romans 6:1 – </a:t>
            </a:r>
            <a:r>
              <a:rPr lang="en-US" dirty="0" smtClean="0"/>
              <a:t>7, </a:t>
            </a:r>
            <a:r>
              <a:rPr lang="en-US" dirty="0" smtClean="0"/>
              <a:t>12 - 14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r>
              <a:rPr lang="en-US" dirty="0" smtClean="0"/>
              <a:t>What is Paul’s Message?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50"/>
          </a:xfrm>
        </p:spPr>
        <p:txBody>
          <a:bodyPr/>
          <a:lstStyle/>
          <a:p>
            <a:pPr marL="514350" indent="-514350" algn="ctr">
              <a:buNone/>
            </a:pPr>
            <a:endParaRPr lang="en-US" sz="4000" i="1" dirty="0" smtClean="0"/>
          </a:p>
          <a:p>
            <a:pPr marL="514350" indent="-514350" algn="ctr">
              <a:buNone/>
            </a:pPr>
            <a:r>
              <a:rPr lang="en-US" sz="4000" i="1" dirty="0" smtClean="0"/>
              <a:t>SELF-CONTROL</a:t>
            </a:r>
          </a:p>
          <a:p>
            <a:pPr marL="514350" indent="-514350">
              <a:buNone/>
            </a:pPr>
            <a:endParaRPr lang="en-US" i="1" dirty="0" smtClean="0"/>
          </a:p>
          <a:p>
            <a:pPr marL="514350" indent="-514350"/>
            <a:r>
              <a:rPr lang="en-US" i="1" dirty="0" smtClean="0"/>
              <a:t>Why self-control?</a:t>
            </a:r>
          </a:p>
          <a:p>
            <a:pPr marL="514350" indent="-514350"/>
            <a:endParaRPr lang="en-US" i="1" dirty="0" smtClean="0"/>
          </a:p>
          <a:p>
            <a:pPr marL="514350" indent="-514350"/>
            <a:r>
              <a:rPr lang="en-US" i="1" dirty="0" smtClean="0"/>
              <a:t>What is self-control? Licentiousness?</a:t>
            </a:r>
          </a:p>
          <a:p>
            <a:pPr marL="514350" indent="-514350">
              <a:buNone/>
            </a:pPr>
            <a:endParaRPr lang="en-US" i="1" dirty="0" smtClean="0"/>
          </a:p>
          <a:p>
            <a:pPr marL="514350" indent="-514350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r>
              <a:rPr lang="en-US" dirty="0" smtClean="0"/>
              <a:t>What is Paul’s Message?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50"/>
          </a:xfrm>
        </p:spPr>
        <p:txBody>
          <a:bodyPr/>
          <a:lstStyle/>
          <a:p>
            <a:pPr marL="514350" indent="-514350" algn="ctr">
              <a:buNone/>
            </a:pPr>
            <a:endParaRPr lang="en-US" sz="4000" i="1" dirty="0" smtClean="0"/>
          </a:p>
          <a:p>
            <a:pPr marL="514350" indent="-514350" algn="ctr">
              <a:buNone/>
            </a:pPr>
            <a:r>
              <a:rPr lang="en-US" sz="4000" i="1" dirty="0" smtClean="0"/>
              <a:t>SELF-CONTROL</a:t>
            </a:r>
          </a:p>
          <a:p>
            <a:pPr marL="514350" indent="-514350" algn="ctr">
              <a:buNone/>
            </a:pPr>
            <a:endParaRPr lang="en-US" sz="4000" i="1" dirty="0" smtClean="0"/>
          </a:p>
          <a:p>
            <a:pPr marL="514350" indent="-514350" algn="ctr">
              <a:buNone/>
            </a:pPr>
            <a:r>
              <a:rPr lang="en-US" dirty="0" smtClean="0"/>
              <a:t>Romans 6:12ff</a:t>
            </a:r>
          </a:p>
          <a:p>
            <a:pPr marL="514350" indent="-514350" algn="ctr">
              <a:buNone/>
            </a:pPr>
            <a:r>
              <a:rPr lang="en-US" dirty="0" smtClean="0"/>
              <a:t>Galatians 5:16 – 17; 22 – 24</a:t>
            </a:r>
          </a:p>
          <a:p>
            <a:pPr marL="514350" indent="-514350" algn="ctr">
              <a:buNone/>
            </a:pPr>
            <a:r>
              <a:rPr lang="en-US" dirty="0" smtClean="0"/>
              <a:t>2 Peter 1:5 - 8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r>
              <a:rPr lang="en-US" dirty="0" smtClean="0"/>
              <a:t>What is Paul’s Message?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50"/>
          </a:xfrm>
        </p:spPr>
        <p:txBody>
          <a:bodyPr>
            <a:normAutofit fontScale="92500" lnSpcReduction="10000"/>
          </a:bodyPr>
          <a:lstStyle/>
          <a:p>
            <a:pPr marL="514350" indent="-514350" algn="ctr">
              <a:buNone/>
            </a:pPr>
            <a:endParaRPr lang="en-US" sz="4000" i="1" dirty="0" smtClean="0"/>
          </a:p>
          <a:p>
            <a:pPr marL="514350" indent="-514350" algn="ctr">
              <a:buNone/>
            </a:pPr>
            <a:r>
              <a:rPr lang="en-US" sz="4000" i="1" dirty="0" smtClean="0"/>
              <a:t>THE JUDGMENT TO COME</a:t>
            </a:r>
          </a:p>
          <a:p>
            <a:pPr marL="514350" indent="-514350" algn="ctr">
              <a:buNone/>
            </a:pPr>
            <a:endParaRPr lang="en-US" sz="4000" i="1" dirty="0" smtClean="0"/>
          </a:p>
          <a:p>
            <a:pPr marL="514350" indent="-514350" algn="ctr">
              <a:buNone/>
            </a:pPr>
            <a:r>
              <a:rPr lang="en-US" dirty="0" smtClean="0"/>
              <a:t>Acts 17:30 – 31</a:t>
            </a:r>
          </a:p>
          <a:p>
            <a:pPr marL="514350" indent="-514350" algn="ctr">
              <a:buNone/>
            </a:pPr>
            <a:r>
              <a:rPr lang="en-US" dirty="0" smtClean="0"/>
              <a:t>Romans 14:10 – 12</a:t>
            </a:r>
          </a:p>
          <a:p>
            <a:pPr marL="514350" indent="-514350" algn="ctr">
              <a:buNone/>
            </a:pPr>
            <a:r>
              <a:rPr lang="en-US" dirty="0" smtClean="0"/>
              <a:t>2 Corinthians 5:10</a:t>
            </a:r>
          </a:p>
          <a:p>
            <a:pPr marL="514350" indent="-514350" algn="ctr">
              <a:buNone/>
            </a:pPr>
            <a:r>
              <a:rPr lang="en-US" dirty="0" smtClean="0"/>
              <a:t>2 Thessalonians 1:7 - 9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r>
              <a:rPr lang="en-US" dirty="0" smtClean="0"/>
              <a:t>What Was The Response?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50"/>
          </a:xfrm>
        </p:spPr>
        <p:txBody>
          <a:bodyPr>
            <a:normAutofit fontScale="77500" lnSpcReduction="20000"/>
          </a:bodyPr>
          <a:lstStyle/>
          <a:p>
            <a:pPr marL="514350" indent="-514350"/>
            <a:r>
              <a:rPr lang="en-US" i="1" dirty="0" smtClean="0"/>
              <a:t>Drusilla?</a:t>
            </a:r>
          </a:p>
          <a:p>
            <a:pPr marL="914400" lvl="1" indent="-514350"/>
            <a:r>
              <a:rPr lang="en-US" sz="3200" i="1" dirty="0" smtClean="0"/>
              <a:t>Unknown</a:t>
            </a:r>
          </a:p>
          <a:p>
            <a:pPr marL="514350" indent="-514350"/>
            <a:endParaRPr lang="en-US" i="1" dirty="0" smtClean="0"/>
          </a:p>
          <a:p>
            <a:pPr marL="514350" indent="-514350"/>
            <a:r>
              <a:rPr lang="en-US" sz="3200" i="1" dirty="0" smtClean="0"/>
              <a:t>Felix</a:t>
            </a:r>
          </a:p>
          <a:p>
            <a:pPr marL="914400" lvl="1" indent="-514350"/>
            <a:r>
              <a:rPr lang="en-US" sz="3200" i="1" dirty="0" smtClean="0"/>
              <a:t>Frightened at first</a:t>
            </a:r>
          </a:p>
          <a:p>
            <a:pPr marL="914400" lvl="1" indent="-514350"/>
            <a:r>
              <a:rPr lang="en-US" sz="3200" i="1" dirty="0" smtClean="0"/>
              <a:t>Delayed for a more opportune time</a:t>
            </a:r>
          </a:p>
          <a:p>
            <a:pPr marL="914400" lvl="1" indent="-514350"/>
            <a:r>
              <a:rPr lang="en-US" sz="3200" i="1" dirty="0" smtClean="0"/>
              <a:t>His lust for money controlled him</a:t>
            </a:r>
          </a:p>
          <a:p>
            <a:pPr marL="514350" indent="-514350"/>
            <a:endParaRPr lang="en-US" i="1" dirty="0" smtClean="0"/>
          </a:p>
          <a:p>
            <a:pPr marL="514350" indent="-514350" algn="ctr">
              <a:buNone/>
            </a:pPr>
            <a:r>
              <a:rPr lang="en-US" i="1" dirty="0" smtClean="0"/>
              <a:t>“content to have their judgments informed</a:t>
            </a:r>
          </a:p>
          <a:p>
            <a:pPr marL="514350" indent="-514350" algn="ctr">
              <a:buNone/>
            </a:pPr>
            <a:r>
              <a:rPr lang="en-US" i="1" dirty="0" smtClean="0"/>
              <a:t>but not their lives reformed”</a:t>
            </a:r>
          </a:p>
          <a:p>
            <a:pPr marL="514350" indent="-514350"/>
            <a:endParaRPr lang="en-US" sz="3200" i="1" dirty="0" smtClean="0"/>
          </a:p>
          <a:p>
            <a:pPr marL="914400" lvl="1" indent="-514350">
              <a:buNone/>
            </a:pP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r>
              <a:rPr lang="en-US" dirty="0" smtClean="0"/>
              <a:t>Application For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5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Are we different than Felix and Drusilla?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Have we heard of God’s righteousness and His plan for us?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Have we heard of the judgment to come?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orruption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2" id="{F7DC4F0A-67F4-459E-BECE-7069564497DE}" vid="{FC626435-A683-4D75-BE10-5F44DFD1F0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Corruption-PowerPoint-Template</Template>
  <TotalTime>93</TotalTime>
  <Words>255</Words>
  <Application>Microsoft Office PowerPoint</Application>
  <PresentationFormat>On-screen Show (16:9)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Corruption-PowerPoint-Template</vt:lpstr>
      <vt:lpstr>Righteousness, Self-Control,  and The Judgment To Come</vt:lpstr>
      <vt:lpstr>Who is Paul’s Audience?</vt:lpstr>
      <vt:lpstr>What is Paul’s Message?</vt:lpstr>
      <vt:lpstr>What is Paul’s Message?</vt:lpstr>
      <vt:lpstr>What is Paul’s Message?</vt:lpstr>
      <vt:lpstr>What is Paul’s Message?</vt:lpstr>
      <vt:lpstr>What is Paul’s Message?</vt:lpstr>
      <vt:lpstr>What Was The Response?</vt:lpstr>
      <vt:lpstr>Application For Us?</vt:lpstr>
      <vt:lpstr>Application For Us?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Dennis Oliver</dc:creator>
  <cp:lastModifiedBy>Kathy</cp:lastModifiedBy>
  <cp:revision>13</cp:revision>
  <dcterms:created xsi:type="dcterms:W3CDTF">2014-05-10T15:38:42Z</dcterms:created>
  <dcterms:modified xsi:type="dcterms:W3CDTF">2014-05-11T11:33:00Z</dcterms:modified>
</cp:coreProperties>
</file>