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p:scale>
          <a:sx n="50" d="100"/>
          <a:sy n="50" d="100"/>
        </p:scale>
        <p:origin x="-2052" y="-114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B62609-16CA-476A-B54B-BEF12974575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62609-16CA-476A-B54B-BEF12974575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62609-16CA-476A-B54B-BEF12974575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62609-16CA-476A-B54B-BEF12974575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62609-16CA-476A-B54B-BEF12974575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B62609-16CA-476A-B54B-BEF12974575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B62609-16CA-476A-B54B-BEF129745754}" type="datetimeFigureOut">
              <a:rPr lang="en-US" smtClean="0"/>
              <a:pPr/>
              <a:t>6/29/2014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B62609-16CA-476A-B54B-BEF129745754}" type="datetimeFigureOut">
              <a:rPr lang="en-US" smtClean="0"/>
              <a:pPr/>
              <a:t>6/29/2014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62609-16CA-476A-B54B-BEF129745754}" type="datetimeFigureOut">
              <a:rPr lang="en-US" smtClean="0"/>
              <a:pPr/>
              <a:t>6/29/2014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62609-16CA-476A-B54B-BEF12974575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62609-16CA-476A-B54B-BEF12974575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57B8-0AE1-488C-ACAB-F3C632798A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057678"/>
            <a:ext cx="8229600" cy="408582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Sixth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7B62609-16CA-476A-B54B-BEF129745754}" type="datetimeFigureOut">
              <a:rPr lang="en-US" smtClean="0"/>
              <a:pPr/>
              <a:t>6/29/2014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C4457B8-0AE1-488C-ACAB-F3C632798A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accent1">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Will You Do In The End?</a:t>
            </a:r>
            <a:endParaRPr lang="en-US" dirty="0"/>
          </a:p>
        </p:txBody>
      </p:sp>
      <p:sp>
        <p:nvSpPr>
          <p:cNvPr id="3" name="Subtitle 2"/>
          <p:cNvSpPr>
            <a:spLocks noGrp="1"/>
          </p:cNvSpPr>
          <p:nvPr>
            <p:ph type="subTitle" idx="1"/>
          </p:nvPr>
        </p:nvSpPr>
        <p:spPr/>
        <p:txBody>
          <a:bodyPr/>
          <a:lstStyle/>
          <a:p>
            <a:r>
              <a:rPr lang="en-US" dirty="0" smtClean="0"/>
              <a:t>Jeremiah 5:30-31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Transition of the Prophets	</a:t>
            </a:r>
          </a:p>
          <a:p>
            <a:pPr lvl="1"/>
            <a:r>
              <a:rPr lang="en-US" dirty="0" smtClean="0"/>
              <a:t>Call for repentance of the nation</a:t>
            </a:r>
          </a:p>
          <a:p>
            <a:pPr lvl="1"/>
            <a:r>
              <a:rPr lang="en-US" dirty="0" smtClean="0"/>
              <a:t>Call for individual repentance</a:t>
            </a:r>
          </a:p>
          <a:p>
            <a:r>
              <a:rPr lang="en-US" dirty="0" smtClean="0"/>
              <a:t>Jeremiah’s prophecies</a:t>
            </a:r>
          </a:p>
          <a:p>
            <a:pPr lvl="1"/>
            <a:r>
              <a:rPr lang="en-US" dirty="0" smtClean="0"/>
              <a:t>The people departed from faithful service</a:t>
            </a:r>
          </a:p>
          <a:p>
            <a:pPr lvl="1"/>
            <a:r>
              <a:rPr lang="en-US" dirty="0" smtClean="0"/>
              <a:t>Listened to false prophets</a:t>
            </a:r>
          </a:p>
          <a:p>
            <a:pPr lvl="2"/>
            <a:r>
              <a:rPr lang="en-US" dirty="0" smtClean="0"/>
              <a:t>Jeremiah 28:1-17</a:t>
            </a:r>
          </a:p>
          <a:p>
            <a:r>
              <a:rPr lang="en-US" dirty="0" smtClean="0"/>
              <a:t>What the people WANTED to hear did not change what they NEEDED to hear!</a:t>
            </a:r>
          </a:p>
          <a:p>
            <a:endParaRPr lang="en-US" dirty="0"/>
          </a:p>
        </p:txBody>
      </p:sp>
      <p:sp>
        <p:nvSpPr>
          <p:cNvPr id="4" name="Rectangle 3"/>
          <p:cNvSpPr/>
          <p:nvPr/>
        </p:nvSpPr>
        <p:spPr>
          <a:xfrm>
            <a:off x="381000" y="9715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Jeremiah 2:11–13 </a:t>
            </a:r>
          </a:p>
          <a:p>
            <a:r>
              <a:rPr lang="en-US" sz="2800" dirty="0">
                <a:solidFill>
                  <a:schemeClr val="tx2">
                    <a:lumMod val="75000"/>
                  </a:schemeClr>
                </a:solidFill>
              </a:rPr>
              <a:t>11 Has a nation changed </a:t>
            </a:r>
            <a:r>
              <a:rPr lang="en-US" sz="2800" i="1" dirty="0">
                <a:solidFill>
                  <a:schemeClr val="tx2">
                    <a:lumMod val="75000"/>
                  </a:schemeClr>
                </a:solidFill>
              </a:rPr>
              <a:t>its</a:t>
            </a:r>
            <a:r>
              <a:rPr lang="en-US" sz="2800" dirty="0">
                <a:solidFill>
                  <a:schemeClr val="tx2">
                    <a:lumMod val="75000"/>
                  </a:schemeClr>
                </a:solidFill>
              </a:rPr>
              <a:t> gods, Which </a:t>
            </a:r>
            <a:r>
              <a:rPr lang="en-US" sz="2800" i="1" dirty="0">
                <a:solidFill>
                  <a:schemeClr val="tx2">
                    <a:lumMod val="75000"/>
                  </a:schemeClr>
                </a:solidFill>
              </a:rPr>
              <a:t>are</a:t>
            </a:r>
            <a:r>
              <a:rPr lang="en-US" sz="2800" dirty="0">
                <a:solidFill>
                  <a:schemeClr val="tx2">
                    <a:lumMod val="75000"/>
                  </a:schemeClr>
                </a:solidFill>
              </a:rPr>
              <a:t> not gods? But My people have changed their Glory For </a:t>
            </a:r>
            <a:r>
              <a:rPr lang="en-US" sz="2800" i="1" dirty="0">
                <a:solidFill>
                  <a:schemeClr val="tx2">
                    <a:lumMod val="75000"/>
                  </a:schemeClr>
                </a:solidFill>
              </a:rPr>
              <a:t>what</a:t>
            </a:r>
            <a:r>
              <a:rPr lang="en-US" sz="2800" dirty="0">
                <a:solidFill>
                  <a:schemeClr val="tx2">
                    <a:lumMod val="75000"/>
                  </a:schemeClr>
                </a:solidFill>
              </a:rPr>
              <a:t> does not profit. 12 Be astonished, O heavens, at this, And be horribly afraid; Be very desolate,” says the </a:t>
            </a:r>
            <a:r>
              <a:rPr lang="en-US" sz="2800" cap="small" dirty="0">
                <a:solidFill>
                  <a:schemeClr val="tx2">
                    <a:lumMod val="75000"/>
                  </a:schemeClr>
                </a:solidFill>
              </a:rPr>
              <a:t>Lord</a:t>
            </a:r>
            <a:r>
              <a:rPr lang="en-US" sz="2800" dirty="0">
                <a:solidFill>
                  <a:schemeClr val="tx2">
                    <a:lumMod val="75000"/>
                  </a:schemeClr>
                </a:solidFill>
              </a:rPr>
              <a:t>. 13 “For My people have committed two evils: They have forsaken Me, the fountain of living waters, </a:t>
            </a:r>
            <a:r>
              <a:rPr lang="en-US" sz="2800" i="1" dirty="0">
                <a:solidFill>
                  <a:schemeClr val="tx2">
                    <a:lumMod val="75000"/>
                  </a:schemeClr>
                </a:solidFill>
              </a:rPr>
              <a:t>And</a:t>
            </a:r>
            <a:r>
              <a:rPr lang="en-US" sz="2800" dirty="0">
                <a:solidFill>
                  <a:schemeClr val="tx2">
                    <a:lumMod val="75000"/>
                  </a:schemeClr>
                </a:solidFill>
              </a:rPr>
              <a:t> hewn themselves cisterns—broken cisterns that can hold no water. </a:t>
            </a:r>
          </a:p>
        </p:txBody>
      </p:sp>
      <p:sp>
        <p:nvSpPr>
          <p:cNvPr id="5" name="Rectangle 4"/>
          <p:cNvSpPr/>
          <p:nvPr/>
        </p:nvSpPr>
        <p:spPr>
          <a:xfrm>
            <a:off x="381000" y="971550"/>
            <a:ext cx="8229600" cy="4038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Jeremiah 5:30–31 </a:t>
            </a:r>
          </a:p>
          <a:p>
            <a:r>
              <a:rPr lang="en-US" sz="2800" dirty="0">
                <a:solidFill>
                  <a:schemeClr val="tx2">
                    <a:lumMod val="75000"/>
                  </a:schemeClr>
                </a:solidFill>
              </a:rPr>
              <a:t>30 “An astonishing and horrible thing Has been committed in the land: 31 The prophets prophesy falsely, And the priests rule by their </a:t>
            </a:r>
            <a:r>
              <a:rPr lang="en-US" sz="2800" i="1" dirty="0">
                <a:solidFill>
                  <a:schemeClr val="tx2">
                    <a:lumMod val="75000"/>
                  </a:schemeClr>
                </a:solidFill>
              </a:rPr>
              <a:t>own</a:t>
            </a:r>
            <a:r>
              <a:rPr lang="en-US" sz="2800" dirty="0">
                <a:solidFill>
                  <a:schemeClr val="tx2">
                    <a:lumMod val="75000"/>
                  </a:schemeClr>
                </a:solidFill>
              </a:rPr>
              <a:t> power; And My people love </a:t>
            </a:r>
            <a:r>
              <a:rPr lang="en-US" sz="2800" i="1" dirty="0">
                <a:solidFill>
                  <a:schemeClr val="tx2">
                    <a:lumMod val="75000"/>
                  </a:schemeClr>
                </a:solidFill>
              </a:rPr>
              <a:t>to have it</a:t>
            </a:r>
            <a:r>
              <a:rPr lang="en-US" sz="2800" dirty="0">
                <a:solidFill>
                  <a:schemeClr val="tx2">
                    <a:lumMod val="75000"/>
                  </a:schemeClr>
                </a:solidFill>
              </a:rPr>
              <a:t> so. But what will you do in the end?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strVal val="#ppt_w*0.70"/>
                                          </p:val>
                                        </p:tav>
                                        <p:tav tm="100000">
                                          <p:val>
                                            <p:strVal val="#ppt_w"/>
                                          </p:val>
                                        </p:tav>
                                      </p:tavLst>
                                    </p:anim>
                                    <p:anim calcmode="lin" valueType="num">
                                      <p:cBhvr>
                                        <p:cTn id="33" dur="500" fill="hold"/>
                                        <p:tgtEl>
                                          <p:spTgt spid="4"/>
                                        </p:tgtEl>
                                        <p:attrNameLst>
                                          <p:attrName>ppt_h</p:attrName>
                                        </p:attrNameLst>
                                      </p:cBhvr>
                                      <p:tavLst>
                                        <p:tav tm="0">
                                          <p:val>
                                            <p:strVal val="#ppt_h"/>
                                          </p:val>
                                        </p:tav>
                                        <p:tav tm="100000">
                                          <p:val>
                                            <p:strVal val="#ppt_h"/>
                                          </p:val>
                                        </p:tav>
                                      </p:tavLst>
                                    </p:anim>
                                    <p:animEffect transition="in" filter="fade">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left)">
                                      <p:cBhvr>
                                        <p:cTn id="39" dur="500"/>
                                        <p:tgtEl>
                                          <p:spTgt spid="3">
                                            <p:txEl>
                                              <p:pRg st="5" end="5"/>
                                            </p:txEl>
                                          </p:spTgt>
                                        </p:tgtEl>
                                      </p:cBhvr>
                                    </p:animEffect>
                                  </p:childTnLst>
                                </p:cTn>
                              </p:par>
                              <p:par>
                                <p:cTn id="40" presetID="2" presetClass="exit" presetSubtype="3" fill="hold" grpId="1" nodeType="withEffect">
                                  <p:stCondLst>
                                    <p:cond delay="0"/>
                                  </p:stCondLst>
                                  <p:childTnLst>
                                    <p:anim calcmode="lin" valueType="num">
                                      <p:cBhvr additive="base">
                                        <p:cTn id="41" dur="500"/>
                                        <p:tgtEl>
                                          <p:spTgt spid="4"/>
                                        </p:tgtEl>
                                        <p:attrNameLst>
                                          <p:attrName>ppt_x</p:attrName>
                                        </p:attrNameLst>
                                      </p:cBhvr>
                                      <p:tavLst>
                                        <p:tav tm="0">
                                          <p:val>
                                            <p:strVal val="ppt_x"/>
                                          </p:val>
                                        </p:tav>
                                        <p:tav tm="100000">
                                          <p:val>
                                            <p:strVal val="1+ppt_w/2"/>
                                          </p:val>
                                        </p:tav>
                                      </p:tavLst>
                                    </p:anim>
                                    <p:anim calcmode="lin" valueType="num">
                                      <p:cBhvr additive="base">
                                        <p:cTn id="42" dur="500"/>
                                        <p:tgtEl>
                                          <p:spTgt spid="4"/>
                                        </p:tgtEl>
                                        <p:attrNameLst>
                                          <p:attrName>ppt_y</p:attrName>
                                        </p:attrNameLst>
                                      </p:cBhvr>
                                      <p:tavLst>
                                        <p:tav tm="0">
                                          <p:val>
                                            <p:strVal val="ppt_y"/>
                                          </p:val>
                                        </p:tav>
                                        <p:tav tm="100000">
                                          <p:val>
                                            <p:strVal val="0-ppt_h/2"/>
                                          </p:val>
                                        </p:tav>
                                      </p:tavLst>
                                    </p:anim>
                                    <p:set>
                                      <p:cBhvr>
                                        <p:cTn id="43" dur="1" fill="hold">
                                          <p:stCondLst>
                                            <p:cond delay="499"/>
                                          </p:stCondLst>
                                        </p:cTn>
                                        <p:tgtEl>
                                          <p:spTgt spid="4"/>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wipe(left)">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wipe(left)">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 calcmode="lin" valueType="num">
                                      <p:cBhvr>
                                        <p:cTn id="58" dur="500" fill="hold"/>
                                        <p:tgtEl>
                                          <p:spTgt spid="5"/>
                                        </p:tgtEl>
                                        <p:attrNameLst>
                                          <p:attrName>ppt_w</p:attrName>
                                        </p:attrNameLst>
                                      </p:cBhvr>
                                      <p:tavLst>
                                        <p:tav tm="0">
                                          <p:val>
                                            <p:strVal val="#ppt_w*0.70"/>
                                          </p:val>
                                        </p:tav>
                                        <p:tav tm="100000">
                                          <p:val>
                                            <p:strVal val="#ppt_w"/>
                                          </p:val>
                                        </p:tav>
                                      </p:tavLst>
                                    </p:anim>
                                    <p:anim calcmode="lin" valueType="num">
                                      <p:cBhvr>
                                        <p:cTn id="59" dur="500" fill="hold"/>
                                        <p:tgtEl>
                                          <p:spTgt spid="5"/>
                                        </p:tgtEl>
                                        <p:attrNameLst>
                                          <p:attrName>ppt_h</p:attrName>
                                        </p:attrNameLst>
                                      </p:cBhvr>
                                      <p:tavLst>
                                        <p:tav tm="0">
                                          <p:val>
                                            <p:strVal val="#ppt_h"/>
                                          </p:val>
                                        </p:tav>
                                        <p:tav tm="100000">
                                          <p:val>
                                            <p:strVal val="#ppt_h"/>
                                          </p:val>
                                        </p:tav>
                                      </p:tavLst>
                                    </p:anim>
                                    <p:animEffect transition="in" filter="fade">
                                      <p:cBhvr>
                                        <p:cTn id="6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Similarities…</a:t>
            </a:r>
            <a:endParaRPr lang="en-US" dirty="0"/>
          </a:p>
        </p:txBody>
      </p:sp>
      <p:sp>
        <p:nvSpPr>
          <p:cNvPr id="3" name="Content Placeholder 2"/>
          <p:cNvSpPr>
            <a:spLocks noGrp="1"/>
          </p:cNvSpPr>
          <p:nvPr>
            <p:ph idx="1"/>
          </p:nvPr>
        </p:nvSpPr>
        <p:spPr/>
        <p:txBody>
          <a:bodyPr/>
          <a:lstStyle/>
          <a:p>
            <a:r>
              <a:rPr lang="en-US" dirty="0" smtClean="0"/>
              <a:t>Our nation is much like Judah </a:t>
            </a:r>
          </a:p>
          <a:p>
            <a:pPr lvl="1"/>
            <a:r>
              <a:rPr lang="en-US" dirty="0" smtClean="0"/>
              <a:t>Christian nation?</a:t>
            </a:r>
          </a:p>
          <a:p>
            <a:pPr lvl="1"/>
            <a:r>
              <a:rPr lang="en-US" dirty="0" smtClean="0"/>
              <a:t>Religious leaders declare all is well</a:t>
            </a:r>
          </a:p>
          <a:p>
            <a:r>
              <a:rPr lang="en-US" dirty="0" smtClean="0"/>
              <a:t>Wickedness has become acceptable</a:t>
            </a:r>
          </a:p>
          <a:p>
            <a:pPr lvl="1"/>
            <a:r>
              <a:rPr lang="en-US" dirty="0" smtClean="0"/>
              <a:t>Must be tolerant of sin</a:t>
            </a:r>
          </a:p>
          <a:p>
            <a:pPr lvl="1"/>
            <a:r>
              <a:rPr lang="en-US" dirty="0" smtClean="0"/>
              <a:t>Judah’s downfall began with tolerance!</a:t>
            </a:r>
          </a:p>
          <a:p>
            <a:endParaRPr lang="en-US" dirty="0"/>
          </a:p>
        </p:txBody>
      </p:sp>
      <p:sp>
        <p:nvSpPr>
          <p:cNvPr id="4" name="Rectangle 3"/>
          <p:cNvSpPr/>
          <p:nvPr/>
        </p:nvSpPr>
        <p:spPr>
          <a:xfrm>
            <a:off x="466725" y="9715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Jeremiah 6:14 </a:t>
            </a:r>
          </a:p>
          <a:p>
            <a:r>
              <a:rPr lang="en-US" sz="2800" dirty="0">
                <a:solidFill>
                  <a:schemeClr val="tx2">
                    <a:lumMod val="75000"/>
                  </a:schemeClr>
                </a:solidFill>
              </a:rPr>
              <a:t>14 They have also healed the hurt of My people slightly, Saying, ‘Peace, peace!’ When </a:t>
            </a:r>
            <a:r>
              <a:rPr lang="en-US" sz="2800" i="1" dirty="0">
                <a:solidFill>
                  <a:schemeClr val="tx2">
                    <a:lumMod val="75000"/>
                  </a:schemeClr>
                </a:solidFill>
              </a:rPr>
              <a:t>there is</a:t>
            </a:r>
            <a:r>
              <a:rPr lang="en-US" sz="2800" dirty="0">
                <a:solidFill>
                  <a:schemeClr val="tx2">
                    <a:lumMod val="75000"/>
                  </a:schemeClr>
                </a:solidFill>
              </a:rPr>
              <a:t> no peace.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strVal val="#ppt_w*0.70"/>
                                          </p:val>
                                        </p:tav>
                                        <p:tav tm="100000">
                                          <p:val>
                                            <p:strVal val="#ppt_w"/>
                                          </p:val>
                                        </p:tav>
                                      </p:tavLst>
                                    </p:anim>
                                    <p:anim calcmode="lin" valueType="num">
                                      <p:cBhvr>
                                        <p:cTn id="23" dur="500" fill="hold"/>
                                        <p:tgtEl>
                                          <p:spTgt spid="4"/>
                                        </p:tgtEl>
                                        <p:attrNameLst>
                                          <p:attrName>ppt_h</p:attrName>
                                        </p:attrNameLst>
                                      </p:cBhvr>
                                      <p:tavLst>
                                        <p:tav tm="0">
                                          <p:val>
                                            <p:strVal val="#ppt_h"/>
                                          </p:val>
                                        </p:tav>
                                        <p:tav tm="100000">
                                          <p:val>
                                            <p:strVal val="#ppt_h"/>
                                          </p:val>
                                        </p:tav>
                                      </p:tavLst>
                                    </p:anim>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par>
                                <p:cTn id="30" presetID="2" presetClass="exit" presetSubtype="3" fill="hold" grpId="1" nodeType="withEffect">
                                  <p:stCondLst>
                                    <p:cond delay="0"/>
                                  </p:stCondLst>
                                  <p:childTnLst>
                                    <p:anim calcmode="lin" valueType="num">
                                      <p:cBhvr additive="base">
                                        <p:cTn id="31" dur="500"/>
                                        <p:tgtEl>
                                          <p:spTgt spid="4"/>
                                        </p:tgtEl>
                                        <p:attrNameLst>
                                          <p:attrName>ppt_x</p:attrName>
                                        </p:attrNameLst>
                                      </p:cBhvr>
                                      <p:tavLst>
                                        <p:tav tm="0">
                                          <p:val>
                                            <p:strVal val="ppt_x"/>
                                          </p:val>
                                        </p:tav>
                                        <p:tav tm="100000">
                                          <p:val>
                                            <p:strVal val="1+ppt_w/2"/>
                                          </p:val>
                                        </p:tav>
                                      </p:tavLst>
                                    </p:anim>
                                    <p:anim calcmode="lin" valueType="num">
                                      <p:cBhvr additive="base">
                                        <p:cTn id="32" dur="500"/>
                                        <p:tgtEl>
                                          <p:spTgt spid="4"/>
                                        </p:tgtEl>
                                        <p:attrNameLst>
                                          <p:attrName>ppt_y</p:attrName>
                                        </p:attrNameLst>
                                      </p:cBhvr>
                                      <p:tavLst>
                                        <p:tav tm="0">
                                          <p:val>
                                            <p:strVal val="ppt_y"/>
                                          </p:val>
                                        </p:tav>
                                        <p:tav tm="100000">
                                          <p:val>
                                            <p:strVal val="0-ppt_h/2"/>
                                          </p:val>
                                        </p:tav>
                                      </p:tavLst>
                                    </p:anim>
                                    <p:set>
                                      <p:cBhvr>
                                        <p:cTn id="33" dur="1" fill="hold">
                                          <p:stCondLst>
                                            <p:cond delay="499"/>
                                          </p:stCondLst>
                                        </p:cTn>
                                        <p:tgtEl>
                                          <p:spTgt spid="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left)">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left)">
                                      <p:cBhvr>
                                        <p:cTn id="4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Similarities…</a:t>
            </a:r>
            <a:endParaRPr lang="en-US" dirty="0"/>
          </a:p>
        </p:txBody>
      </p:sp>
      <p:sp>
        <p:nvSpPr>
          <p:cNvPr id="3" name="Content Placeholder 2"/>
          <p:cNvSpPr>
            <a:spLocks noGrp="1"/>
          </p:cNvSpPr>
          <p:nvPr>
            <p:ph idx="1"/>
          </p:nvPr>
        </p:nvSpPr>
        <p:spPr/>
        <p:txBody>
          <a:bodyPr>
            <a:normAutofit fontScale="92500"/>
          </a:bodyPr>
          <a:lstStyle/>
          <a:p>
            <a:r>
              <a:rPr lang="en-US" dirty="0" smtClean="0"/>
              <a:t>Christians have become more tolerant of sin</a:t>
            </a:r>
          </a:p>
          <a:p>
            <a:pPr lvl="1"/>
            <a:r>
              <a:rPr lang="en-US" dirty="0" smtClean="0"/>
              <a:t>Preachers, elders, leaders water down “righteousness”</a:t>
            </a:r>
          </a:p>
          <a:p>
            <a:pPr lvl="2"/>
            <a:r>
              <a:rPr lang="en-US" dirty="0" smtClean="0"/>
              <a:t>“My people love to have it so…”</a:t>
            </a:r>
          </a:p>
          <a:p>
            <a:pPr lvl="1"/>
            <a:r>
              <a:rPr lang="en-US" dirty="0" smtClean="0"/>
              <a:t>Christians accept sin too readily</a:t>
            </a:r>
          </a:p>
          <a:p>
            <a:pPr lvl="2"/>
            <a:r>
              <a:rPr lang="en-US" dirty="0" smtClean="0"/>
              <a:t>Sin is excused as “illness”</a:t>
            </a:r>
          </a:p>
          <a:p>
            <a:pPr lvl="1"/>
            <a:r>
              <a:rPr lang="en-US" dirty="0" smtClean="0"/>
              <a:t>God’s view of these issues:</a:t>
            </a:r>
          </a:p>
          <a:p>
            <a:r>
              <a:rPr lang="en-US" dirty="0" smtClean="0"/>
              <a:t>More tolerant because leaders become tolerant?</a:t>
            </a:r>
            <a:endParaRPr lang="en-US" dirty="0"/>
          </a:p>
        </p:txBody>
      </p:sp>
      <p:sp>
        <p:nvSpPr>
          <p:cNvPr id="4" name="Rectangle 3"/>
          <p:cNvSpPr/>
          <p:nvPr/>
        </p:nvSpPr>
        <p:spPr>
          <a:xfrm>
            <a:off x="457200" y="11239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Jeremiah 8:12 </a:t>
            </a:r>
          </a:p>
          <a:p>
            <a:r>
              <a:rPr lang="en-US" sz="2800" dirty="0">
                <a:solidFill>
                  <a:schemeClr val="tx2">
                    <a:lumMod val="75000"/>
                  </a:schemeClr>
                </a:solidFill>
              </a:rPr>
              <a:t>12 Were they ashamed when they had committed abomination? No! They were not at all ashamed, Nor did they know how to blush. Therefore they shall fall among those who fall; In the time of their punishment They shall be cast down,” says the </a:t>
            </a:r>
            <a:r>
              <a:rPr lang="en-US" sz="2800" cap="small" dirty="0">
                <a:solidFill>
                  <a:schemeClr val="tx2">
                    <a:lumMod val="75000"/>
                  </a:schemeClr>
                </a:solidFill>
              </a:rPr>
              <a:t>Lord</a:t>
            </a:r>
            <a:r>
              <a:rPr lang="en-US" sz="2800" dirty="0">
                <a:solidFill>
                  <a:schemeClr val="tx2">
                    <a:lumMod val="75000"/>
                  </a:schemeClr>
                </a:solidFill>
              </a:rPr>
              <a:t>. </a:t>
            </a:r>
          </a:p>
        </p:txBody>
      </p:sp>
      <p:sp>
        <p:nvSpPr>
          <p:cNvPr id="5" name="Rectangle 4"/>
          <p:cNvSpPr/>
          <p:nvPr/>
        </p:nvSpPr>
        <p:spPr>
          <a:xfrm>
            <a:off x="457200" y="11239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solidFill>
                  <a:srgbClr val="002060"/>
                </a:solidFill>
              </a:rPr>
              <a:t>1 Corinthians 6:9–11</a:t>
            </a:r>
            <a:r>
              <a:rPr lang="en-US" sz="2400" dirty="0" smtClean="0">
                <a:solidFill>
                  <a:srgbClr val="002060"/>
                </a:solidFill>
              </a:rPr>
              <a:t> </a:t>
            </a:r>
          </a:p>
          <a:p>
            <a:r>
              <a:rPr lang="en-US" sz="2400" dirty="0" smtClean="0">
                <a:solidFill>
                  <a:srgbClr val="002060"/>
                </a:solidFill>
              </a:rPr>
              <a:t>9 Do you not know that the unrighteous will not inherit the kingdom of God? Do not be deceived. Neither fornicators, nor idolaters, nor adulterers, nor homosexuals, nor sodomites, 10 nor thieves, nor covetous, nor drunkards, nor revilers, nor </a:t>
            </a:r>
            <a:r>
              <a:rPr lang="en-US" sz="2400" dirty="0" err="1" smtClean="0">
                <a:solidFill>
                  <a:srgbClr val="002060"/>
                </a:solidFill>
              </a:rPr>
              <a:t>extortioners</a:t>
            </a:r>
            <a:r>
              <a:rPr lang="en-US" sz="2400" dirty="0" smtClean="0">
                <a:solidFill>
                  <a:srgbClr val="002060"/>
                </a:solidFill>
              </a:rPr>
              <a:t> will inherit the kingdom of God. 11 And such were some of you. But you were washed, but you were sanctified, but you were justified in the name of the Lord Jesus and by the Spirit of our God. </a:t>
            </a:r>
            <a:endParaRPr lang="en-US" sz="2400" dirty="0">
              <a:solidFill>
                <a:srgbClr val="002060"/>
              </a:solidFill>
            </a:endParaRPr>
          </a:p>
        </p:txBody>
      </p:sp>
      <p:sp>
        <p:nvSpPr>
          <p:cNvPr id="6" name="Rectangle 5"/>
          <p:cNvSpPr/>
          <p:nvPr/>
        </p:nvSpPr>
        <p:spPr>
          <a:xfrm>
            <a:off x="457200" y="11239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solidFill>
                  <a:srgbClr val="002060"/>
                </a:solidFill>
              </a:rPr>
              <a:t>Galatians 5:19–21</a:t>
            </a:r>
            <a:r>
              <a:rPr lang="en-US" sz="2400" dirty="0" smtClean="0">
                <a:solidFill>
                  <a:srgbClr val="002060"/>
                </a:solidFill>
              </a:rPr>
              <a:t> </a:t>
            </a:r>
          </a:p>
          <a:p>
            <a:r>
              <a:rPr lang="en-US" sz="2400" dirty="0" smtClean="0">
                <a:solidFill>
                  <a:srgbClr val="002060"/>
                </a:solidFill>
              </a:rPr>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a:t>
            </a:r>
            <a:r>
              <a:rPr lang="en-US" sz="2400" i="1" dirty="0" smtClean="0">
                <a:solidFill>
                  <a:srgbClr val="002060"/>
                </a:solidFill>
              </a:rPr>
              <a:t>you</a:t>
            </a:r>
            <a:r>
              <a:rPr lang="en-US" sz="2400" dirty="0" smtClean="0">
                <a:solidFill>
                  <a:srgbClr val="002060"/>
                </a:solidFill>
              </a:rPr>
              <a:t> in time past, that those who practice such things will not inherit the kingdom of God. </a:t>
            </a:r>
            <a:endParaRPr lang="en-US" sz="2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strVal val="#ppt_w*0.70"/>
                                          </p:val>
                                        </p:tav>
                                        <p:tav tm="100000">
                                          <p:val>
                                            <p:strVal val="#ppt_w"/>
                                          </p:val>
                                        </p:tav>
                                      </p:tavLst>
                                    </p:anim>
                                    <p:anim calcmode="lin" valueType="num">
                                      <p:cBhvr>
                                        <p:cTn id="38" dur="500" fill="hold"/>
                                        <p:tgtEl>
                                          <p:spTgt spid="5"/>
                                        </p:tgtEl>
                                        <p:attrNameLst>
                                          <p:attrName>ppt_h</p:attrName>
                                        </p:attrNameLst>
                                      </p:cBhvr>
                                      <p:tavLst>
                                        <p:tav tm="0">
                                          <p:val>
                                            <p:strVal val="#ppt_h"/>
                                          </p:val>
                                        </p:tav>
                                        <p:tav tm="100000">
                                          <p:val>
                                            <p:strVal val="#ppt_h"/>
                                          </p:val>
                                        </p:tav>
                                      </p:tavLst>
                                    </p:anim>
                                    <p:animEffect transition="in" filter="fade">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strVal val="#ppt_w*0.70"/>
                                          </p:val>
                                        </p:tav>
                                        <p:tav tm="100000">
                                          <p:val>
                                            <p:strVal val="#ppt_w"/>
                                          </p:val>
                                        </p:tav>
                                      </p:tavLst>
                                    </p:anim>
                                    <p:anim calcmode="lin" valueType="num">
                                      <p:cBhvr>
                                        <p:cTn id="45" dur="500" fill="hold"/>
                                        <p:tgtEl>
                                          <p:spTgt spid="6"/>
                                        </p:tgtEl>
                                        <p:attrNameLst>
                                          <p:attrName>ppt_h</p:attrName>
                                        </p:attrNameLst>
                                      </p:cBhvr>
                                      <p:tavLst>
                                        <p:tav tm="0">
                                          <p:val>
                                            <p:strVal val="#ppt_h"/>
                                          </p:val>
                                        </p:tav>
                                        <p:tav tm="100000">
                                          <p:val>
                                            <p:strVal val="#ppt_h"/>
                                          </p:val>
                                        </p:tav>
                                      </p:tavLst>
                                    </p:anim>
                                    <p:animEffect transition="in" filter="fade">
                                      <p:cBhvr>
                                        <p:cTn id="46" dur="500"/>
                                        <p:tgtEl>
                                          <p:spTgt spid="6"/>
                                        </p:tgtEl>
                                      </p:cBhvr>
                                    </p:animEffect>
                                  </p:childTnLst>
                                </p:cTn>
                              </p:par>
                              <p:par>
                                <p:cTn id="47" presetID="2" presetClass="exit" presetSubtype="3" fill="hold" grpId="1" nodeType="withEffect">
                                  <p:stCondLst>
                                    <p:cond delay="0"/>
                                  </p:stCondLst>
                                  <p:childTnLst>
                                    <p:anim calcmode="lin" valueType="num">
                                      <p:cBhvr additive="base">
                                        <p:cTn id="48" dur="500"/>
                                        <p:tgtEl>
                                          <p:spTgt spid="5"/>
                                        </p:tgtEl>
                                        <p:attrNameLst>
                                          <p:attrName>ppt_x</p:attrName>
                                        </p:attrNameLst>
                                      </p:cBhvr>
                                      <p:tavLst>
                                        <p:tav tm="0">
                                          <p:val>
                                            <p:strVal val="ppt_x"/>
                                          </p:val>
                                        </p:tav>
                                        <p:tav tm="100000">
                                          <p:val>
                                            <p:strVal val="1+ppt_w/2"/>
                                          </p:val>
                                        </p:tav>
                                      </p:tavLst>
                                    </p:anim>
                                    <p:anim calcmode="lin" valueType="num">
                                      <p:cBhvr additive="base">
                                        <p:cTn id="49" dur="500"/>
                                        <p:tgtEl>
                                          <p:spTgt spid="5"/>
                                        </p:tgtEl>
                                        <p:attrNameLst>
                                          <p:attrName>ppt_y</p:attrName>
                                        </p:attrNameLst>
                                      </p:cBhvr>
                                      <p:tavLst>
                                        <p:tav tm="0">
                                          <p:val>
                                            <p:strVal val="ppt_y"/>
                                          </p:val>
                                        </p:tav>
                                        <p:tav tm="100000">
                                          <p:val>
                                            <p:strVal val="0-ppt_h/2"/>
                                          </p:val>
                                        </p:tav>
                                      </p:tavLst>
                                    </p:anim>
                                    <p:set>
                                      <p:cBhvr>
                                        <p:cTn id="50" dur="1" fill="hold">
                                          <p:stCondLst>
                                            <p:cond delay="499"/>
                                          </p:stCondLst>
                                        </p:cTn>
                                        <p:tgtEl>
                                          <p:spTgt spid="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left)">
                                      <p:cBhvr>
                                        <p:cTn id="55" dur="500"/>
                                        <p:tgtEl>
                                          <p:spTgt spid="3">
                                            <p:txEl>
                                              <p:pRg st="6" end="6"/>
                                            </p:txEl>
                                          </p:spTgt>
                                        </p:tgtEl>
                                      </p:cBhvr>
                                    </p:animEffect>
                                  </p:childTnLst>
                                </p:cTn>
                              </p:par>
                              <p:par>
                                <p:cTn id="56" presetID="2" presetClass="exit" presetSubtype="3" fill="hold" grpId="1" nodeType="withEffect">
                                  <p:stCondLst>
                                    <p:cond delay="0"/>
                                  </p:stCondLst>
                                  <p:childTnLst>
                                    <p:anim calcmode="lin" valueType="num">
                                      <p:cBhvr additive="base">
                                        <p:cTn id="57" dur="500"/>
                                        <p:tgtEl>
                                          <p:spTgt spid="6"/>
                                        </p:tgtEl>
                                        <p:attrNameLst>
                                          <p:attrName>ppt_x</p:attrName>
                                        </p:attrNameLst>
                                      </p:cBhvr>
                                      <p:tavLst>
                                        <p:tav tm="0">
                                          <p:val>
                                            <p:strVal val="ppt_x"/>
                                          </p:val>
                                        </p:tav>
                                        <p:tav tm="100000">
                                          <p:val>
                                            <p:strVal val="1+ppt_w/2"/>
                                          </p:val>
                                        </p:tav>
                                      </p:tavLst>
                                    </p:anim>
                                    <p:anim calcmode="lin" valueType="num">
                                      <p:cBhvr additive="base">
                                        <p:cTn id="58" dur="500"/>
                                        <p:tgtEl>
                                          <p:spTgt spid="6"/>
                                        </p:tgtEl>
                                        <p:attrNameLst>
                                          <p:attrName>ppt_y</p:attrName>
                                        </p:attrNameLst>
                                      </p:cBhvr>
                                      <p:tavLst>
                                        <p:tav tm="0">
                                          <p:val>
                                            <p:strVal val="ppt_y"/>
                                          </p:val>
                                        </p:tav>
                                        <p:tav tm="100000">
                                          <p:val>
                                            <p:strVal val="0-ppt_h/2"/>
                                          </p:val>
                                        </p:tav>
                                      </p:tavLst>
                                    </p:anim>
                                    <p:set>
                                      <p:cBhvr>
                                        <p:cTn id="59" dur="1" fill="hold">
                                          <p:stCondLst>
                                            <p:cond delay="499"/>
                                          </p:stCondLst>
                                        </p:cTn>
                                        <p:tgtEl>
                                          <p:spTgt spid="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p:cTn id="64" dur="500" fill="hold"/>
                                        <p:tgtEl>
                                          <p:spTgt spid="4"/>
                                        </p:tgtEl>
                                        <p:attrNameLst>
                                          <p:attrName>ppt_w</p:attrName>
                                        </p:attrNameLst>
                                      </p:cBhvr>
                                      <p:tavLst>
                                        <p:tav tm="0">
                                          <p:val>
                                            <p:strVal val="#ppt_w*0.70"/>
                                          </p:val>
                                        </p:tav>
                                        <p:tav tm="100000">
                                          <p:val>
                                            <p:strVal val="#ppt_w"/>
                                          </p:val>
                                        </p:tav>
                                      </p:tavLst>
                                    </p:anim>
                                    <p:anim calcmode="lin" valueType="num">
                                      <p:cBhvr>
                                        <p:cTn id="65" dur="500" fill="hold"/>
                                        <p:tgtEl>
                                          <p:spTgt spid="4"/>
                                        </p:tgtEl>
                                        <p:attrNameLst>
                                          <p:attrName>ppt_h</p:attrName>
                                        </p:attrNameLst>
                                      </p:cBhvr>
                                      <p:tavLst>
                                        <p:tav tm="0">
                                          <p:val>
                                            <p:strVal val="#ppt_h"/>
                                          </p:val>
                                        </p:tav>
                                        <p:tav tm="100000">
                                          <p:val>
                                            <p:strVal val="#ppt_h"/>
                                          </p:val>
                                        </p:tav>
                                      </p:tavLst>
                                    </p:anim>
                                    <p:animEffect transition="in" filter="fade">
                                      <p:cBhvr>
                                        <p:cTn id="6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5" grpId="1"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Leniency in the Modern Church?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Communication</a:t>
            </a:r>
          </a:p>
          <a:p>
            <a:pPr lvl="1"/>
            <a:r>
              <a:rPr lang="en-US" dirty="0" smtClean="0"/>
              <a:t>Too strict with our language?</a:t>
            </a:r>
          </a:p>
          <a:p>
            <a:pPr lvl="1"/>
            <a:r>
              <a:rPr lang="en-US" dirty="0" smtClean="0"/>
              <a:t>God’s view…</a:t>
            </a:r>
          </a:p>
          <a:p>
            <a:r>
              <a:rPr lang="en-US" dirty="0" smtClean="0"/>
              <a:t>Modesty </a:t>
            </a:r>
          </a:p>
          <a:p>
            <a:pPr lvl="1"/>
            <a:r>
              <a:rPr lang="en-US" dirty="0" smtClean="0"/>
              <a:t>No great concern with many Christians </a:t>
            </a:r>
          </a:p>
          <a:p>
            <a:pPr lvl="1"/>
            <a:r>
              <a:rPr lang="en-US" dirty="0" smtClean="0"/>
              <a:t>God’s view…</a:t>
            </a:r>
          </a:p>
          <a:p>
            <a:pPr lvl="1"/>
            <a:r>
              <a:rPr lang="en-US" dirty="0" smtClean="0"/>
              <a:t>Dress to profess godliness</a:t>
            </a:r>
          </a:p>
          <a:p>
            <a:pPr lvl="1"/>
            <a:r>
              <a:rPr lang="en-US" dirty="0" smtClean="0"/>
              <a:t>Same principle for men</a:t>
            </a:r>
          </a:p>
          <a:p>
            <a:pPr lvl="1"/>
            <a:r>
              <a:rPr lang="en-US" dirty="0" smtClean="0"/>
              <a:t>Profess godliness, or approach worldliness?</a:t>
            </a:r>
          </a:p>
          <a:p>
            <a:pPr lvl="1"/>
            <a:endParaRPr lang="en-US" dirty="0"/>
          </a:p>
        </p:txBody>
      </p:sp>
      <p:sp>
        <p:nvSpPr>
          <p:cNvPr id="4" name="Rectangle 3"/>
          <p:cNvSpPr/>
          <p:nvPr/>
        </p:nvSpPr>
        <p:spPr>
          <a:xfrm>
            <a:off x="457200" y="102870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Ephesians 4:29 </a:t>
            </a:r>
          </a:p>
          <a:p>
            <a:r>
              <a:rPr lang="en-US" sz="2800" dirty="0">
                <a:solidFill>
                  <a:schemeClr val="tx2">
                    <a:lumMod val="75000"/>
                  </a:schemeClr>
                </a:solidFill>
              </a:rPr>
              <a:t>29 Let no corrupt word proceed out of your mouth, but what is good for necessary edification, that it may impart grace to the hearers. </a:t>
            </a:r>
          </a:p>
        </p:txBody>
      </p:sp>
      <p:sp>
        <p:nvSpPr>
          <p:cNvPr id="5" name="Rectangle 4"/>
          <p:cNvSpPr/>
          <p:nvPr/>
        </p:nvSpPr>
        <p:spPr>
          <a:xfrm>
            <a:off x="457200" y="102870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Matthew 12:36–37 </a:t>
            </a:r>
          </a:p>
          <a:p>
            <a:r>
              <a:rPr lang="en-US" sz="2800" dirty="0">
                <a:solidFill>
                  <a:schemeClr val="tx2">
                    <a:lumMod val="75000"/>
                  </a:schemeClr>
                </a:solidFill>
              </a:rPr>
              <a:t>36 But I say to you that for every idle word men may speak, they will give account of it in the day of judgment. 37 For by your words you will be justified, and by your words you will be condemned.” </a:t>
            </a:r>
          </a:p>
        </p:txBody>
      </p:sp>
      <p:sp>
        <p:nvSpPr>
          <p:cNvPr id="6" name="Rectangle 5"/>
          <p:cNvSpPr/>
          <p:nvPr/>
        </p:nvSpPr>
        <p:spPr>
          <a:xfrm>
            <a:off x="457200" y="1028700"/>
            <a:ext cx="8229600" cy="39814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1 Timothy 2:8–10 </a:t>
            </a:r>
          </a:p>
          <a:p>
            <a:r>
              <a:rPr lang="en-US" sz="2800" dirty="0">
                <a:solidFill>
                  <a:schemeClr val="tx2">
                    <a:lumMod val="75000"/>
                  </a:schemeClr>
                </a:solidFill>
              </a:rPr>
              <a:t>8 I desire therefore that the men pray everywhere, lifting up holy hands, without wrath and doubting; 9 in like manner also, that the women adorn themselves in modest apparel, with propriety and moderation, not with braided hair or gold or pearls or costly clothing, 10 but, which is proper for women professing godliness, with good works. </a:t>
            </a:r>
          </a:p>
          <a:p>
            <a:endParaRPr lang="en-US" sz="2800"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strVal val="#ppt_w*0.70"/>
                                          </p:val>
                                        </p:tav>
                                        <p:tav tm="100000">
                                          <p:val>
                                            <p:strVal val="#ppt_w"/>
                                          </p:val>
                                        </p:tav>
                                      </p:tavLst>
                                    </p:anim>
                                    <p:anim calcmode="lin" valueType="num">
                                      <p:cBhvr>
                                        <p:cTn id="23" dur="500" fill="hold"/>
                                        <p:tgtEl>
                                          <p:spTgt spid="4"/>
                                        </p:tgtEl>
                                        <p:attrNameLst>
                                          <p:attrName>ppt_h</p:attrName>
                                        </p:attrNameLst>
                                      </p:cBhvr>
                                      <p:tavLst>
                                        <p:tav tm="0">
                                          <p:val>
                                            <p:strVal val="#ppt_h"/>
                                          </p:val>
                                        </p:tav>
                                        <p:tav tm="100000">
                                          <p:val>
                                            <p:strVal val="#ppt_h"/>
                                          </p:val>
                                        </p:tav>
                                      </p:tavLst>
                                    </p:anim>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strVal val="#ppt_w*0.70"/>
                                          </p:val>
                                        </p:tav>
                                        <p:tav tm="100000">
                                          <p:val>
                                            <p:strVal val="#ppt_w"/>
                                          </p:val>
                                        </p:tav>
                                      </p:tavLst>
                                    </p:anim>
                                    <p:anim calcmode="lin" valueType="num">
                                      <p:cBhvr>
                                        <p:cTn id="30" dur="500" fill="hold"/>
                                        <p:tgtEl>
                                          <p:spTgt spid="5"/>
                                        </p:tgtEl>
                                        <p:attrNameLst>
                                          <p:attrName>ppt_h</p:attrName>
                                        </p:attrNameLst>
                                      </p:cBhvr>
                                      <p:tavLst>
                                        <p:tav tm="0">
                                          <p:val>
                                            <p:strVal val="#ppt_h"/>
                                          </p:val>
                                        </p:tav>
                                        <p:tav tm="100000">
                                          <p:val>
                                            <p:strVal val="#ppt_h"/>
                                          </p:val>
                                        </p:tav>
                                      </p:tavLst>
                                    </p:anim>
                                    <p:animEffect transition="in" filter="fade">
                                      <p:cBhvr>
                                        <p:cTn id="31" dur="500"/>
                                        <p:tgtEl>
                                          <p:spTgt spid="5"/>
                                        </p:tgtEl>
                                      </p:cBhvr>
                                    </p:animEffect>
                                  </p:childTnLst>
                                </p:cTn>
                              </p:par>
                              <p:par>
                                <p:cTn id="32" presetID="2" presetClass="exit" presetSubtype="3" fill="hold" grpId="1" nodeType="withEffect">
                                  <p:stCondLst>
                                    <p:cond delay="0"/>
                                  </p:stCondLst>
                                  <p:childTnLst>
                                    <p:anim calcmode="lin" valueType="num">
                                      <p:cBhvr additive="base">
                                        <p:cTn id="33" dur="500"/>
                                        <p:tgtEl>
                                          <p:spTgt spid="4"/>
                                        </p:tgtEl>
                                        <p:attrNameLst>
                                          <p:attrName>ppt_x</p:attrName>
                                        </p:attrNameLst>
                                      </p:cBhvr>
                                      <p:tavLst>
                                        <p:tav tm="0">
                                          <p:val>
                                            <p:strVal val="ppt_x"/>
                                          </p:val>
                                        </p:tav>
                                        <p:tav tm="100000">
                                          <p:val>
                                            <p:strVal val="1+ppt_w/2"/>
                                          </p:val>
                                        </p:tav>
                                      </p:tavLst>
                                    </p:anim>
                                    <p:anim calcmode="lin" valueType="num">
                                      <p:cBhvr additive="base">
                                        <p:cTn id="34" dur="500"/>
                                        <p:tgtEl>
                                          <p:spTgt spid="4"/>
                                        </p:tgtEl>
                                        <p:attrNameLst>
                                          <p:attrName>ppt_y</p:attrName>
                                        </p:attrNameLst>
                                      </p:cBhvr>
                                      <p:tavLst>
                                        <p:tav tm="0">
                                          <p:val>
                                            <p:strVal val="ppt_y"/>
                                          </p:val>
                                        </p:tav>
                                        <p:tav tm="100000">
                                          <p:val>
                                            <p:strVal val="0-ppt_h/2"/>
                                          </p:val>
                                        </p:tav>
                                      </p:tavLst>
                                    </p:anim>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left)">
                                      <p:cBhvr>
                                        <p:cTn id="40" dur="500"/>
                                        <p:tgtEl>
                                          <p:spTgt spid="3">
                                            <p:txEl>
                                              <p:pRg st="3" end="3"/>
                                            </p:txEl>
                                          </p:spTgt>
                                        </p:tgtEl>
                                      </p:cBhvr>
                                    </p:animEffect>
                                  </p:childTnLst>
                                </p:cTn>
                              </p:par>
                              <p:par>
                                <p:cTn id="41" presetID="2" presetClass="exit" presetSubtype="3" fill="hold" grpId="1" nodeType="withEffect">
                                  <p:stCondLst>
                                    <p:cond delay="0"/>
                                  </p:stCondLst>
                                  <p:childTnLst>
                                    <p:anim calcmode="lin" valueType="num">
                                      <p:cBhvr additive="base">
                                        <p:cTn id="42" dur="500"/>
                                        <p:tgtEl>
                                          <p:spTgt spid="5"/>
                                        </p:tgtEl>
                                        <p:attrNameLst>
                                          <p:attrName>ppt_x</p:attrName>
                                        </p:attrNameLst>
                                      </p:cBhvr>
                                      <p:tavLst>
                                        <p:tav tm="0">
                                          <p:val>
                                            <p:strVal val="ppt_x"/>
                                          </p:val>
                                        </p:tav>
                                        <p:tav tm="100000">
                                          <p:val>
                                            <p:strVal val="1+ppt_w/2"/>
                                          </p:val>
                                        </p:tav>
                                      </p:tavLst>
                                    </p:anim>
                                    <p:anim calcmode="lin" valueType="num">
                                      <p:cBhvr additive="base">
                                        <p:cTn id="43" dur="500"/>
                                        <p:tgtEl>
                                          <p:spTgt spid="5"/>
                                        </p:tgtEl>
                                        <p:attrNameLst>
                                          <p:attrName>ppt_y</p:attrName>
                                        </p:attrNameLst>
                                      </p:cBhvr>
                                      <p:tavLst>
                                        <p:tav tm="0">
                                          <p:val>
                                            <p:strVal val="ppt_y"/>
                                          </p:val>
                                        </p:tav>
                                        <p:tav tm="100000">
                                          <p:val>
                                            <p:strVal val="0-ppt_h/2"/>
                                          </p:val>
                                        </p:tav>
                                      </p:tavLst>
                                    </p:anim>
                                    <p:set>
                                      <p:cBhvr>
                                        <p:cTn id="44" dur="1" fill="hold">
                                          <p:stCondLst>
                                            <p:cond delay="499"/>
                                          </p:stCondLst>
                                        </p:cTn>
                                        <p:tgtEl>
                                          <p:spTgt spid="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wipe(left)">
                                      <p:cBhvr>
                                        <p:cTn id="49" dur="5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wipe(left)">
                                      <p:cBhvr>
                                        <p:cTn id="54" dur="500"/>
                                        <p:tgtEl>
                                          <p:spTgt spid="3">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p:cTn id="59" dur="500" fill="hold"/>
                                        <p:tgtEl>
                                          <p:spTgt spid="6"/>
                                        </p:tgtEl>
                                        <p:attrNameLst>
                                          <p:attrName>ppt_w</p:attrName>
                                        </p:attrNameLst>
                                      </p:cBhvr>
                                      <p:tavLst>
                                        <p:tav tm="0">
                                          <p:val>
                                            <p:strVal val="#ppt_w*0.70"/>
                                          </p:val>
                                        </p:tav>
                                        <p:tav tm="100000">
                                          <p:val>
                                            <p:strVal val="#ppt_w"/>
                                          </p:val>
                                        </p:tav>
                                      </p:tavLst>
                                    </p:anim>
                                    <p:anim calcmode="lin" valueType="num">
                                      <p:cBhvr>
                                        <p:cTn id="60" dur="500" fill="hold"/>
                                        <p:tgtEl>
                                          <p:spTgt spid="6"/>
                                        </p:tgtEl>
                                        <p:attrNameLst>
                                          <p:attrName>ppt_h</p:attrName>
                                        </p:attrNameLst>
                                      </p:cBhvr>
                                      <p:tavLst>
                                        <p:tav tm="0">
                                          <p:val>
                                            <p:strVal val="#ppt_h"/>
                                          </p:val>
                                        </p:tav>
                                        <p:tav tm="100000">
                                          <p:val>
                                            <p:strVal val="#ppt_h"/>
                                          </p:val>
                                        </p:tav>
                                      </p:tavLst>
                                    </p:anim>
                                    <p:animEffect transition="in" filter="fade">
                                      <p:cBhvr>
                                        <p:cTn id="61" dur="5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
                                            <p:txEl>
                                              <p:pRg st="6" end="6"/>
                                            </p:txEl>
                                          </p:spTgt>
                                        </p:tgtEl>
                                        <p:attrNameLst>
                                          <p:attrName>style.visibility</p:attrName>
                                        </p:attrNameLst>
                                      </p:cBhvr>
                                      <p:to>
                                        <p:strVal val="visible"/>
                                      </p:to>
                                    </p:set>
                                    <p:animEffect transition="in" filter="wipe(left)">
                                      <p:cBhvr>
                                        <p:cTn id="66" dur="500"/>
                                        <p:tgtEl>
                                          <p:spTgt spid="3">
                                            <p:txEl>
                                              <p:pRg st="6" end="6"/>
                                            </p:txEl>
                                          </p:spTgt>
                                        </p:tgtEl>
                                      </p:cBhvr>
                                    </p:animEffect>
                                  </p:childTnLst>
                                </p:cTn>
                              </p:par>
                              <p:par>
                                <p:cTn id="67" presetID="2" presetClass="exit" presetSubtype="3" fill="hold" grpId="1" nodeType="withEffect">
                                  <p:stCondLst>
                                    <p:cond delay="0"/>
                                  </p:stCondLst>
                                  <p:childTnLst>
                                    <p:anim calcmode="lin" valueType="num">
                                      <p:cBhvr additive="base">
                                        <p:cTn id="68" dur="500"/>
                                        <p:tgtEl>
                                          <p:spTgt spid="6"/>
                                        </p:tgtEl>
                                        <p:attrNameLst>
                                          <p:attrName>ppt_x</p:attrName>
                                        </p:attrNameLst>
                                      </p:cBhvr>
                                      <p:tavLst>
                                        <p:tav tm="0">
                                          <p:val>
                                            <p:strVal val="ppt_x"/>
                                          </p:val>
                                        </p:tav>
                                        <p:tav tm="100000">
                                          <p:val>
                                            <p:strVal val="1+ppt_w/2"/>
                                          </p:val>
                                        </p:tav>
                                      </p:tavLst>
                                    </p:anim>
                                    <p:anim calcmode="lin" valueType="num">
                                      <p:cBhvr additive="base">
                                        <p:cTn id="69" dur="500"/>
                                        <p:tgtEl>
                                          <p:spTgt spid="6"/>
                                        </p:tgtEl>
                                        <p:attrNameLst>
                                          <p:attrName>ppt_y</p:attrName>
                                        </p:attrNameLst>
                                      </p:cBhvr>
                                      <p:tavLst>
                                        <p:tav tm="0">
                                          <p:val>
                                            <p:strVal val="ppt_y"/>
                                          </p:val>
                                        </p:tav>
                                        <p:tav tm="100000">
                                          <p:val>
                                            <p:strVal val="0-ppt_h/2"/>
                                          </p:val>
                                        </p:tav>
                                      </p:tavLst>
                                    </p:anim>
                                    <p:set>
                                      <p:cBhvr>
                                        <p:cTn id="70" dur="1" fill="hold">
                                          <p:stCondLst>
                                            <p:cond delay="499"/>
                                          </p:stCondLst>
                                        </p:cTn>
                                        <p:tgtEl>
                                          <p:spTgt spid="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Effect transition="in" filter="wipe(left)">
                                      <p:cBhvr>
                                        <p:cTn id="75" dur="500"/>
                                        <p:tgtEl>
                                          <p:spTgt spid="3">
                                            <p:txEl>
                                              <p:pRg st="7" end="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Effect transition="in" filter="wipe(left)">
                                      <p:cBhvr>
                                        <p:cTn id="8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1" animBg="1"/>
      <p:bldP spid="5" grpId="0" animBg="1"/>
      <p:bldP spid="5" grpId="1" animBg="1"/>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Leniency in the Modern Church?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Roles in the family and church</a:t>
            </a:r>
          </a:p>
          <a:p>
            <a:pPr lvl="1"/>
            <a:r>
              <a:rPr lang="en-US" dirty="0" smtClean="0"/>
              <a:t>Times have changed!</a:t>
            </a:r>
          </a:p>
          <a:p>
            <a:pPr lvl="1"/>
            <a:r>
              <a:rPr lang="en-US" dirty="0" smtClean="0"/>
              <a:t>God’s view…</a:t>
            </a:r>
          </a:p>
          <a:p>
            <a:r>
              <a:rPr lang="en-US" dirty="0" smtClean="0"/>
              <a:t>Moral issues</a:t>
            </a:r>
          </a:p>
          <a:p>
            <a:pPr lvl="1"/>
            <a:r>
              <a:rPr lang="en-US" dirty="0" smtClean="0"/>
              <a:t>Smoking, drinking, dancing, fornication, etc…</a:t>
            </a:r>
          </a:p>
          <a:p>
            <a:pPr lvl="1"/>
            <a:r>
              <a:rPr lang="en-US" dirty="0" smtClean="0"/>
              <a:t>Push to gain tolerance</a:t>
            </a:r>
          </a:p>
          <a:p>
            <a:pPr lvl="1"/>
            <a:r>
              <a:rPr lang="en-US" dirty="0" smtClean="0"/>
              <a:t>Cannot be godly examples and participate in sinful activities of the world</a:t>
            </a:r>
          </a:p>
          <a:p>
            <a:pPr lvl="1"/>
            <a:r>
              <a:rPr lang="en-US" dirty="0" smtClean="0"/>
              <a:t>What about God’s grace?</a:t>
            </a:r>
          </a:p>
          <a:p>
            <a:pPr lvl="2"/>
            <a:r>
              <a:rPr lang="en-US" dirty="0" smtClean="0"/>
              <a:t>Romans </a:t>
            </a:r>
            <a:r>
              <a:rPr lang="en-US" dirty="0" smtClean="0"/>
              <a:t>6:1-6</a:t>
            </a:r>
            <a:endParaRPr lang="en-US" dirty="0" smtClean="0"/>
          </a:p>
          <a:p>
            <a:pPr lvl="2"/>
            <a:r>
              <a:rPr lang="en-US" dirty="0" smtClean="0"/>
              <a:t>Ephesians 5:1-7</a:t>
            </a:r>
            <a:endParaRPr lang="en-US" dirty="0"/>
          </a:p>
        </p:txBody>
      </p:sp>
      <p:sp>
        <p:nvSpPr>
          <p:cNvPr id="4" name="Rectangle 3"/>
          <p:cNvSpPr/>
          <p:nvPr/>
        </p:nvSpPr>
        <p:spPr>
          <a:xfrm>
            <a:off x="457200" y="9715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1 Peter 3:1 </a:t>
            </a:r>
          </a:p>
          <a:p>
            <a:r>
              <a:rPr lang="en-US" sz="2800" dirty="0">
                <a:solidFill>
                  <a:schemeClr val="tx2">
                    <a:lumMod val="75000"/>
                  </a:schemeClr>
                </a:solidFill>
              </a:rPr>
              <a:t>1 Wives, likewise, </a:t>
            </a:r>
            <a:r>
              <a:rPr lang="en-US" sz="2800" i="1" dirty="0">
                <a:solidFill>
                  <a:schemeClr val="tx2">
                    <a:lumMod val="75000"/>
                  </a:schemeClr>
                </a:solidFill>
              </a:rPr>
              <a:t>be</a:t>
            </a:r>
            <a:r>
              <a:rPr lang="en-US" sz="2800" dirty="0">
                <a:solidFill>
                  <a:schemeClr val="tx2">
                    <a:lumMod val="75000"/>
                  </a:schemeClr>
                </a:solidFill>
              </a:rPr>
              <a:t> submissive to your own husbands, that even if some do not obey the word, they, without a word, may be won by the conduct of their wives, </a:t>
            </a:r>
          </a:p>
        </p:txBody>
      </p:sp>
      <p:sp>
        <p:nvSpPr>
          <p:cNvPr id="5" name="Rectangle 4"/>
          <p:cNvSpPr/>
          <p:nvPr/>
        </p:nvSpPr>
        <p:spPr>
          <a:xfrm>
            <a:off x="457200" y="9715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1 Corinthians 14:34 </a:t>
            </a:r>
          </a:p>
          <a:p>
            <a:r>
              <a:rPr lang="en-US" sz="2800" dirty="0">
                <a:solidFill>
                  <a:schemeClr val="tx2">
                    <a:lumMod val="75000"/>
                  </a:schemeClr>
                </a:solidFill>
              </a:rPr>
              <a:t>34 Let your women keep silent in the churches, for they are not permitted to speak; but </a:t>
            </a:r>
            <a:r>
              <a:rPr lang="en-US" sz="2800" i="1" dirty="0">
                <a:solidFill>
                  <a:schemeClr val="tx2">
                    <a:lumMod val="75000"/>
                  </a:schemeClr>
                </a:solidFill>
              </a:rPr>
              <a:t>they are</a:t>
            </a:r>
            <a:r>
              <a:rPr lang="en-US" sz="2800" dirty="0">
                <a:solidFill>
                  <a:schemeClr val="tx2">
                    <a:lumMod val="75000"/>
                  </a:schemeClr>
                </a:solidFill>
              </a:rPr>
              <a:t> to be submissive, as the law also says. </a:t>
            </a:r>
          </a:p>
        </p:txBody>
      </p:sp>
      <p:sp>
        <p:nvSpPr>
          <p:cNvPr id="6" name="Rectangle 5"/>
          <p:cNvSpPr/>
          <p:nvPr/>
        </p:nvSpPr>
        <p:spPr>
          <a:xfrm>
            <a:off x="457200" y="9715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Ephesians 5:22–25 </a:t>
            </a:r>
          </a:p>
          <a:p>
            <a:r>
              <a:rPr lang="en-US" sz="2800" dirty="0">
                <a:solidFill>
                  <a:schemeClr val="tx2">
                    <a:lumMod val="75000"/>
                  </a:schemeClr>
                </a:solidFill>
              </a:rPr>
              <a:t>22 Wives, submit to your own husbands, as to the Lord. 23 For the husband is head of the wife, as also Christ is head of the church; and He is the Savior of the body. 24 Therefore, just as the church is subject to Christ, so </a:t>
            </a:r>
            <a:r>
              <a:rPr lang="en-US" sz="2800" i="1" dirty="0">
                <a:solidFill>
                  <a:schemeClr val="tx2">
                    <a:lumMod val="75000"/>
                  </a:schemeClr>
                </a:solidFill>
              </a:rPr>
              <a:t>let</a:t>
            </a:r>
            <a:r>
              <a:rPr lang="en-US" sz="2800" dirty="0">
                <a:solidFill>
                  <a:schemeClr val="tx2">
                    <a:lumMod val="75000"/>
                  </a:schemeClr>
                </a:solidFill>
              </a:rPr>
              <a:t> the wives </a:t>
            </a:r>
            <a:r>
              <a:rPr lang="en-US" sz="2800" i="1" dirty="0">
                <a:solidFill>
                  <a:schemeClr val="tx2">
                    <a:lumMod val="75000"/>
                  </a:schemeClr>
                </a:solidFill>
              </a:rPr>
              <a:t>be</a:t>
            </a:r>
            <a:r>
              <a:rPr lang="en-US" sz="2800" dirty="0">
                <a:solidFill>
                  <a:schemeClr val="tx2">
                    <a:lumMod val="75000"/>
                  </a:schemeClr>
                </a:solidFill>
              </a:rPr>
              <a:t> to their own husbands in everything. 25 Husbands, love your wives, just as Christ also loved the church and gave Himself for her, </a:t>
            </a:r>
          </a:p>
        </p:txBody>
      </p:sp>
      <p:sp>
        <p:nvSpPr>
          <p:cNvPr id="7" name="Rectangle 6"/>
          <p:cNvSpPr/>
          <p:nvPr/>
        </p:nvSpPr>
        <p:spPr>
          <a:xfrm>
            <a:off x="457200" y="971550"/>
            <a:ext cx="8229600" cy="39052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1 Timothy 4:12 </a:t>
            </a:r>
          </a:p>
          <a:p>
            <a:r>
              <a:rPr lang="en-US" sz="2800" dirty="0">
                <a:solidFill>
                  <a:schemeClr val="tx2">
                    <a:lumMod val="75000"/>
                  </a:schemeClr>
                </a:solidFill>
              </a:rPr>
              <a:t>12 Let no one despise your youth, but be an example to the believers in word, in conduct, in love, in spirit, in faith, in purity.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strVal val="#ppt_w*0.70"/>
                                          </p:val>
                                        </p:tav>
                                        <p:tav tm="100000">
                                          <p:val>
                                            <p:strVal val="#ppt_w"/>
                                          </p:val>
                                        </p:tav>
                                      </p:tavLst>
                                    </p:anim>
                                    <p:anim calcmode="lin" valueType="num">
                                      <p:cBhvr>
                                        <p:cTn id="23" dur="500" fill="hold"/>
                                        <p:tgtEl>
                                          <p:spTgt spid="4"/>
                                        </p:tgtEl>
                                        <p:attrNameLst>
                                          <p:attrName>ppt_h</p:attrName>
                                        </p:attrNameLst>
                                      </p:cBhvr>
                                      <p:tavLst>
                                        <p:tav tm="0">
                                          <p:val>
                                            <p:strVal val="#ppt_h"/>
                                          </p:val>
                                        </p:tav>
                                        <p:tav tm="100000">
                                          <p:val>
                                            <p:strVal val="#ppt_h"/>
                                          </p:val>
                                        </p:tav>
                                      </p:tavLst>
                                    </p:anim>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strVal val="#ppt_w*0.70"/>
                                          </p:val>
                                        </p:tav>
                                        <p:tav tm="100000">
                                          <p:val>
                                            <p:strVal val="#ppt_w"/>
                                          </p:val>
                                        </p:tav>
                                      </p:tavLst>
                                    </p:anim>
                                    <p:anim calcmode="lin" valueType="num">
                                      <p:cBhvr>
                                        <p:cTn id="30" dur="500" fill="hold"/>
                                        <p:tgtEl>
                                          <p:spTgt spid="5"/>
                                        </p:tgtEl>
                                        <p:attrNameLst>
                                          <p:attrName>ppt_h</p:attrName>
                                        </p:attrNameLst>
                                      </p:cBhvr>
                                      <p:tavLst>
                                        <p:tav tm="0">
                                          <p:val>
                                            <p:strVal val="#ppt_h"/>
                                          </p:val>
                                        </p:tav>
                                        <p:tav tm="100000">
                                          <p:val>
                                            <p:strVal val="#ppt_h"/>
                                          </p:val>
                                        </p:tav>
                                      </p:tavLst>
                                    </p:anim>
                                    <p:animEffect transition="in" filter="fade">
                                      <p:cBhvr>
                                        <p:cTn id="31" dur="500"/>
                                        <p:tgtEl>
                                          <p:spTgt spid="5"/>
                                        </p:tgtEl>
                                      </p:cBhvr>
                                    </p:animEffect>
                                  </p:childTnLst>
                                </p:cTn>
                              </p:par>
                              <p:par>
                                <p:cTn id="32" presetID="2" presetClass="exit" presetSubtype="3" fill="hold" grpId="1" nodeType="withEffect">
                                  <p:stCondLst>
                                    <p:cond delay="0"/>
                                  </p:stCondLst>
                                  <p:childTnLst>
                                    <p:anim calcmode="lin" valueType="num">
                                      <p:cBhvr additive="base">
                                        <p:cTn id="33" dur="500"/>
                                        <p:tgtEl>
                                          <p:spTgt spid="4"/>
                                        </p:tgtEl>
                                        <p:attrNameLst>
                                          <p:attrName>ppt_x</p:attrName>
                                        </p:attrNameLst>
                                      </p:cBhvr>
                                      <p:tavLst>
                                        <p:tav tm="0">
                                          <p:val>
                                            <p:strVal val="ppt_x"/>
                                          </p:val>
                                        </p:tav>
                                        <p:tav tm="100000">
                                          <p:val>
                                            <p:strVal val="1+ppt_w/2"/>
                                          </p:val>
                                        </p:tav>
                                      </p:tavLst>
                                    </p:anim>
                                    <p:anim calcmode="lin" valueType="num">
                                      <p:cBhvr additive="base">
                                        <p:cTn id="34" dur="500"/>
                                        <p:tgtEl>
                                          <p:spTgt spid="4"/>
                                        </p:tgtEl>
                                        <p:attrNameLst>
                                          <p:attrName>ppt_y</p:attrName>
                                        </p:attrNameLst>
                                      </p:cBhvr>
                                      <p:tavLst>
                                        <p:tav tm="0">
                                          <p:val>
                                            <p:strVal val="ppt_y"/>
                                          </p:val>
                                        </p:tav>
                                        <p:tav tm="100000">
                                          <p:val>
                                            <p:strVal val="0-ppt_h/2"/>
                                          </p:val>
                                        </p:tav>
                                      </p:tavLst>
                                    </p:anim>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strVal val="#ppt_w*0.70"/>
                                          </p:val>
                                        </p:tav>
                                        <p:tav tm="100000">
                                          <p:val>
                                            <p:strVal val="#ppt_w"/>
                                          </p:val>
                                        </p:tav>
                                      </p:tavLst>
                                    </p:anim>
                                    <p:anim calcmode="lin" valueType="num">
                                      <p:cBhvr>
                                        <p:cTn id="41" dur="500" fill="hold"/>
                                        <p:tgtEl>
                                          <p:spTgt spid="6"/>
                                        </p:tgtEl>
                                        <p:attrNameLst>
                                          <p:attrName>ppt_h</p:attrName>
                                        </p:attrNameLst>
                                      </p:cBhvr>
                                      <p:tavLst>
                                        <p:tav tm="0">
                                          <p:val>
                                            <p:strVal val="#ppt_h"/>
                                          </p:val>
                                        </p:tav>
                                        <p:tav tm="100000">
                                          <p:val>
                                            <p:strVal val="#ppt_h"/>
                                          </p:val>
                                        </p:tav>
                                      </p:tavLst>
                                    </p:anim>
                                    <p:animEffect transition="in" filter="fade">
                                      <p:cBhvr>
                                        <p:cTn id="42" dur="500"/>
                                        <p:tgtEl>
                                          <p:spTgt spid="6"/>
                                        </p:tgtEl>
                                      </p:cBhvr>
                                    </p:animEffect>
                                  </p:childTnLst>
                                </p:cTn>
                              </p:par>
                              <p:par>
                                <p:cTn id="43" presetID="2" presetClass="exit" presetSubtype="3" fill="hold" grpId="1" nodeType="withEffect">
                                  <p:stCondLst>
                                    <p:cond delay="0"/>
                                  </p:stCondLst>
                                  <p:childTnLst>
                                    <p:anim calcmode="lin" valueType="num">
                                      <p:cBhvr additive="base">
                                        <p:cTn id="44" dur="500"/>
                                        <p:tgtEl>
                                          <p:spTgt spid="5"/>
                                        </p:tgtEl>
                                        <p:attrNameLst>
                                          <p:attrName>ppt_x</p:attrName>
                                        </p:attrNameLst>
                                      </p:cBhvr>
                                      <p:tavLst>
                                        <p:tav tm="0">
                                          <p:val>
                                            <p:strVal val="ppt_x"/>
                                          </p:val>
                                        </p:tav>
                                        <p:tav tm="100000">
                                          <p:val>
                                            <p:strVal val="1+ppt_w/2"/>
                                          </p:val>
                                        </p:tav>
                                      </p:tavLst>
                                    </p:anim>
                                    <p:anim calcmode="lin" valueType="num">
                                      <p:cBhvr additive="base">
                                        <p:cTn id="45" dur="500"/>
                                        <p:tgtEl>
                                          <p:spTgt spid="5"/>
                                        </p:tgtEl>
                                        <p:attrNameLst>
                                          <p:attrName>ppt_y</p:attrName>
                                        </p:attrNameLst>
                                      </p:cBhvr>
                                      <p:tavLst>
                                        <p:tav tm="0">
                                          <p:val>
                                            <p:strVal val="ppt_y"/>
                                          </p:val>
                                        </p:tav>
                                        <p:tav tm="100000">
                                          <p:val>
                                            <p:strVal val="0-ppt_h/2"/>
                                          </p:val>
                                        </p:tav>
                                      </p:tavLst>
                                    </p:anim>
                                    <p:set>
                                      <p:cBhvr>
                                        <p:cTn id="46" dur="1" fill="hold">
                                          <p:stCondLst>
                                            <p:cond delay="499"/>
                                          </p:stCondLst>
                                        </p:cTn>
                                        <p:tgtEl>
                                          <p:spTgt spid="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wipe(left)">
                                      <p:cBhvr>
                                        <p:cTn id="51" dur="500"/>
                                        <p:tgtEl>
                                          <p:spTgt spid="3">
                                            <p:txEl>
                                              <p:pRg st="3" end="3"/>
                                            </p:txEl>
                                          </p:spTgt>
                                        </p:tgtEl>
                                      </p:cBhvr>
                                    </p:animEffect>
                                  </p:childTnLst>
                                </p:cTn>
                              </p:par>
                              <p:par>
                                <p:cTn id="52" presetID="2" presetClass="exit" presetSubtype="3" fill="hold" grpId="1" nodeType="withEffect">
                                  <p:stCondLst>
                                    <p:cond delay="0"/>
                                  </p:stCondLst>
                                  <p:childTnLst>
                                    <p:anim calcmode="lin" valueType="num">
                                      <p:cBhvr additive="base">
                                        <p:cTn id="53" dur="500"/>
                                        <p:tgtEl>
                                          <p:spTgt spid="6"/>
                                        </p:tgtEl>
                                        <p:attrNameLst>
                                          <p:attrName>ppt_x</p:attrName>
                                        </p:attrNameLst>
                                      </p:cBhvr>
                                      <p:tavLst>
                                        <p:tav tm="0">
                                          <p:val>
                                            <p:strVal val="ppt_x"/>
                                          </p:val>
                                        </p:tav>
                                        <p:tav tm="100000">
                                          <p:val>
                                            <p:strVal val="1+ppt_w/2"/>
                                          </p:val>
                                        </p:tav>
                                      </p:tavLst>
                                    </p:anim>
                                    <p:anim calcmode="lin" valueType="num">
                                      <p:cBhvr additive="base">
                                        <p:cTn id="54" dur="500"/>
                                        <p:tgtEl>
                                          <p:spTgt spid="6"/>
                                        </p:tgtEl>
                                        <p:attrNameLst>
                                          <p:attrName>ppt_y</p:attrName>
                                        </p:attrNameLst>
                                      </p:cBhvr>
                                      <p:tavLst>
                                        <p:tav tm="0">
                                          <p:val>
                                            <p:strVal val="ppt_y"/>
                                          </p:val>
                                        </p:tav>
                                        <p:tav tm="100000">
                                          <p:val>
                                            <p:strVal val="0-ppt_h/2"/>
                                          </p:val>
                                        </p:tav>
                                      </p:tavLst>
                                    </p:anim>
                                    <p:set>
                                      <p:cBhvr>
                                        <p:cTn id="55" dur="1" fill="hold">
                                          <p:stCondLst>
                                            <p:cond delay="499"/>
                                          </p:stCondLst>
                                        </p:cTn>
                                        <p:tgtEl>
                                          <p:spTgt spid="6"/>
                                        </p:tgtEl>
                                        <p:attrNameLst>
                                          <p:attrName>style.visibility</p:attrName>
                                        </p:attrNameLst>
                                      </p:cBhvr>
                                      <p:to>
                                        <p:strVal val="hidden"/>
                                      </p:to>
                                    </p:se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left)">
                                      <p:cBhvr>
                                        <p:cTn id="59" dur="500"/>
                                        <p:tgtEl>
                                          <p:spTgt spid="3">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Effect transition="in" filter="wipe(left)">
                                      <p:cBhvr>
                                        <p:cTn id="64" dur="500"/>
                                        <p:tgtEl>
                                          <p:spTgt spid="3">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500" fill="hold"/>
                                        <p:tgtEl>
                                          <p:spTgt spid="7"/>
                                        </p:tgtEl>
                                        <p:attrNameLst>
                                          <p:attrName>ppt_w</p:attrName>
                                        </p:attrNameLst>
                                      </p:cBhvr>
                                      <p:tavLst>
                                        <p:tav tm="0">
                                          <p:val>
                                            <p:strVal val="#ppt_w*0.70"/>
                                          </p:val>
                                        </p:tav>
                                        <p:tav tm="100000">
                                          <p:val>
                                            <p:strVal val="#ppt_w"/>
                                          </p:val>
                                        </p:tav>
                                      </p:tavLst>
                                    </p:anim>
                                    <p:anim calcmode="lin" valueType="num">
                                      <p:cBhvr>
                                        <p:cTn id="70" dur="500" fill="hold"/>
                                        <p:tgtEl>
                                          <p:spTgt spid="7"/>
                                        </p:tgtEl>
                                        <p:attrNameLst>
                                          <p:attrName>ppt_h</p:attrName>
                                        </p:attrNameLst>
                                      </p:cBhvr>
                                      <p:tavLst>
                                        <p:tav tm="0">
                                          <p:val>
                                            <p:strVal val="#ppt_h"/>
                                          </p:val>
                                        </p:tav>
                                        <p:tav tm="100000">
                                          <p:val>
                                            <p:strVal val="#ppt_h"/>
                                          </p:val>
                                        </p:tav>
                                      </p:tavLst>
                                    </p:anim>
                                    <p:animEffect transition="in" filter="fade">
                                      <p:cBhvr>
                                        <p:cTn id="71" dur="500"/>
                                        <p:tgtEl>
                                          <p:spTgt spid="7"/>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animEffect transition="in" filter="wipe(left)">
                                      <p:cBhvr>
                                        <p:cTn id="76" dur="500"/>
                                        <p:tgtEl>
                                          <p:spTgt spid="3">
                                            <p:txEl>
                                              <p:pRg st="6" end="6"/>
                                            </p:txEl>
                                          </p:spTgt>
                                        </p:tgtEl>
                                      </p:cBhvr>
                                    </p:animEffect>
                                  </p:childTnLst>
                                </p:cTn>
                              </p:par>
                              <p:par>
                                <p:cTn id="77" presetID="2" presetClass="exit" presetSubtype="3" fill="hold" grpId="1" nodeType="withEffect">
                                  <p:stCondLst>
                                    <p:cond delay="0"/>
                                  </p:stCondLst>
                                  <p:childTnLst>
                                    <p:anim calcmode="lin" valueType="num">
                                      <p:cBhvr additive="base">
                                        <p:cTn id="78" dur="500"/>
                                        <p:tgtEl>
                                          <p:spTgt spid="7"/>
                                        </p:tgtEl>
                                        <p:attrNameLst>
                                          <p:attrName>ppt_x</p:attrName>
                                        </p:attrNameLst>
                                      </p:cBhvr>
                                      <p:tavLst>
                                        <p:tav tm="0">
                                          <p:val>
                                            <p:strVal val="ppt_x"/>
                                          </p:val>
                                        </p:tav>
                                        <p:tav tm="100000">
                                          <p:val>
                                            <p:strVal val="1+ppt_w/2"/>
                                          </p:val>
                                        </p:tav>
                                      </p:tavLst>
                                    </p:anim>
                                    <p:anim calcmode="lin" valueType="num">
                                      <p:cBhvr additive="base">
                                        <p:cTn id="79" dur="500"/>
                                        <p:tgtEl>
                                          <p:spTgt spid="7"/>
                                        </p:tgtEl>
                                        <p:attrNameLst>
                                          <p:attrName>ppt_y</p:attrName>
                                        </p:attrNameLst>
                                      </p:cBhvr>
                                      <p:tavLst>
                                        <p:tav tm="0">
                                          <p:val>
                                            <p:strVal val="ppt_y"/>
                                          </p:val>
                                        </p:tav>
                                        <p:tav tm="100000">
                                          <p:val>
                                            <p:strVal val="0-ppt_h/2"/>
                                          </p:val>
                                        </p:tav>
                                      </p:tavLst>
                                    </p:anim>
                                    <p:set>
                                      <p:cBhvr>
                                        <p:cTn id="80" dur="1" fill="hold">
                                          <p:stCondLst>
                                            <p:cond delay="499"/>
                                          </p:stCondLst>
                                        </p:cTn>
                                        <p:tgtEl>
                                          <p:spTgt spid="7"/>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3">
                                            <p:txEl>
                                              <p:pRg st="7" end="7"/>
                                            </p:txEl>
                                          </p:spTgt>
                                        </p:tgtEl>
                                        <p:attrNameLst>
                                          <p:attrName>style.visibility</p:attrName>
                                        </p:attrNameLst>
                                      </p:cBhvr>
                                      <p:to>
                                        <p:strVal val="visible"/>
                                      </p:to>
                                    </p:set>
                                    <p:animEffect transition="in" filter="wipe(left)">
                                      <p:cBhvr>
                                        <p:cTn id="85" dur="500"/>
                                        <p:tgtEl>
                                          <p:spTgt spid="3">
                                            <p:txEl>
                                              <p:pRg st="7" end="7"/>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3">
                                            <p:txEl>
                                              <p:pRg st="8" end="8"/>
                                            </p:txEl>
                                          </p:spTgt>
                                        </p:tgtEl>
                                        <p:attrNameLst>
                                          <p:attrName>style.visibility</p:attrName>
                                        </p:attrNameLst>
                                      </p:cBhvr>
                                      <p:to>
                                        <p:strVal val="visible"/>
                                      </p:to>
                                    </p:set>
                                    <p:animEffect transition="in" filter="wipe(left)">
                                      <p:cBhvr>
                                        <p:cTn id="90" dur="500"/>
                                        <p:tgtEl>
                                          <p:spTgt spid="3">
                                            <p:txEl>
                                              <p:pRg st="8" end="8"/>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
                                            <p:txEl>
                                              <p:pRg st="9" end="9"/>
                                            </p:txEl>
                                          </p:spTgt>
                                        </p:tgtEl>
                                        <p:attrNameLst>
                                          <p:attrName>style.visibility</p:attrName>
                                        </p:attrNameLst>
                                      </p:cBhvr>
                                      <p:to>
                                        <p:strVal val="visible"/>
                                      </p:to>
                                    </p:set>
                                    <p:animEffect transition="in" filter="wipe(left)">
                                      <p:cBhvr>
                                        <p:cTn id="9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P spid="6" grpId="0" animBg="1"/>
      <p:bldP spid="6"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Too strict?</a:t>
            </a:r>
          </a:p>
          <a:p>
            <a:pPr lvl="1"/>
            <a:r>
              <a:rPr lang="en-US" dirty="0" smtClean="0"/>
              <a:t>No!</a:t>
            </a:r>
          </a:p>
          <a:p>
            <a:pPr lvl="1"/>
            <a:r>
              <a:rPr lang="en-US" dirty="0" smtClean="0"/>
              <a:t>Too lenient!</a:t>
            </a:r>
          </a:p>
          <a:p>
            <a:r>
              <a:rPr lang="en-US" dirty="0" smtClean="0"/>
              <a:t>No such thing as being too strict with God’s word!</a:t>
            </a:r>
          </a:p>
          <a:p>
            <a:r>
              <a:rPr lang="en-US" dirty="0" smtClean="0"/>
              <a:t>What will we do in the end?</a:t>
            </a:r>
          </a:p>
          <a:p>
            <a:pPr lvl="1"/>
            <a:endParaRPr lang="en-US" dirty="0"/>
          </a:p>
        </p:txBody>
      </p:sp>
      <p:sp>
        <p:nvSpPr>
          <p:cNvPr id="4" name="Rectangle 3"/>
          <p:cNvSpPr/>
          <p:nvPr/>
        </p:nvSpPr>
        <p:spPr>
          <a:xfrm>
            <a:off x="457200" y="9715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John </a:t>
            </a:r>
            <a:r>
              <a:rPr lang="en-US" sz="2800" b="1" i="1" dirty="0" smtClean="0">
                <a:solidFill>
                  <a:schemeClr val="tx2">
                    <a:lumMod val="75000"/>
                  </a:schemeClr>
                </a:solidFill>
              </a:rPr>
              <a:t>14:15, 21</a:t>
            </a:r>
            <a:endParaRPr lang="en-US" sz="2800" b="1" i="1" dirty="0">
              <a:solidFill>
                <a:schemeClr val="tx2">
                  <a:lumMod val="75000"/>
                </a:schemeClr>
              </a:solidFill>
            </a:endParaRPr>
          </a:p>
          <a:p>
            <a:r>
              <a:rPr lang="en-US" sz="2800" dirty="0">
                <a:solidFill>
                  <a:schemeClr val="tx2">
                    <a:lumMod val="75000"/>
                  </a:schemeClr>
                </a:solidFill>
              </a:rPr>
              <a:t>15 “If you love Me, keep My commandments. </a:t>
            </a:r>
            <a:endParaRPr lang="en-US" sz="2800" dirty="0" smtClean="0">
              <a:solidFill>
                <a:schemeClr val="tx2">
                  <a:lumMod val="75000"/>
                </a:schemeClr>
              </a:solidFill>
            </a:endParaRPr>
          </a:p>
          <a:p>
            <a:endParaRPr lang="en-US" sz="2800" dirty="0">
              <a:solidFill>
                <a:schemeClr val="tx2">
                  <a:lumMod val="75000"/>
                </a:schemeClr>
              </a:solidFill>
            </a:endParaRPr>
          </a:p>
          <a:p>
            <a:r>
              <a:rPr lang="en-US" sz="2800" dirty="0" smtClean="0">
                <a:solidFill>
                  <a:schemeClr val="tx2">
                    <a:lumMod val="75000"/>
                  </a:schemeClr>
                </a:solidFill>
              </a:rPr>
              <a:t>21 </a:t>
            </a:r>
            <a:r>
              <a:rPr lang="en-US" sz="2800" dirty="0">
                <a:solidFill>
                  <a:schemeClr val="tx2">
                    <a:lumMod val="75000"/>
                  </a:schemeClr>
                </a:solidFill>
              </a:rPr>
              <a:t>He who has My commandments and keeps them, it is he who loves Me. And he who loves Me will be loved by My Father, and I will love him and manifest Myself to him.” </a:t>
            </a:r>
          </a:p>
        </p:txBody>
      </p:sp>
      <p:sp>
        <p:nvSpPr>
          <p:cNvPr id="6" name="Rectangle 5"/>
          <p:cNvSpPr/>
          <p:nvPr/>
        </p:nvSpPr>
        <p:spPr>
          <a:xfrm>
            <a:off x="457200" y="971550"/>
            <a:ext cx="8229600" cy="38290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2">
                    <a:lumMod val="75000"/>
                  </a:schemeClr>
                </a:solidFill>
              </a:rPr>
              <a:t>Jeremiah 5:30–31 </a:t>
            </a:r>
          </a:p>
          <a:p>
            <a:r>
              <a:rPr lang="en-US" sz="2800" dirty="0">
                <a:solidFill>
                  <a:schemeClr val="tx2">
                    <a:lumMod val="75000"/>
                  </a:schemeClr>
                </a:solidFill>
              </a:rPr>
              <a:t>30 “An astonishing and horrible thing Has been committed in the land: 31 The prophets prophesy falsely, And the priests rule by their </a:t>
            </a:r>
            <a:r>
              <a:rPr lang="en-US" sz="2800" i="1" dirty="0">
                <a:solidFill>
                  <a:schemeClr val="tx2">
                    <a:lumMod val="75000"/>
                  </a:schemeClr>
                </a:solidFill>
              </a:rPr>
              <a:t>own</a:t>
            </a:r>
            <a:r>
              <a:rPr lang="en-US" sz="2800" dirty="0">
                <a:solidFill>
                  <a:schemeClr val="tx2">
                    <a:lumMod val="75000"/>
                  </a:schemeClr>
                </a:solidFill>
              </a:rPr>
              <a:t> power; And My people love </a:t>
            </a:r>
            <a:r>
              <a:rPr lang="en-US" sz="2800" i="1" dirty="0">
                <a:solidFill>
                  <a:schemeClr val="tx2">
                    <a:lumMod val="75000"/>
                  </a:schemeClr>
                </a:solidFill>
              </a:rPr>
              <a:t>to have it</a:t>
            </a:r>
            <a:r>
              <a:rPr lang="en-US" sz="2800" dirty="0">
                <a:solidFill>
                  <a:schemeClr val="tx2">
                    <a:lumMod val="75000"/>
                  </a:schemeClr>
                </a:solidFill>
              </a:rPr>
              <a:t> so. But what will you do in the end?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strVal val="#ppt_w*0.70"/>
                                          </p:val>
                                        </p:tav>
                                        <p:tav tm="100000">
                                          <p:val>
                                            <p:strVal val="#ppt_w"/>
                                          </p:val>
                                        </p:tav>
                                      </p:tavLst>
                                    </p:anim>
                                    <p:anim calcmode="lin" valueType="num">
                                      <p:cBhvr>
                                        <p:cTn id="28" dur="500" fill="hold"/>
                                        <p:tgtEl>
                                          <p:spTgt spid="4"/>
                                        </p:tgtEl>
                                        <p:attrNameLst>
                                          <p:attrName>ppt_h</p:attrName>
                                        </p:attrNameLst>
                                      </p:cBhvr>
                                      <p:tavLst>
                                        <p:tav tm="0">
                                          <p:val>
                                            <p:strVal val="#ppt_h"/>
                                          </p:val>
                                        </p:tav>
                                        <p:tav tm="100000">
                                          <p:val>
                                            <p:strVal val="#ppt_h"/>
                                          </p:val>
                                        </p:tav>
                                      </p:tavLst>
                                    </p:anim>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par>
                                <p:cTn id="35" presetID="2" presetClass="exit" presetSubtype="3" fill="hold" grpId="1" nodeType="withEffect">
                                  <p:stCondLst>
                                    <p:cond delay="0"/>
                                  </p:stCondLst>
                                  <p:childTnLst>
                                    <p:anim calcmode="lin" valueType="num">
                                      <p:cBhvr additive="base">
                                        <p:cTn id="36" dur="500"/>
                                        <p:tgtEl>
                                          <p:spTgt spid="4"/>
                                        </p:tgtEl>
                                        <p:attrNameLst>
                                          <p:attrName>ppt_x</p:attrName>
                                        </p:attrNameLst>
                                      </p:cBhvr>
                                      <p:tavLst>
                                        <p:tav tm="0">
                                          <p:val>
                                            <p:strVal val="ppt_x"/>
                                          </p:val>
                                        </p:tav>
                                        <p:tav tm="100000">
                                          <p:val>
                                            <p:strVal val="1+ppt_w/2"/>
                                          </p:val>
                                        </p:tav>
                                      </p:tavLst>
                                    </p:anim>
                                    <p:anim calcmode="lin" valueType="num">
                                      <p:cBhvr additive="base">
                                        <p:cTn id="37" dur="500"/>
                                        <p:tgtEl>
                                          <p:spTgt spid="4"/>
                                        </p:tgtEl>
                                        <p:attrNameLst>
                                          <p:attrName>ppt_y</p:attrName>
                                        </p:attrNameLst>
                                      </p:cBhvr>
                                      <p:tavLst>
                                        <p:tav tm="0">
                                          <p:val>
                                            <p:strVal val="ppt_y"/>
                                          </p:val>
                                        </p:tav>
                                        <p:tav tm="100000">
                                          <p:val>
                                            <p:strVal val="0-ppt_h/2"/>
                                          </p:val>
                                        </p:tav>
                                      </p:tavLst>
                                    </p:anim>
                                    <p:set>
                                      <p:cBhvr>
                                        <p:cTn id="38" dur="1" fill="hold">
                                          <p:stCondLst>
                                            <p:cond delay="499"/>
                                          </p:stCondLst>
                                        </p:cTn>
                                        <p:tgtEl>
                                          <p:spTgt spid="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strVal val="#ppt_w*0.70"/>
                                          </p:val>
                                        </p:tav>
                                        <p:tav tm="100000">
                                          <p:val>
                                            <p:strVal val="#ppt_w"/>
                                          </p:val>
                                        </p:tav>
                                      </p:tavLst>
                                    </p:anim>
                                    <p:anim calcmode="lin" valueType="num">
                                      <p:cBhvr>
                                        <p:cTn id="44" dur="500" fill="hold"/>
                                        <p:tgtEl>
                                          <p:spTgt spid="6"/>
                                        </p:tgtEl>
                                        <p:attrNameLst>
                                          <p:attrName>ppt_h</p:attrName>
                                        </p:attrNameLst>
                                      </p:cBhvr>
                                      <p:tavLst>
                                        <p:tav tm="0">
                                          <p:val>
                                            <p:strVal val="#ppt_h"/>
                                          </p:val>
                                        </p:tav>
                                        <p:tav tm="100000">
                                          <p:val>
                                            <p:strVal val="#ppt_h"/>
                                          </p:val>
                                        </p:tav>
                                      </p:tavLst>
                                    </p:anim>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1076</Words>
  <Application>Microsoft Office PowerPoint</Application>
  <PresentationFormat>On-screen Show (16:9)</PresentationFormat>
  <Paragraphs>85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What Will You Do In The End?</vt:lpstr>
      <vt:lpstr>Introduction</vt:lpstr>
      <vt:lpstr>Similarities…</vt:lpstr>
      <vt:lpstr>Similarities…</vt:lpstr>
      <vt:lpstr>Leniency in the Modern Church?</vt:lpstr>
      <vt:lpstr>Leniency in the Modern Church?</vt:lpstr>
      <vt:lpstr>Conclusion</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Will You Do In The End?</dc:title>
  <dc:creator>Kris</dc:creator>
  <cp:lastModifiedBy>Kris Brewer</cp:lastModifiedBy>
  <cp:revision>41</cp:revision>
  <dcterms:created xsi:type="dcterms:W3CDTF">2011-12-31T23:18:09Z</dcterms:created>
  <dcterms:modified xsi:type="dcterms:W3CDTF">2014-06-29T20:00:53Z</dcterms:modified>
</cp:coreProperties>
</file>