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7"/>
  </p:handoutMasterIdLst>
  <p:sldIdLst>
    <p:sldId id="410" r:id="rId2"/>
    <p:sldId id="422" r:id="rId3"/>
    <p:sldId id="423" r:id="rId4"/>
    <p:sldId id="425" r:id="rId5"/>
    <p:sldId id="426" r:id="rId6"/>
    <p:sldId id="427" r:id="rId7"/>
    <p:sldId id="428" r:id="rId8"/>
    <p:sldId id="424" r:id="rId9"/>
    <p:sldId id="506" r:id="rId10"/>
    <p:sldId id="505" r:id="rId11"/>
    <p:sldId id="429" r:id="rId12"/>
    <p:sldId id="430" r:id="rId13"/>
    <p:sldId id="431" r:id="rId14"/>
    <p:sldId id="432" r:id="rId15"/>
    <p:sldId id="504" r:id="rId16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8"/>
    </p:embeddedFont>
    <p:embeddedFont>
      <p:font typeface="Arial Black" panose="020B0A04020102020204" pitchFamily="34" charset="0"/>
      <p:bold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800" dirty="0" smtClean="0"/>
              <a:t>Impassioned, But Confident Plea</a:t>
            </a:r>
            <a:endParaRPr lang="en-US" sz="68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</a:t>
            </a:r>
            <a:r>
              <a:rPr lang="en-US" dirty="0"/>
              <a:t>11 – II </a:t>
            </a:r>
            <a:r>
              <a:rPr lang="en-US" b="1" dirty="0" smtClean="0">
                <a:latin typeface="Arial Black" panose="020B0A04020102020204" pitchFamily="34" charset="0"/>
              </a:rPr>
              <a:t>Corinthians 7:2-16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4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Tie-In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dirty="0" smtClean="0"/>
              <a:t>What does chapters </a:t>
            </a:r>
            <a:r>
              <a:rPr lang="en-US" b="1" dirty="0" smtClean="0">
                <a:solidFill>
                  <a:schemeClr val="accent1"/>
                </a:solidFill>
              </a:rPr>
              <a:t>8-9</a:t>
            </a:r>
            <a:r>
              <a:rPr lang="en-US" dirty="0" smtClean="0"/>
              <a:t> have to do with </a:t>
            </a:r>
            <a:r>
              <a:rPr lang="en-US" b="1" dirty="0" smtClean="0">
                <a:solidFill>
                  <a:schemeClr val="accent1"/>
                </a:solidFill>
              </a:rPr>
              <a:t>1-7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1"/>
                </a:solidFill>
              </a:rPr>
              <a:t>10-13</a:t>
            </a:r>
            <a:r>
              <a:rPr lang="en-US" dirty="0" smtClean="0"/>
              <a:t>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Church matters are often complicated – multiple ongoing issues.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At least some Corinthians were apparently delaying, minimizing gift.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Would Judaizing false apostles and teachers – who demanded pay from Corinth – have wanted money </a:t>
            </a:r>
            <a:r>
              <a:rPr lang="en-US" b="1" i="1" dirty="0" smtClean="0"/>
              <a:t>leaving</a:t>
            </a:r>
            <a:r>
              <a:rPr lang="en-US" dirty="0" smtClean="0"/>
              <a:t> the congregation?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Even if they tolerated it, would they have wanted Paul to administer (i.e., carry) the gift back to Jerusalem … or themselves?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If they carried the contribution, would they have </a:t>
            </a:r>
            <a:r>
              <a:rPr lang="en-US" i="1" dirty="0" smtClean="0"/>
              <a:t>“provided honorable things … in the sight of men”</a:t>
            </a:r>
            <a:r>
              <a:rPr lang="en-US" dirty="0" smtClean="0"/>
              <a:t>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Would they have been concerned about the spiritual relationship?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9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“Had Seen the Grace of God”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How did the Macedonians’ reaction manifest the </a:t>
            </a:r>
            <a:r>
              <a:rPr lang="en-US" i="1" dirty="0"/>
              <a:t>“grace of God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Moreover, brethren, </a:t>
            </a:r>
            <a:r>
              <a:rPr lang="en-US" b="1" i="1" dirty="0"/>
              <a:t>we make known to you </a:t>
            </a:r>
            <a:r>
              <a:rPr lang="en-US" b="1" i="1" u="sng" dirty="0"/>
              <a:t>the grace of God bestowed</a:t>
            </a:r>
            <a:r>
              <a:rPr lang="en-US" b="1" i="1" dirty="0"/>
              <a:t> on the churches of Macedonia</a:t>
            </a:r>
            <a:r>
              <a:rPr lang="en-US" i="1" dirty="0" smtClean="0"/>
              <a:t>:  </a:t>
            </a:r>
            <a:r>
              <a:rPr lang="en-US" b="1" i="1" u="sng" dirty="0" smtClean="0"/>
              <a:t>that</a:t>
            </a:r>
            <a:r>
              <a:rPr lang="en-US" b="1" i="1" dirty="0" smtClean="0"/>
              <a:t> </a:t>
            </a:r>
            <a:r>
              <a:rPr lang="en-US" b="1" i="1" dirty="0"/>
              <a:t>in a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dirty="0" smtClean="0"/>
              <a:t>great </a:t>
            </a:r>
            <a:r>
              <a:rPr lang="en-US" b="1" i="1" dirty="0"/>
              <a:t>trial of affliction </a:t>
            </a:r>
            <a:r>
              <a:rPr lang="en-US" i="1" dirty="0"/>
              <a:t>the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2a</a:t>
            </a:r>
            <a:r>
              <a:rPr lang="en-US" b="1" i="1" dirty="0" smtClean="0"/>
              <a:t>abundance </a:t>
            </a:r>
            <a:r>
              <a:rPr lang="en-US" b="1" i="1" dirty="0"/>
              <a:t>of their joy </a:t>
            </a:r>
            <a:r>
              <a:rPr lang="en-US" i="1" dirty="0"/>
              <a:t>and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2b</a:t>
            </a:r>
            <a:r>
              <a:rPr lang="en-US" b="1" i="1" dirty="0" smtClean="0"/>
              <a:t>their </a:t>
            </a:r>
            <a:r>
              <a:rPr lang="en-US" b="1" i="1" dirty="0"/>
              <a:t>deep poverty </a:t>
            </a:r>
            <a:r>
              <a:rPr lang="en-US" b="1" i="1" u="sng" dirty="0"/>
              <a:t>abounded</a:t>
            </a:r>
            <a:r>
              <a:rPr lang="en-US" i="1" dirty="0"/>
              <a:t> </a:t>
            </a:r>
            <a:r>
              <a:rPr lang="en-US" b="1" i="1" dirty="0"/>
              <a:t>in the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u="sng" dirty="0" smtClean="0"/>
              <a:t>riches </a:t>
            </a:r>
            <a:r>
              <a:rPr lang="en-US" b="1" i="1" u="sng" dirty="0"/>
              <a:t>of their </a:t>
            </a:r>
            <a:r>
              <a:rPr lang="en-US" b="1" i="1" u="sng" dirty="0" smtClean="0"/>
              <a:t>liberality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8:1-2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God’s grace is </a:t>
            </a:r>
            <a:r>
              <a:rPr lang="en-US" b="1" i="1" dirty="0" smtClean="0"/>
              <a:t>evident</a:t>
            </a:r>
            <a:r>
              <a:rPr lang="en-US" dirty="0" smtClean="0"/>
              <a:t> in transformation and obedience (</a:t>
            </a:r>
            <a:r>
              <a:rPr lang="en-US" b="1" dirty="0">
                <a:solidFill>
                  <a:schemeClr val="accent1"/>
                </a:solidFill>
              </a:rPr>
              <a:t>Acts 11:23</a:t>
            </a:r>
            <a:r>
              <a:rPr lang="en-US" dirty="0" smtClean="0"/>
              <a:t>).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God’s grace (</a:t>
            </a:r>
            <a:r>
              <a:rPr lang="en-US" b="1" i="1" dirty="0" smtClean="0"/>
              <a:t>hope</a:t>
            </a:r>
            <a:r>
              <a:rPr lang="en-US" dirty="0" smtClean="0"/>
              <a:t> of gospel) provided </a:t>
            </a:r>
            <a:r>
              <a:rPr lang="en-US" b="1" i="1" dirty="0" smtClean="0"/>
              <a:t>joy</a:t>
            </a:r>
            <a:r>
              <a:rPr lang="en-US" dirty="0" smtClean="0"/>
              <a:t> in affliction.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God’s grace (</a:t>
            </a:r>
            <a:r>
              <a:rPr lang="en-US" b="1" i="1" dirty="0" smtClean="0"/>
              <a:t>love</a:t>
            </a:r>
            <a:r>
              <a:rPr lang="en-US" dirty="0" smtClean="0"/>
              <a:t> of God) provided </a:t>
            </a:r>
            <a:r>
              <a:rPr lang="en-US" b="1" i="1" dirty="0" smtClean="0"/>
              <a:t>sacrificial</a:t>
            </a:r>
            <a:r>
              <a:rPr lang="en-US" dirty="0" smtClean="0"/>
              <a:t> </a:t>
            </a:r>
            <a:r>
              <a:rPr lang="en-US" b="1" i="1" dirty="0" smtClean="0"/>
              <a:t>liberality</a:t>
            </a:r>
            <a:r>
              <a:rPr lang="en-US" dirty="0" smtClean="0"/>
              <a:t> in poverty.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Why else would someone </a:t>
            </a:r>
            <a:r>
              <a:rPr lang="en-US" b="1" i="1" dirty="0" smtClean="0"/>
              <a:t>give</a:t>
            </a:r>
            <a:r>
              <a:rPr lang="en-US" dirty="0" smtClean="0"/>
              <a:t> deeply, when everyone else was unjustly </a:t>
            </a:r>
            <a:r>
              <a:rPr lang="en-US" b="1" i="1" dirty="0" smtClean="0"/>
              <a:t>taking</a:t>
            </a:r>
            <a:r>
              <a:rPr lang="en-US" dirty="0" smtClean="0"/>
              <a:t> from them?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b="1" dirty="0" smtClean="0"/>
              <a:t>Focus: </a:t>
            </a:r>
            <a:r>
              <a:rPr lang="en-US" dirty="0" smtClean="0"/>
              <a:t>Their sacrifice and suffering was </a:t>
            </a:r>
            <a:r>
              <a:rPr lang="en-US" b="1" i="1" dirty="0" smtClean="0"/>
              <a:t>nothing </a:t>
            </a:r>
            <a:r>
              <a:rPr lang="en-US" b="1" i="1" u="sng" dirty="0" smtClean="0"/>
              <a:t>compared</a:t>
            </a:r>
            <a:r>
              <a:rPr lang="en-US" b="1" i="1" dirty="0" smtClean="0"/>
              <a:t> </a:t>
            </a:r>
            <a:r>
              <a:rPr lang="en-US" dirty="0" smtClean="0"/>
              <a:t>to Jesus’.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“See … Not </a:t>
            </a:r>
            <a:r>
              <a:rPr lang="en-US" i="1" dirty="0"/>
              <a:t>M</a:t>
            </a:r>
            <a:r>
              <a:rPr lang="en-US" i="1" dirty="0" smtClean="0"/>
              <a:t>any </a:t>
            </a:r>
            <a:r>
              <a:rPr lang="en-US" i="1" dirty="0"/>
              <a:t>N</a:t>
            </a:r>
            <a:r>
              <a:rPr lang="en-US" i="1" dirty="0" smtClean="0"/>
              <a:t>oble”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… </a:t>
            </a:r>
            <a:r>
              <a:rPr lang="en-US" i="1" dirty="0"/>
              <a:t>that </a:t>
            </a:r>
            <a:r>
              <a:rPr lang="en-US" b="1" i="1" dirty="0"/>
              <a:t>in a great trial of affliction </a:t>
            </a:r>
            <a:r>
              <a:rPr lang="en-US" i="1" dirty="0"/>
              <a:t>the abundance of their joy and </a:t>
            </a:r>
            <a:r>
              <a:rPr lang="en-US" b="1" i="1" u="sng" dirty="0"/>
              <a:t>their deep poverty abounded</a:t>
            </a:r>
            <a:r>
              <a:rPr lang="en-US" b="1" i="1" dirty="0"/>
              <a:t> in the riches of their liberality</a:t>
            </a:r>
            <a:r>
              <a:rPr lang="en-US" i="1" dirty="0" smtClean="0"/>
              <a:t>.  For </a:t>
            </a:r>
            <a:r>
              <a:rPr lang="en-US" i="1" dirty="0"/>
              <a:t>I bear witness that </a:t>
            </a:r>
            <a:r>
              <a:rPr lang="en-US" b="1" i="1" dirty="0"/>
              <a:t>according to their ability</a:t>
            </a:r>
            <a:r>
              <a:rPr lang="en-US" i="1" dirty="0"/>
              <a:t>, yes, and </a:t>
            </a:r>
            <a:r>
              <a:rPr lang="en-US" b="1" i="1" dirty="0"/>
              <a:t>beyond their ability, they were freely willing</a:t>
            </a:r>
            <a:r>
              <a:rPr lang="en-US" i="1" dirty="0"/>
              <a:t>,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8:2-3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dirty="0" smtClean="0"/>
              <a:t>How </a:t>
            </a:r>
            <a:r>
              <a:rPr lang="en-US" dirty="0"/>
              <a:t>can </a:t>
            </a:r>
            <a:r>
              <a:rPr lang="en-US" i="1" dirty="0"/>
              <a:t>“deep poverty” </a:t>
            </a:r>
            <a:r>
              <a:rPr lang="en-US" dirty="0"/>
              <a:t>promote one to</a:t>
            </a:r>
            <a:r>
              <a:rPr lang="en-US" i="1" dirty="0"/>
              <a:t> “abound in the riches … of liberality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 more we have, the easier it becomes to place our </a:t>
            </a:r>
            <a:r>
              <a:rPr lang="en-US" b="1" i="1" dirty="0" smtClean="0"/>
              <a:t>trust</a:t>
            </a:r>
            <a:r>
              <a:rPr lang="en-US" dirty="0" smtClean="0"/>
              <a:t> in our </a:t>
            </a:r>
            <a:r>
              <a:rPr lang="en-US" b="1" i="1" dirty="0" smtClean="0"/>
              <a:t>things</a:t>
            </a:r>
            <a:r>
              <a:rPr lang="en-US" dirty="0" smtClean="0"/>
              <a:t>.  So, the harder it becomes to sacrifice </a:t>
            </a:r>
            <a:r>
              <a:rPr lang="en-US" b="1" i="1" dirty="0" smtClean="0"/>
              <a:t>them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I Cor. 1:26-29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Often – not always – those </a:t>
            </a:r>
            <a:r>
              <a:rPr lang="en-US" b="1" i="1" u="sng" dirty="0" smtClean="0"/>
              <a:t>already</a:t>
            </a:r>
            <a:r>
              <a:rPr lang="en-US" dirty="0" smtClean="0"/>
              <a:t> </a:t>
            </a:r>
            <a:r>
              <a:rPr lang="en-US" b="1" i="1" dirty="0" smtClean="0"/>
              <a:t>humbled</a:t>
            </a:r>
            <a:r>
              <a:rPr lang="en-US" dirty="0" smtClean="0"/>
              <a:t> may more easily humble themselves, because they do </a:t>
            </a:r>
            <a:r>
              <a:rPr lang="en-US" b="1" i="1" u="sng" dirty="0" smtClean="0"/>
              <a:t>not</a:t>
            </a:r>
            <a:r>
              <a:rPr lang="en-US" dirty="0" smtClean="0"/>
              <a:t> think so highly of themselves.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i="1" dirty="0" smtClean="0"/>
              <a:t>“Poor widow has put in more than all …”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Luke 21:1-4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4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</a:t>
            </a:r>
            <a:r>
              <a:rPr lang="en-US" i="1" u="sng" dirty="0" smtClean="0"/>
              <a:t>First</a:t>
            </a:r>
            <a:r>
              <a:rPr lang="en-US" i="1" dirty="0" smtClean="0"/>
              <a:t> gave </a:t>
            </a:r>
            <a:r>
              <a:rPr lang="en-US" i="1" dirty="0"/>
              <a:t>t</a:t>
            </a:r>
            <a:r>
              <a:rPr lang="en-US" i="1" dirty="0" smtClean="0"/>
              <a:t>hemselves to the Lord”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What else did the Macedonians give beside </a:t>
            </a:r>
            <a:r>
              <a:rPr lang="en-US" i="1" dirty="0" smtClean="0"/>
              <a:t>“the gift”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I bear witness that according to their ability, yes, and beyond their ability, </a:t>
            </a:r>
            <a:r>
              <a:rPr lang="en-US" b="1" i="1" dirty="0" smtClean="0"/>
              <a:t>they were </a:t>
            </a:r>
            <a:r>
              <a:rPr lang="en-US" b="1" i="1" u="sng" dirty="0" smtClean="0"/>
              <a:t>freely willing</a:t>
            </a:r>
            <a:r>
              <a:rPr lang="en-US" b="1" i="1" dirty="0" smtClean="0"/>
              <a:t>, </a:t>
            </a:r>
            <a:r>
              <a:rPr lang="en-US" b="1" i="1" u="sng" dirty="0" smtClean="0"/>
              <a:t>imploring</a:t>
            </a:r>
            <a:r>
              <a:rPr lang="en-US" b="1" i="1" dirty="0" smtClean="0"/>
              <a:t> us with </a:t>
            </a:r>
            <a:r>
              <a:rPr lang="en-US" b="1" i="1" u="sng" dirty="0" smtClean="0"/>
              <a:t>much urgency</a:t>
            </a:r>
            <a:r>
              <a:rPr lang="en-US" b="1" i="1" dirty="0" smtClean="0"/>
              <a:t> </a:t>
            </a:r>
            <a:r>
              <a:rPr lang="en-US" i="1" dirty="0" smtClean="0"/>
              <a:t>that we would receive the gift and </a:t>
            </a:r>
            <a:r>
              <a:rPr lang="en-US" b="1" i="1" dirty="0" smtClean="0"/>
              <a:t>the </a:t>
            </a:r>
            <a:r>
              <a:rPr lang="en-US" b="1" i="1" u="sng" dirty="0" smtClean="0"/>
              <a:t>fellowship</a:t>
            </a:r>
            <a:r>
              <a:rPr lang="en-US" b="1" i="1" dirty="0" smtClean="0"/>
              <a:t> of the ministering to the saints</a:t>
            </a:r>
            <a:r>
              <a:rPr lang="en-US" i="1" dirty="0" smtClean="0"/>
              <a:t>.  And not only as we had hoped, but </a:t>
            </a:r>
            <a:r>
              <a:rPr lang="en-US" b="1" i="1" dirty="0" smtClean="0"/>
              <a:t>they </a:t>
            </a:r>
            <a:r>
              <a:rPr lang="en-US" b="1" i="1" u="sng" dirty="0" smtClean="0"/>
              <a:t>first</a:t>
            </a:r>
            <a:r>
              <a:rPr lang="en-US" b="1" i="1" dirty="0" smtClean="0"/>
              <a:t> gave </a:t>
            </a:r>
            <a:r>
              <a:rPr lang="en-US" b="1" i="1" u="sng" dirty="0" smtClean="0"/>
              <a:t>themselves to the Lord</a:t>
            </a:r>
            <a:r>
              <a:rPr lang="en-US" i="1" dirty="0" smtClean="0"/>
              <a:t>, and </a:t>
            </a:r>
            <a:r>
              <a:rPr lang="en-US" b="1" i="1" u="sng" dirty="0" smtClean="0"/>
              <a:t>then</a:t>
            </a:r>
            <a:r>
              <a:rPr lang="en-US" b="1" i="1" dirty="0" smtClean="0"/>
              <a:t> to us by the will of God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8:3-5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Themselves!  They had given themselves </a:t>
            </a:r>
            <a:r>
              <a:rPr lang="en-US" b="1" i="1" u="sng" dirty="0"/>
              <a:t>first</a:t>
            </a:r>
            <a:r>
              <a:rPr lang="en-US" b="1" i="1" dirty="0"/>
              <a:t> </a:t>
            </a:r>
            <a:r>
              <a:rPr lang="en-US" b="1" i="1" dirty="0" smtClean="0"/>
              <a:t>to God</a:t>
            </a:r>
            <a:r>
              <a:rPr lang="en-US" dirty="0" smtClean="0"/>
              <a:t>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Everything else followed naturally from that first commitment.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Have we given ourselves </a:t>
            </a:r>
            <a:r>
              <a:rPr lang="en-US" b="1" i="1" dirty="0" smtClean="0"/>
              <a:t>first</a:t>
            </a:r>
            <a:r>
              <a:rPr lang="en-US" dirty="0" smtClean="0"/>
              <a:t> to God – </a:t>
            </a:r>
            <a:r>
              <a:rPr lang="en-US" b="1" i="1" dirty="0" smtClean="0"/>
              <a:t>not</a:t>
            </a:r>
            <a:r>
              <a:rPr lang="en-US" dirty="0" smtClean="0"/>
              <a:t> to God, but </a:t>
            </a:r>
            <a:r>
              <a:rPr lang="en-US" b="1" i="1" dirty="0" smtClean="0"/>
              <a:t>first</a:t>
            </a:r>
            <a:r>
              <a:rPr lang="en-US" dirty="0" smtClean="0"/>
              <a:t> to God?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Macedonians </a:t>
            </a:r>
            <a:r>
              <a:rPr lang="en-US" b="1" i="1" dirty="0" smtClean="0"/>
              <a:t>desperately</a:t>
            </a:r>
            <a:r>
              <a:rPr lang="en-US" dirty="0" smtClean="0"/>
              <a:t> wanted to be a part (</a:t>
            </a:r>
            <a:r>
              <a:rPr lang="en-US" i="1" dirty="0" smtClean="0"/>
              <a:t>“imploring …much urgency …fellowship of the ministering”</a:t>
            </a:r>
            <a:r>
              <a:rPr lang="en-US" dirty="0" smtClean="0"/>
              <a:t>).  Do </a:t>
            </a:r>
            <a:r>
              <a:rPr lang="en-US" b="1" i="1" dirty="0" smtClean="0"/>
              <a:t>we</a:t>
            </a:r>
            <a:r>
              <a:rPr lang="en-US" dirty="0" smtClean="0"/>
              <a:t> want to be a part!?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“</a:t>
            </a:r>
            <a:r>
              <a:rPr lang="en-US" i="1" u="sng" dirty="0"/>
              <a:t>First</a:t>
            </a:r>
            <a:r>
              <a:rPr lang="en-US" i="1" dirty="0"/>
              <a:t> gave themselves to the Lord”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 startAt="4"/>
            </a:pPr>
            <a:r>
              <a:rPr lang="en-US" dirty="0"/>
              <a:t>How were the Macedonians able to give so abundantly (vs. 5)?</a:t>
            </a:r>
          </a:p>
          <a:p>
            <a:r>
              <a:rPr lang="en-US" dirty="0"/>
              <a:t>Themselves!  They had given themselves </a:t>
            </a:r>
            <a:r>
              <a:rPr lang="en-US" b="1" i="1" u="sng" dirty="0"/>
              <a:t>first</a:t>
            </a:r>
            <a:r>
              <a:rPr lang="en-US" b="1" i="1" dirty="0"/>
              <a:t> to God</a:t>
            </a:r>
            <a:r>
              <a:rPr lang="en-US" dirty="0"/>
              <a:t>!</a:t>
            </a:r>
          </a:p>
          <a:p>
            <a:r>
              <a:rPr lang="en-US" dirty="0" smtClean="0"/>
              <a:t>Redundant question … sorry!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“Abound in this grace also”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So we urged Titus</a:t>
            </a:r>
            <a:r>
              <a:rPr lang="en-US" i="1" dirty="0"/>
              <a:t>, that as </a:t>
            </a:r>
            <a:r>
              <a:rPr lang="en-US" b="1" i="1" dirty="0"/>
              <a:t>he had begun</a:t>
            </a:r>
            <a:r>
              <a:rPr lang="en-US" i="1" dirty="0"/>
              <a:t>, so </a:t>
            </a:r>
            <a:r>
              <a:rPr lang="en-US" b="1" i="1" dirty="0"/>
              <a:t>he would also complete</a:t>
            </a:r>
            <a:r>
              <a:rPr lang="en-US" i="1" dirty="0"/>
              <a:t> this grace </a:t>
            </a:r>
            <a:r>
              <a:rPr lang="en-US" b="1" i="1" dirty="0"/>
              <a:t>in you as well</a:t>
            </a:r>
            <a:r>
              <a:rPr lang="en-US" i="1" dirty="0" smtClean="0"/>
              <a:t>.  But </a:t>
            </a:r>
            <a:r>
              <a:rPr lang="en-US" b="1" i="1" u="sng" dirty="0"/>
              <a:t>as you abound in </a:t>
            </a:r>
            <a:r>
              <a:rPr lang="en-US" b="1" i="1" u="sng" dirty="0" smtClean="0"/>
              <a:t>everything</a:t>
            </a:r>
            <a:r>
              <a:rPr lang="en-US" b="1" i="1" dirty="0" smtClean="0"/>
              <a:t> </a:t>
            </a:r>
            <a:r>
              <a:rPr lang="en-US" i="1" dirty="0" smtClean="0"/>
              <a:t>– </a:t>
            </a:r>
            <a:r>
              <a:rPr lang="en-US" b="1" i="1" dirty="0"/>
              <a:t>in faith, in speech, in knowledge, in all diligence, and in your love for </a:t>
            </a:r>
            <a:r>
              <a:rPr lang="en-US" b="1" i="1" dirty="0" smtClean="0"/>
              <a:t>us</a:t>
            </a:r>
            <a:r>
              <a:rPr lang="en-US" i="1" dirty="0" smtClean="0"/>
              <a:t> – </a:t>
            </a:r>
            <a:r>
              <a:rPr lang="en-US" b="1" i="1" u="sng" dirty="0" smtClean="0"/>
              <a:t>see </a:t>
            </a:r>
            <a:r>
              <a:rPr lang="en-US" b="1" i="1" u="sng" dirty="0"/>
              <a:t>that you abound in this grace also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8:6-7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Titus had apparently built a relationship with the Corinthians, serving as Paul’s helper with them (</a:t>
            </a:r>
            <a:r>
              <a:rPr lang="en-US" b="1" dirty="0" smtClean="0">
                <a:solidFill>
                  <a:schemeClr val="accent1"/>
                </a:solidFill>
              </a:rPr>
              <a:t>2:13; 7:13-14; 8:16, 23; 12:18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Although Titus </a:t>
            </a:r>
            <a:r>
              <a:rPr lang="en-US" b="1" i="1" dirty="0" smtClean="0"/>
              <a:t>may</a:t>
            </a:r>
            <a:r>
              <a:rPr lang="en-US" dirty="0" smtClean="0"/>
              <a:t> have been </a:t>
            </a:r>
            <a:r>
              <a:rPr lang="en-US" b="1" i="1" dirty="0" smtClean="0"/>
              <a:t>urged</a:t>
            </a:r>
            <a:r>
              <a:rPr lang="en-US" dirty="0" smtClean="0"/>
              <a:t> at first, he quickly outgrows it.</a:t>
            </a:r>
          </a:p>
          <a:p>
            <a:r>
              <a:rPr lang="en-US" dirty="0" smtClean="0"/>
              <a:t>The Corinthians had abounded in many spiritual graces and virtues.</a:t>
            </a:r>
          </a:p>
          <a:p>
            <a:r>
              <a:rPr lang="en-US" dirty="0" smtClean="0"/>
              <a:t>Although </a:t>
            </a:r>
            <a:r>
              <a:rPr lang="en-US" b="1" i="1" dirty="0" smtClean="0"/>
              <a:t>confident</a:t>
            </a:r>
            <a:r>
              <a:rPr lang="en-US" dirty="0" smtClean="0"/>
              <a:t>, Paul instructs them to finish this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“Rejoiced Exceedingly More”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en-US" dirty="0"/>
              <a:t>Who else had been impacted by their repentance?  What should that mean to us?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b="1" i="1" dirty="0"/>
              <a:t>Therefore </a:t>
            </a:r>
            <a:r>
              <a:rPr lang="en-US" b="1" i="1" u="sng" dirty="0"/>
              <a:t>we</a:t>
            </a:r>
            <a:r>
              <a:rPr lang="en-US" b="1" i="1" dirty="0"/>
              <a:t> have been comforted in your comfort</a:t>
            </a:r>
            <a:r>
              <a:rPr lang="en-US" i="1" dirty="0"/>
              <a:t>. And we rejoiced </a:t>
            </a:r>
            <a:r>
              <a:rPr lang="en-US" b="1" i="1" dirty="0"/>
              <a:t>exceedingly more for </a:t>
            </a:r>
            <a:r>
              <a:rPr lang="en-US" b="1" i="1" u="sng" dirty="0"/>
              <a:t>the joy of Titus</a:t>
            </a:r>
            <a:r>
              <a:rPr lang="en-US" i="1" dirty="0"/>
              <a:t>, because his spirit has </a:t>
            </a:r>
            <a:r>
              <a:rPr lang="en-US" b="1" i="1" dirty="0"/>
              <a:t>been </a:t>
            </a:r>
            <a:r>
              <a:rPr lang="en-US" b="1" i="1" u="sng" dirty="0"/>
              <a:t>refreshed by you</a:t>
            </a:r>
            <a:r>
              <a:rPr lang="en-US" b="1" i="1" dirty="0"/>
              <a:t> all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7:13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Both Paul and Titus were comforted and rejoiced in the Corinthians.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Paul’s joy was </a:t>
            </a:r>
            <a:r>
              <a:rPr lang="en-US" b="1" i="1" dirty="0" smtClean="0"/>
              <a:t>compounded</a:t>
            </a:r>
            <a:r>
              <a:rPr lang="en-US" dirty="0" smtClean="0"/>
              <a:t> by the joy of Titus.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When we </a:t>
            </a:r>
            <a:r>
              <a:rPr lang="en-US" b="1" i="1" dirty="0" smtClean="0"/>
              <a:t>sin</a:t>
            </a:r>
            <a:r>
              <a:rPr lang="en-US" dirty="0" smtClean="0"/>
              <a:t>, others see us, become </a:t>
            </a:r>
            <a:r>
              <a:rPr lang="en-US" b="1" i="1" dirty="0" smtClean="0"/>
              <a:t>discouraged</a:t>
            </a:r>
            <a:r>
              <a:rPr lang="en-US" dirty="0" smtClean="0"/>
              <a:t> and </a:t>
            </a:r>
            <a:r>
              <a:rPr lang="en-US" b="1" i="1" dirty="0" smtClean="0"/>
              <a:t>saddened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When we do </a:t>
            </a:r>
            <a:r>
              <a:rPr lang="en-US" b="1" i="1" dirty="0" smtClean="0"/>
              <a:t>right</a:t>
            </a:r>
            <a:r>
              <a:rPr lang="en-US" dirty="0" smtClean="0"/>
              <a:t>, others see us, draw </a:t>
            </a:r>
            <a:r>
              <a:rPr lang="en-US" b="1" i="1" dirty="0" smtClean="0"/>
              <a:t>strength</a:t>
            </a:r>
            <a:r>
              <a:rPr lang="en-US" dirty="0" smtClean="0"/>
              <a:t> and </a:t>
            </a:r>
            <a:r>
              <a:rPr lang="en-US" b="1" i="1" dirty="0" smtClean="0"/>
              <a:t>rejoice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b="1" i="1" dirty="0" smtClean="0"/>
              <a:t>Special</a:t>
            </a:r>
            <a:r>
              <a:rPr lang="en-US" dirty="0" smtClean="0"/>
              <a:t> joy in seeing children behaving </a:t>
            </a:r>
            <a:r>
              <a:rPr lang="en-US" b="1" i="1" dirty="0" smtClean="0"/>
              <a:t>independently</a:t>
            </a:r>
            <a:r>
              <a:rPr lang="en-US" dirty="0" smtClean="0"/>
              <a:t>, </a:t>
            </a:r>
            <a:r>
              <a:rPr lang="en-US" b="1" i="1" dirty="0" smtClean="0"/>
              <a:t>righteously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III John 4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“Confidence in you in everything”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if in anything </a:t>
            </a:r>
            <a:r>
              <a:rPr lang="en-US" b="1" i="1" dirty="0" smtClean="0"/>
              <a:t>I have boasted to him about you, </a:t>
            </a:r>
            <a:r>
              <a:rPr lang="en-US" b="1" i="1" u="sng" dirty="0" smtClean="0"/>
              <a:t>I am not ashamed</a:t>
            </a:r>
            <a:r>
              <a:rPr lang="en-US" i="1" dirty="0" smtClean="0"/>
              <a:t>. But as we spoke all things to you in truth, </a:t>
            </a:r>
            <a:r>
              <a:rPr lang="en-US" b="1" i="1" dirty="0" smtClean="0"/>
              <a:t>even so our boasting to Titus was found true</a:t>
            </a:r>
            <a:r>
              <a:rPr lang="en-US" i="1" dirty="0" smtClean="0"/>
              <a:t>.  And </a:t>
            </a:r>
            <a:r>
              <a:rPr lang="en-US" b="1" i="1" dirty="0" smtClean="0"/>
              <a:t>his affections are greater for you as he remembers </a:t>
            </a:r>
            <a:r>
              <a:rPr lang="en-US" b="1" i="1" u="sng" dirty="0" smtClean="0"/>
              <a:t>the obedience of you all</a:t>
            </a:r>
            <a:r>
              <a:rPr lang="en-US" b="1" i="1" dirty="0" smtClean="0"/>
              <a:t>, how </a:t>
            </a:r>
            <a:r>
              <a:rPr lang="en-US" b="1" i="1" u="sng" dirty="0" smtClean="0"/>
              <a:t>with fear and trembling</a:t>
            </a:r>
            <a:r>
              <a:rPr lang="en-US" b="1" i="1" dirty="0" smtClean="0"/>
              <a:t> you received him</a:t>
            </a:r>
            <a:r>
              <a:rPr lang="en-US" i="1" dirty="0" smtClean="0"/>
              <a:t>.  </a:t>
            </a:r>
            <a:r>
              <a:rPr lang="en-US" b="1" i="1" dirty="0" smtClean="0"/>
              <a:t>Therefore I rejoice </a:t>
            </a:r>
            <a:r>
              <a:rPr lang="en-US" b="1" i="1" u="sng" dirty="0" smtClean="0"/>
              <a:t>that I have confidence in you in everything</a:t>
            </a:r>
            <a:r>
              <a:rPr lang="en-US" b="1" i="1" dirty="0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7:14-16</a:t>
            </a:r>
            <a:r>
              <a:rPr lang="en-US" dirty="0" smtClean="0"/>
              <a:t>)</a:t>
            </a:r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dirty="0" smtClean="0"/>
              <a:t>Imagine </a:t>
            </a:r>
            <a:r>
              <a:rPr lang="en-US" dirty="0"/>
              <a:t>you were in the place of the Corinthians.  How would </a:t>
            </a:r>
            <a:r>
              <a:rPr lang="en-US" b="1" i="1" dirty="0"/>
              <a:t>you feel</a:t>
            </a:r>
            <a:r>
              <a:rPr lang="en-US" dirty="0"/>
              <a:t> after reading verses </a:t>
            </a:r>
            <a:r>
              <a:rPr lang="en-US" b="1" dirty="0" smtClean="0">
                <a:solidFill>
                  <a:schemeClr val="accent1"/>
                </a:solidFill>
              </a:rPr>
              <a:t>7:14-16</a:t>
            </a:r>
            <a:r>
              <a:rPr lang="en-US" dirty="0"/>
              <a:t>?  What can we learn from this </a:t>
            </a:r>
            <a:r>
              <a:rPr lang="en-US" dirty="0" smtClean="0"/>
              <a:t>chapter – as </a:t>
            </a:r>
            <a:r>
              <a:rPr lang="en-US" dirty="0"/>
              <a:t>well as previous </a:t>
            </a:r>
            <a:r>
              <a:rPr lang="en-US" dirty="0" smtClean="0"/>
              <a:t>verses – about </a:t>
            </a:r>
            <a:r>
              <a:rPr lang="en-US" dirty="0"/>
              <a:t>correcting </a:t>
            </a:r>
            <a:r>
              <a:rPr lang="en-US" b="1" i="1" dirty="0"/>
              <a:t>and</a:t>
            </a:r>
            <a:r>
              <a:rPr lang="en-US" dirty="0"/>
              <a:t> </a:t>
            </a:r>
            <a:r>
              <a:rPr lang="en-US" b="1" i="1" u="sng" dirty="0"/>
              <a:t>reaching</a:t>
            </a:r>
            <a:r>
              <a:rPr lang="en-US" dirty="0"/>
              <a:t> those who are either lost or in danger of being lost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6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“Confidence in you in everything”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if in anything </a:t>
            </a:r>
            <a:r>
              <a:rPr lang="en-US" b="1" i="1" dirty="0" smtClean="0"/>
              <a:t>I have boasted to him about you, </a:t>
            </a:r>
            <a:r>
              <a:rPr lang="en-US" b="1" i="1" u="sng" dirty="0" smtClean="0"/>
              <a:t>I am not ashamed</a:t>
            </a:r>
            <a:r>
              <a:rPr lang="en-US" i="1" dirty="0" smtClean="0"/>
              <a:t>. But as we spoke all things to you in truth, </a:t>
            </a:r>
            <a:r>
              <a:rPr lang="en-US" b="1" i="1" dirty="0" smtClean="0"/>
              <a:t>even so our boasting to Titus was found true</a:t>
            </a:r>
            <a:r>
              <a:rPr lang="en-US" i="1" dirty="0" smtClean="0"/>
              <a:t>.  And </a:t>
            </a:r>
            <a:r>
              <a:rPr lang="en-US" b="1" i="1" dirty="0" smtClean="0"/>
              <a:t>his affections are greater for you as he remembers </a:t>
            </a:r>
            <a:r>
              <a:rPr lang="en-US" b="1" i="1" u="sng" dirty="0" smtClean="0"/>
              <a:t>the obedience of you all</a:t>
            </a:r>
            <a:r>
              <a:rPr lang="en-US" b="1" i="1" dirty="0" smtClean="0"/>
              <a:t>, how </a:t>
            </a:r>
            <a:r>
              <a:rPr lang="en-US" b="1" i="1" u="sng" dirty="0" smtClean="0"/>
              <a:t>with fear and trembling</a:t>
            </a:r>
            <a:r>
              <a:rPr lang="en-US" b="1" i="1" dirty="0" smtClean="0"/>
              <a:t> you received him</a:t>
            </a:r>
            <a:r>
              <a:rPr lang="en-US" i="1" dirty="0" smtClean="0"/>
              <a:t>.  </a:t>
            </a:r>
            <a:r>
              <a:rPr lang="en-US" b="1" i="1" dirty="0" smtClean="0"/>
              <a:t>Therefore I rejoice </a:t>
            </a:r>
            <a:r>
              <a:rPr lang="en-US" b="1" i="1" u="sng" dirty="0" smtClean="0"/>
              <a:t>that I have confidence in you in everything</a:t>
            </a:r>
            <a:r>
              <a:rPr lang="en-US" b="1" i="1" dirty="0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7:14-16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Swell with joy, optimism, and hope, because Paul </a:t>
            </a:r>
            <a:r>
              <a:rPr lang="en-US" b="1" i="1" dirty="0" smtClean="0"/>
              <a:t>believed</a:t>
            </a:r>
            <a:r>
              <a:rPr lang="en-US" dirty="0" smtClean="0"/>
              <a:t> in us!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People respond more favorably, when you care and are positive.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Was Paul just </a:t>
            </a:r>
            <a:r>
              <a:rPr lang="en-US" b="1" i="1" dirty="0" smtClean="0"/>
              <a:t>propping</a:t>
            </a:r>
            <a:r>
              <a:rPr lang="en-US" dirty="0" smtClean="0"/>
              <a:t> up the Corinthians?  </a:t>
            </a:r>
            <a:r>
              <a:rPr lang="en-US" b="1" i="1" dirty="0" smtClean="0"/>
              <a:t>Manipulating</a:t>
            </a:r>
            <a:r>
              <a:rPr lang="en-US" dirty="0" smtClean="0"/>
              <a:t> them?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No!  Based on </a:t>
            </a:r>
            <a:r>
              <a:rPr lang="en-US" i="1" dirty="0" smtClean="0"/>
              <a:t>“obedience”</a:t>
            </a:r>
            <a:r>
              <a:rPr lang="en-US" dirty="0" smtClean="0"/>
              <a:t> and humility (</a:t>
            </a:r>
            <a:r>
              <a:rPr lang="en-US" i="1" dirty="0" smtClean="0"/>
              <a:t>“fear and trembling”</a:t>
            </a:r>
            <a:r>
              <a:rPr lang="en-US" dirty="0" smtClean="0"/>
              <a:t>)!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No!  They were </a:t>
            </a:r>
            <a:r>
              <a:rPr lang="en-US" i="1" dirty="0" smtClean="0"/>
              <a:t>“deceived”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11:3</a:t>
            </a:r>
            <a:r>
              <a:rPr lang="en-US" dirty="0" smtClean="0"/>
              <a:t>), which can be corrected with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4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 Outline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lvl="0" indent="-344488">
              <a:spcBef>
                <a:spcPts val="0"/>
              </a:spcBef>
              <a:buFont typeface="+mj-lt"/>
              <a:buAutoNum type="romanUcPeriod"/>
            </a:pPr>
            <a:r>
              <a:rPr lang="en-US" sz="2000" b="1" dirty="0"/>
              <a:t>Greeting (</a:t>
            </a:r>
            <a:r>
              <a:rPr lang="en-US" sz="2000" b="1" dirty="0" smtClean="0">
                <a:solidFill>
                  <a:schemeClr val="accent1"/>
                </a:solidFill>
              </a:rPr>
              <a:t>1:1-2</a:t>
            </a:r>
            <a:r>
              <a:rPr lang="en-US" sz="2000" b="1" dirty="0"/>
              <a:t>)</a:t>
            </a:r>
          </a:p>
          <a:p>
            <a:pPr marL="344488" lvl="0" indent="-344488">
              <a:spcBef>
                <a:spcPts val="0"/>
              </a:spcBef>
              <a:buFont typeface="+mj-lt"/>
              <a:buAutoNum type="romanUcPeriod"/>
            </a:pPr>
            <a:r>
              <a:rPr lang="en-US" sz="2000" b="1" dirty="0"/>
              <a:t>Defense of Paul’s character (</a:t>
            </a:r>
            <a:r>
              <a:rPr lang="en-US" sz="2000" b="1" dirty="0" smtClean="0">
                <a:solidFill>
                  <a:schemeClr val="accent1"/>
                </a:solidFill>
              </a:rPr>
              <a:t>1:3-2:13</a:t>
            </a:r>
            <a:r>
              <a:rPr lang="en-US" sz="2000" b="1" dirty="0"/>
              <a:t>):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dirty="0"/>
              <a:t>Suffering in Asia (</a:t>
            </a:r>
            <a:r>
              <a:rPr lang="en-US" sz="2000" b="1" dirty="0" smtClean="0">
                <a:solidFill>
                  <a:schemeClr val="accent1"/>
                </a:solidFill>
              </a:rPr>
              <a:t>1:3-11</a:t>
            </a:r>
            <a:r>
              <a:rPr lang="en-US" sz="2000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dirty="0"/>
              <a:t>Defense for failing to visit as previously </a:t>
            </a:r>
            <a:r>
              <a:rPr lang="en-US" sz="2000" dirty="0" smtClean="0"/>
              <a:t>promised – to </a:t>
            </a:r>
            <a:r>
              <a:rPr lang="en-US" sz="2000" dirty="0"/>
              <a:t>spare them sorrow (</a:t>
            </a:r>
            <a:r>
              <a:rPr lang="en-US" sz="2000" b="1" dirty="0" smtClean="0">
                <a:solidFill>
                  <a:schemeClr val="accent1"/>
                </a:solidFill>
              </a:rPr>
              <a:t>1:12-2:2</a:t>
            </a:r>
            <a:r>
              <a:rPr lang="en-US" sz="2000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dirty="0"/>
              <a:t>Instructions to forgive and encourage the punished man (</a:t>
            </a:r>
            <a:r>
              <a:rPr lang="en-US" sz="2000" b="1" dirty="0" smtClean="0">
                <a:solidFill>
                  <a:schemeClr val="accent1"/>
                </a:solidFill>
              </a:rPr>
              <a:t>2:3-11</a:t>
            </a:r>
            <a:r>
              <a:rPr lang="en-US" sz="2000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dirty="0"/>
              <a:t>Unrest despite door of opportunity in Troas and Macedonia (</a:t>
            </a:r>
            <a:r>
              <a:rPr lang="en-US" sz="2000" b="1" dirty="0" smtClean="0">
                <a:solidFill>
                  <a:schemeClr val="accent1"/>
                </a:solidFill>
              </a:rPr>
              <a:t>2:12-13</a:t>
            </a:r>
            <a:r>
              <a:rPr lang="en-US" sz="2000" dirty="0"/>
              <a:t>)</a:t>
            </a:r>
          </a:p>
          <a:p>
            <a:pPr marL="344488" lvl="0" indent="-344488">
              <a:spcBef>
                <a:spcPts val="0"/>
              </a:spcBef>
              <a:buFont typeface="+mj-lt"/>
              <a:buAutoNum type="romanUcPeriod"/>
            </a:pPr>
            <a:r>
              <a:rPr lang="en-US" sz="2000" b="1" dirty="0"/>
              <a:t>Defense of </a:t>
            </a:r>
            <a:r>
              <a:rPr lang="en-US" sz="2000" b="1" dirty="0" smtClean="0"/>
              <a:t>Paul’s apostolic ministry </a:t>
            </a:r>
            <a:r>
              <a:rPr lang="en-US" sz="2000" b="1" dirty="0"/>
              <a:t>and </a:t>
            </a:r>
            <a:r>
              <a:rPr lang="en-US" sz="2000" b="1" dirty="0" smtClean="0"/>
              <a:t>associated </a:t>
            </a:r>
            <a:r>
              <a:rPr lang="en-US" sz="2000" b="1" dirty="0"/>
              <a:t>laborers (</a:t>
            </a:r>
            <a:r>
              <a:rPr lang="en-US" sz="2000" b="1" dirty="0" smtClean="0">
                <a:solidFill>
                  <a:schemeClr val="accent1"/>
                </a:solidFill>
              </a:rPr>
              <a:t>2:14-5:21</a:t>
            </a:r>
            <a:r>
              <a:rPr lang="en-US" sz="2000" b="1" dirty="0"/>
              <a:t>):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dirty="0"/>
              <a:t>Lead by God to triumph in preaching the </a:t>
            </a:r>
            <a:r>
              <a:rPr lang="en-US" sz="2000" dirty="0" smtClean="0"/>
              <a:t>gospel – introduces </a:t>
            </a:r>
            <a:r>
              <a:rPr lang="en-US" sz="2000" i="1" dirty="0"/>
              <a:t>“sufficiency”</a:t>
            </a:r>
            <a:r>
              <a:rPr lang="en-US" sz="2000" dirty="0"/>
              <a:t> (</a:t>
            </a:r>
            <a:r>
              <a:rPr lang="en-US" sz="2000" b="1" dirty="0" smtClean="0">
                <a:solidFill>
                  <a:schemeClr val="accent1"/>
                </a:solidFill>
              </a:rPr>
              <a:t>2:14-16</a:t>
            </a:r>
            <a:r>
              <a:rPr lang="en-US" sz="2000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dirty="0"/>
              <a:t>Evidenced by superior </a:t>
            </a:r>
            <a:r>
              <a:rPr lang="en-US" sz="2000" i="1" dirty="0"/>
              <a:t>“letters of commendation”</a:t>
            </a:r>
            <a:r>
              <a:rPr lang="en-US" sz="2000" dirty="0"/>
              <a:t> over those offered and required by the </a:t>
            </a:r>
            <a:r>
              <a:rPr lang="en-US" sz="2000" i="1" dirty="0"/>
              <a:t>“peddlers”</a:t>
            </a:r>
            <a:r>
              <a:rPr lang="en-US" sz="2000" dirty="0"/>
              <a:t> (</a:t>
            </a:r>
            <a:r>
              <a:rPr lang="en-US" sz="2000" b="1" dirty="0" smtClean="0">
                <a:solidFill>
                  <a:schemeClr val="accent1"/>
                </a:solidFill>
              </a:rPr>
              <a:t>2:17-3:5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31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 Outline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lvl="0" indent="-344488">
              <a:spcBef>
                <a:spcPts val="0"/>
              </a:spcBef>
              <a:buFont typeface="+mj-lt"/>
              <a:buAutoNum type="romanUcPeriod" startAt="3"/>
            </a:pPr>
            <a:r>
              <a:rPr lang="en-US" sz="2000" b="1" dirty="0" smtClean="0"/>
              <a:t>Defense </a:t>
            </a:r>
            <a:r>
              <a:rPr lang="en-US" sz="2000" b="1" dirty="0"/>
              <a:t>of Paul’s ministry and that of his fellow apostles and laborers (</a:t>
            </a:r>
            <a:r>
              <a:rPr lang="en-US" sz="2000" b="1" dirty="0" smtClean="0">
                <a:solidFill>
                  <a:schemeClr val="accent1"/>
                </a:solidFill>
              </a:rPr>
              <a:t>2:14-5:21</a:t>
            </a:r>
            <a:r>
              <a:rPr lang="en-US" sz="2000" b="1" dirty="0"/>
              <a:t>):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 startAt="3"/>
            </a:pPr>
            <a:r>
              <a:rPr lang="en-US" sz="2000" dirty="0" smtClean="0"/>
              <a:t>Evidenced </a:t>
            </a:r>
            <a:r>
              <a:rPr lang="en-US" sz="2000" dirty="0"/>
              <a:t>by a superior covenant, which God enabled Paul and his fellow workers to serve as its ministers (</a:t>
            </a:r>
            <a:r>
              <a:rPr lang="en-US" sz="2000" b="1" dirty="0" smtClean="0">
                <a:solidFill>
                  <a:schemeClr val="accent1"/>
                </a:solidFill>
              </a:rPr>
              <a:t>3:7-18</a:t>
            </a:r>
            <a:r>
              <a:rPr lang="en-US" sz="2000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 startAt="3"/>
            </a:pPr>
            <a:r>
              <a:rPr lang="en-US" sz="2000" dirty="0"/>
              <a:t>Evidenced by optimistic, steadfast perseverance in the face of terrible persecution (</a:t>
            </a:r>
            <a:r>
              <a:rPr lang="en-US" sz="2000" b="1" dirty="0" smtClean="0">
                <a:solidFill>
                  <a:schemeClr val="accent1"/>
                </a:solidFill>
              </a:rPr>
              <a:t>4:1-5:21</a:t>
            </a:r>
            <a:r>
              <a:rPr lang="en-US" sz="2000" dirty="0"/>
              <a:t>)</a:t>
            </a:r>
          </a:p>
          <a:p>
            <a:pPr marL="1031875" lvl="2" indent="-344488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Because of superior covenant and God’s power, despite persecution (</a:t>
            </a:r>
            <a:r>
              <a:rPr lang="en-US" sz="1800" b="1" dirty="0" smtClean="0">
                <a:solidFill>
                  <a:schemeClr val="accent1"/>
                </a:solidFill>
              </a:rPr>
              <a:t>4:1-15</a:t>
            </a:r>
            <a:r>
              <a:rPr lang="en-US" sz="1800" dirty="0"/>
              <a:t>)</a:t>
            </a:r>
          </a:p>
          <a:p>
            <a:pPr marL="1031875" lvl="2" indent="-344488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Because of faith in the unseen eternal glory of being with Christ (</a:t>
            </a:r>
            <a:r>
              <a:rPr lang="en-US" sz="1800" b="1" dirty="0" smtClean="0">
                <a:solidFill>
                  <a:schemeClr val="accent1"/>
                </a:solidFill>
              </a:rPr>
              <a:t>4:16-5:8</a:t>
            </a:r>
            <a:r>
              <a:rPr lang="en-US" sz="1800" dirty="0"/>
              <a:t>)</a:t>
            </a:r>
          </a:p>
          <a:p>
            <a:pPr marL="1031875" lvl="2" indent="-344488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Because of the terror of the judgment of Christ (</a:t>
            </a:r>
            <a:r>
              <a:rPr lang="en-US" sz="1800" b="1" dirty="0" smtClean="0">
                <a:solidFill>
                  <a:schemeClr val="accent1"/>
                </a:solidFill>
              </a:rPr>
              <a:t>5:9-11</a:t>
            </a:r>
            <a:r>
              <a:rPr lang="en-US" sz="1800" dirty="0"/>
              <a:t>)</a:t>
            </a:r>
          </a:p>
          <a:p>
            <a:pPr marL="1031875" lvl="2" indent="-344488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Because they are ambassadors for Christ, ministering reconciliation (</a:t>
            </a:r>
            <a:r>
              <a:rPr lang="en-US" sz="1800" b="1" dirty="0" smtClean="0">
                <a:solidFill>
                  <a:schemeClr val="accent1"/>
                </a:solidFill>
              </a:rPr>
              <a:t>5:12-21</a:t>
            </a:r>
            <a:r>
              <a:rPr lang="en-US" sz="1800" dirty="0"/>
              <a:t>)</a:t>
            </a:r>
          </a:p>
          <a:p>
            <a:pPr marL="344488" lvl="0" indent="-344488">
              <a:spcBef>
                <a:spcPts val="0"/>
              </a:spcBef>
              <a:buFont typeface="+mj-lt"/>
              <a:buAutoNum type="romanUcPeriod" startAt="3"/>
            </a:pPr>
            <a:r>
              <a:rPr lang="en-US" sz="2000" b="1" dirty="0"/>
              <a:t>Paul’s emotional plea (</a:t>
            </a:r>
            <a:r>
              <a:rPr lang="en-US" sz="2000" b="1" dirty="0" smtClean="0">
                <a:solidFill>
                  <a:schemeClr val="accent1"/>
                </a:solidFill>
              </a:rPr>
              <a:t>6:1-7:16</a:t>
            </a:r>
            <a:r>
              <a:rPr lang="en-US" sz="2000" b="1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08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 Outline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lvl="0" indent="-344488">
              <a:spcBef>
                <a:spcPts val="0"/>
              </a:spcBef>
              <a:buFont typeface="+mj-lt"/>
              <a:buAutoNum type="romanUcPeriod" startAt="4"/>
            </a:pPr>
            <a:r>
              <a:rPr lang="en-US" sz="2000" b="1" dirty="0" smtClean="0"/>
              <a:t>Paul’s </a:t>
            </a:r>
            <a:r>
              <a:rPr lang="en-US" sz="2000" b="1" dirty="0"/>
              <a:t>emotional plea (</a:t>
            </a:r>
            <a:r>
              <a:rPr lang="en-US" sz="2000" b="1" dirty="0" smtClean="0">
                <a:solidFill>
                  <a:schemeClr val="accent1"/>
                </a:solidFill>
              </a:rPr>
              <a:t>6:1-7:16</a:t>
            </a:r>
            <a:r>
              <a:rPr lang="en-US" sz="2000" b="1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b="1" dirty="0" smtClean="0"/>
              <a:t>Summary:  </a:t>
            </a:r>
            <a:r>
              <a:rPr lang="en-US" sz="2000" dirty="0" smtClean="0"/>
              <a:t>Not </a:t>
            </a:r>
            <a:r>
              <a:rPr lang="en-US" sz="2000" dirty="0"/>
              <a:t>abandon Paul’s salvation providing ministry, which had been </a:t>
            </a:r>
            <a:r>
              <a:rPr lang="en-US" sz="2000" i="1" dirty="0"/>
              <a:t>“commended”</a:t>
            </a:r>
            <a:r>
              <a:rPr lang="en-US" sz="2000" dirty="0"/>
              <a:t> by a multitude of demonstrations of sincerity, miracles, character, and true love (</a:t>
            </a:r>
            <a:r>
              <a:rPr lang="en-US" sz="2000" b="1" dirty="0" smtClean="0">
                <a:solidFill>
                  <a:schemeClr val="accent1"/>
                </a:solidFill>
              </a:rPr>
              <a:t>6:1-10</a:t>
            </a:r>
            <a:r>
              <a:rPr lang="en-US" sz="2000" dirty="0"/>
              <a:t>).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b="1" dirty="0" smtClean="0"/>
              <a:t>Conclusion:  </a:t>
            </a:r>
            <a:r>
              <a:rPr lang="en-US" sz="2000" dirty="0" smtClean="0"/>
              <a:t>Separate </a:t>
            </a:r>
            <a:r>
              <a:rPr lang="en-US" sz="2000" dirty="0"/>
              <a:t>themselves from corrupting influences, tugging at their affections (</a:t>
            </a:r>
            <a:r>
              <a:rPr lang="en-US" sz="2000" b="1" dirty="0" smtClean="0">
                <a:solidFill>
                  <a:schemeClr val="accent1"/>
                </a:solidFill>
              </a:rPr>
              <a:t>6:11-7:1</a:t>
            </a:r>
            <a:r>
              <a:rPr lang="en-US" sz="2000" dirty="0"/>
              <a:t>)</a:t>
            </a:r>
          </a:p>
          <a:p>
            <a:pPr marL="687388" lvl="1" indent="-342900">
              <a:spcBef>
                <a:spcPts val="0"/>
              </a:spcBef>
              <a:buFont typeface="+mj-lt"/>
              <a:buAutoNum type="alphaUcPeriod"/>
            </a:pPr>
            <a:r>
              <a:rPr lang="en-US" sz="2000" b="1" dirty="0" smtClean="0"/>
              <a:t>Invitation:  </a:t>
            </a:r>
            <a:r>
              <a:rPr lang="en-US" sz="2000" dirty="0" smtClean="0"/>
              <a:t>Expressed </a:t>
            </a:r>
            <a:r>
              <a:rPr lang="en-US" sz="2000" dirty="0"/>
              <a:t>love, concern, and confidence in the Corinthians to ultimately overcome (</a:t>
            </a:r>
            <a:r>
              <a:rPr lang="en-US" sz="2000" b="1" dirty="0" smtClean="0">
                <a:solidFill>
                  <a:schemeClr val="accent1"/>
                </a:solidFill>
              </a:rPr>
              <a:t>7:2-16</a:t>
            </a:r>
            <a:r>
              <a:rPr lang="en-US" sz="2000" dirty="0" smtClean="0"/>
              <a:t>)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lvl="1" indent="0">
              <a:spcBef>
                <a:spcPts val="0"/>
              </a:spcBef>
              <a:buNone/>
            </a:pPr>
            <a:endParaRPr lang="en-US" sz="2000" dirty="0"/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2800" dirty="0" smtClean="0">
                <a:latin typeface="+mj-lt"/>
              </a:rPr>
              <a:t>Section 2:  Chapters 8-9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2800" dirty="0" smtClean="0">
                <a:latin typeface="+mj-lt"/>
              </a:rPr>
              <a:t>Finish Collection for Needy Saints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376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r>
              <a:rPr lang="en-US" dirty="0"/>
              <a:t>in Sacrificial Giving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12 – II Corinthians 8:1-15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dirty="0" smtClean="0"/>
              <a:t>Previously, famine put Jerusalem saints in need (</a:t>
            </a:r>
            <a:r>
              <a:rPr lang="en-US" b="1" dirty="0" smtClean="0">
                <a:solidFill>
                  <a:schemeClr val="accent1"/>
                </a:solidFill>
              </a:rPr>
              <a:t>Acts 11:28</a:t>
            </a:r>
            <a:r>
              <a:rPr lang="en-US" dirty="0" smtClean="0"/>
              <a:t>).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Collection was taken then to help with their need (</a:t>
            </a:r>
            <a:r>
              <a:rPr lang="en-US" b="1" dirty="0" smtClean="0">
                <a:solidFill>
                  <a:schemeClr val="accent1"/>
                </a:solidFill>
              </a:rPr>
              <a:t>Acts 11:29-30</a:t>
            </a:r>
            <a:r>
              <a:rPr lang="en-US" dirty="0" smtClean="0"/>
              <a:t>).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After 1</a:t>
            </a:r>
            <a:r>
              <a:rPr lang="en-US" baseline="30000" dirty="0" smtClean="0"/>
              <a:t>st</a:t>
            </a:r>
            <a:r>
              <a:rPr lang="en-US" dirty="0" smtClean="0"/>
              <a:t> preaching trip, dissension arose over circumcision (</a:t>
            </a:r>
            <a:r>
              <a:rPr lang="en-US" b="1" dirty="0" smtClean="0">
                <a:solidFill>
                  <a:schemeClr val="accent1"/>
                </a:solidFill>
              </a:rPr>
              <a:t>Acts 15</a:t>
            </a:r>
            <a:r>
              <a:rPr lang="en-US" dirty="0" smtClean="0"/>
              <a:t>).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At some point, Paul was asked not to forget poor Jerusalem saints (</a:t>
            </a:r>
            <a:r>
              <a:rPr lang="en-US" b="1" dirty="0" smtClean="0">
                <a:solidFill>
                  <a:schemeClr val="accent1"/>
                </a:solidFill>
              </a:rPr>
              <a:t>Galatians 2:8-10</a:t>
            </a:r>
            <a:r>
              <a:rPr lang="en-US" dirty="0" smtClean="0"/>
              <a:t>). … Apparently, ongoing need.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Paul sought help from Gentile churches (</a:t>
            </a:r>
            <a:r>
              <a:rPr lang="en-US" b="1" dirty="0" smtClean="0">
                <a:solidFill>
                  <a:schemeClr val="accent1"/>
                </a:solidFill>
              </a:rPr>
              <a:t>I Cor. 16:1-4; Rom. 15:25-27, 31; Acts 20:4; 24:17</a:t>
            </a:r>
            <a:r>
              <a:rPr lang="en-US" dirty="0" smtClean="0"/>
              <a:t>).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Gift would have been powerful balm for soothing Jew-Gentile prejudice (</a:t>
            </a:r>
            <a:r>
              <a:rPr lang="en-US" b="1" dirty="0" smtClean="0">
                <a:solidFill>
                  <a:schemeClr val="accent1"/>
                </a:solidFill>
              </a:rPr>
              <a:t>Eph. 2:15-22</a:t>
            </a:r>
            <a:r>
              <a:rPr lang="en-US" dirty="0" smtClean="0"/>
              <a:t>).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Corinthians had begun participation.  Needed to finish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15103</TotalTime>
  <Words>1561</Words>
  <Application>Microsoft Office PowerPoint</Application>
  <PresentationFormat>On-screen Show (16:9)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Impact</vt:lpstr>
      <vt:lpstr>Wingdings</vt:lpstr>
      <vt:lpstr>Arial Black</vt:lpstr>
      <vt:lpstr>NewsPrint</vt:lpstr>
      <vt:lpstr>Impassioned, But Confident Plea</vt:lpstr>
      <vt:lpstr>“Rejoiced Exceedingly More”</vt:lpstr>
      <vt:lpstr>“Confidence in you in everything”</vt:lpstr>
      <vt:lpstr>“Confidence in you in everything”</vt:lpstr>
      <vt:lpstr>Review:  Outline Thus Far</vt:lpstr>
      <vt:lpstr>Review:  Outline Thus Far</vt:lpstr>
      <vt:lpstr>Review:  Outline Thus Far</vt:lpstr>
      <vt:lpstr>Examples in Sacrificial Giving</vt:lpstr>
      <vt:lpstr>Background</vt:lpstr>
      <vt:lpstr>Tie-In</vt:lpstr>
      <vt:lpstr>“Had Seen the Grace of God”</vt:lpstr>
      <vt:lpstr>“See … Not Many Noble”</vt:lpstr>
      <vt:lpstr>“First gave themselves to the Lord”</vt:lpstr>
      <vt:lpstr>“First gave themselves to the Lord”</vt:lpstr>
      <vt:lpstr>“Abound in this grace also”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3075</cp:revision>
  <cp:lastPrinted>2014-08-20T22:52:34Z</cp:lastPrinted>
  <dcterms:created xsi:type="dcterms:W3CDTF">2010-04-25T05:11:59Z</dcterms:created>
  <dcterms:modified xsi:type="dcterms:W3CDTF">2014-08-24T20:11:00Z</dcterms:modified>
  <cp:category>Bible</cp:category>
</cp:coreProperties>
</file>