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1"/>
  </p:handoutMasterIdLst>
  <p:sldIdLst>
    <p:sldId id="424" r:id="rId2"/>
    <p:sldId id="433" r:id="rId3"/>
    <p:sldId id="434" r:id="rId4"/>
    <p:sldId id="435" r:id="rId5"/>
    <p:sldId id="436" r:id="rId6"/>
    <p:sldId id="437" r:id="rId7"/>
    <p:sldId id="438" r:id="rId8"/>
    <p:sldId id="443" r:id="rId9"/>
    <p:sldId id="439" r:id="rId10"/>
  </p:sldIdLst>
  <p:sldSz cx="9144000" cy="5143500" type="screen16x9"/>
  <p:notesSz cx="7102475" cy="9369425"/>
  <p:embeddedFontLst>
    <p:embeddedFont>
      <p:font typeface="Impact" panose="020B0806030902050204" pitchFamily="34" charset="0"/>
      <p:regular r:id="rId12"/>
    </p:embeddedFont>
    <p:embeddedFont>
      <p:font typeface="Arial Black" panose="020B0A04020102020204" pitchFamily="34" charset="0"/>
      <p:bold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4660"/>
  </p:normalViewPr>
  <p:slideViewPr>
    <p:cSldViewPr showGuides="1">
      <p:cViewPr>
        <p:scale>
          <a:sx n="130" d="100"/>
          <a:sy n="130" d="100"/>
        </p:scale>
        <p:origin x="-1044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r>
              <a:rPr lang="en-US" dirty="0"/>
              <a:t>in Sacrificial Giving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12 – II Corinthians 8:1-15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“Testing the sincerity of your love”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buFont typeface="+mj-lt"/>
              <a:buAutoNum type="arabicPeriod" startAt="5"/>
            </a:pPr>
            <a:r>
              <a:rPr lang="en-US" dirty="0" smtClean="0"/>
              <a:t>What did Paul mean, </a:t>
            </a:r>
            <a:r>
              <a:rPr lang="en-US" i="1" dirty="0" smtClean="0"/>
              <a:t>“I speak not by commandment”</a:t>
            </a:r>
            <a:r>
              <a:rPr lang="en-US" dirty="0" smtClean="0"/>
              <a:t> (vs. 8)?  Was he </a:t>
            </a:r>
            <a:r>
              <a:rPr lang="en-US" b="1" i="1" dirty="0" smtClean="0"/>
              <a:t>not</a:t>
            </a:r>
            <a:r>
              <a:rPr lang="en-US" dirty="0" smtClean="0"/>
              <a:t> giving a commandment?</a:t>
            </a:r>
          </a:p>
          <a:p>
            <a:pPr marL="0" lvl="0" indent="0">
              <a:buNone/>
            </a:pPr>
            <a:r>
              <a:rPr lang="en-US" b="1" i="1" dirty="0" smtClean="0"/>
              <a:t>I </a:t>
            </a:r>
            <a:r>
              <a:rPr lang="en-US" b="1" i="1" dirty="0"/>
              <a:t>speak not by commandment</a:t>
            </a:r>
            <a:r>
              <a:rPr lang="en-US" i="1" dirty="0"/>
              <a:t>, but I am </a:t>
            </a:r>
            <a:r>
              <a:rPr lang="en-US" b="1" i="1" u="sng" dirty="0"/>
              <a:t>testing the sincerity of your love</a:t>
            </a:r>
            <a:r>
              <a:rPr lang="en-US" b="1" i="1" dirty="0"/>
              <a:t> by the diligence of others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8:8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Taking up a collection, a weekly contribution absolutely was </a:t>
            </a:r>
            <a:r>
              <a:rPr lang="en-US" dirty="0"/>
              <a:t>a </a:t>
            </a:r>
            <a:r>
              <a:rPr lang="en-US" b="1" i="1" dirty="0"/>
              <a:t>commandment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“as </a:t>
            </a:r>
            <a:r>
              <a:rPr lang="en-US" i="1" dirty="0"/>
              <a:t>I have </a:t>
            </a:r>
            <a:r>
              <a:rPr lang="en-US" b="1" i="1" dirty="0"/>
              <a:t>given </a:t>
            </a:r>
            <a:r>
              <a:rPr lang="en-US" b="1" i="1" u="sng" dirty="0"/>
              <a:t>orders</a:t>
            </a:r>
            <a:r>
              <a:rPr lang="en-US" b="1" i="1" dirty="0"/>
              <a:t> to the churches </a:t>
            </a:r>
            <a:r>
              <a:rPr lang="en-US" i="1" dirty="0"/>
              <a:t>of Galatia, so </a:t>
            </a:r>
            <a:r>
              <a:rPr lang="en-US" b="1" i="1" dirty="0"/>
              <a:t>you </a:t>
            </a:r>
            <a:r>
              <a:rPr lang="en-US" b="1" i="1" u="sng" dirty="0"/>
              <a:t>must</a:t>
            </a:r>
            <a:r>
              <a:rPr lang="en-US" b="1" i="1" dirty="0"/>
              <a:t> do </a:t>
            </a:r>
            <a:r>
              <a:rPr lang="en-US" b="1" i="1" u="sng" dirty="0" smtClean="0"/>
              <a:t>also</a:t>
            </a:r>
            <a:r>
              <a:rPr lang="en-US" i="1" dirty="0" smtClean="0"/>
              <a:t>” , </a:t>
            </a:r>
            <a:r>
              <a:rPr lang="en-US" b="1" dirty="0" smtClean="0">
                <a:solidFill>
                  <a:schemeClr val="accent1"/>
                </a:solidFill>
              </a:rPr>
              <a:t>I </a:t>
            </a:r>
            <a:r>
              <a:rPr lang="en-US" b="1" dirty="0">
                <a:solidFill>
                  <a:schemeClr val="accent1"/>
                </a:solidFill>
              </a:rPr>
              <a:t>Corinthians </a:t>
            </a:r>
            <a:r>
              <a:rPr lang="en-US" b="1" dirty="0" smtClean="0">
                <a:solidFill>
                  <a:schemeClr val="accent1"/>
                </a:solidFill>
              </a:rPr>
              <a:t>16:1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 smtClean="0"/>
              <a:t>The Corinthians were not </a:t>
            </a:r>
            <a:r>
              <a:rPr lang="en-US" b="1" i="1" dirty="0" smtClean="0"/>
              <a:t>commanded</a:t>
            </a:r>
            <a:r>
              <a:rPr lang="en-US" dirty="0" smtClean="0"/>
              <a:t> to </a:t>
            </a:r>
            <a:r>
              <a:rPr lang="en-US" b="1" i="1" dirty="0" smtClean="0"/>
              <a:t>match</a:t>
            </a:r>
            <a:r>
              <a:rPr lang="en-US" dirty="0" smtClean="0"/>
              <a:t> the Macedonians.</a:t>
            </a:r>
          </a:p>
          <a:p>
            <a:pPr lvl="0"/>
            <a:r>
              <a:rPr lang="en-US" dirty="0" smtClean="0"/>
              <a:t>However, the Macedonians provided opportunity to </a:t>
            </a:r>
            <a:r>
              <a:rPr lang="en-US" b="1" i="1" dirty="0" smtClean="0"/>
              <a:t>self-examine</a:t>
            </a:r>
            <a:r>
              <a:rPr lang="en-US" dirty="0" smtClean="0"/>
              <a:t> the </a:t>
            </a:r>
            <a:r>
              <a:rPr lang="en-US" i="1" dirty="0" smtClean="0"/>
              <a:t>“sincerity of their love”</a:t>
            </a:r>
            <a:r>
              <a:rPr lang="en-US" dirty="0" smtClean="0"/>
              <a:t>.  (Such examples eliminate excuses!)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8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“Out of ivory palaces 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 smtClean="0"/>
              <a:t>For </a:t>
            </a:r>
            <a:r>
              <a:rPr lang="en-US" i="1" dirty="0"/>
              <a:t>you know </a:t>
            </a:r>
            <a:r>
              <a:rPr lang="en-US" b="1" i="1" dirty="0"/>
              <a:t>the grace of our Lord Jesus Christ</a:t>
            </a:r>
            <a:r>
              <a:rPr lang="en-US" i="1" dirty="0"/>
              <a:t>, that </a:t>
            </a:r>
            <a:r>
              <a:rPr lang="en-US" b="1" i="1" dirty="0"/>
              <a:t>though He was rich, </a:t>
            </a:r>
            <a:r>
              <a:rPr lang="en-US" b="1" i="1" u="sng" dirty="0"/>
              <a:t>yet for your sakes</a:t>
            </a:r>
            <a:r>
              <a:rPr lang="en-US" b="1" i="1" dirty="0"/>
              <a:t> He became poor</a:t>
            </a:r>
            <a:r>
              <a:rPr lang="en-US" i="1" dirty="0"/>
              <a:t>, that </a:t>
            </a:r>
            <a:r>
              <a:rPr lang="en-US" b="1" i="1" dirty="0"/>
              <a:t>you through His poverty might become rich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8:9</a:t>
            </a:r>
            <a:r>
              <a:rPr lang="en-US" dirty="0" smtClean="0"/>
              <a:t>)</a:t>
            </a:r>
            <a:endParaRPr lang="en-US" dirty="0"/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 smtClean="0"/>
              <a:t>How </a:t>
            </a:r>
            <a:r>
              <a:rPr lang="en-US" dirty="0"/>
              <a:t>did Jesus go from </a:t>
            </a:r>
            <a:r>
              <a:rPr lang="en-US" dirty="0" smtClean="0"/>
              <a:t>riches to </a:t>
            </a:r>
            <a:r>
              <a:rPr lang="en-US" dirty="0"/>
              <a:t>poverty?  How did this enrich us?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Jesus existed in a </a:t>
            </a:r>
            <a:r>
              <a:rPr lang="en-US" b="1" i="1" dirty="0" smtClean="0"/>
              <a:t>place</a:t>
            </a:r>
            <a:r>
              <a:rPr lang="en-US" dirty="0" smtClean="0"/>
              <a:t> we cannot fathom (</a:t>
            </a:r>
            <a:r>
              <a:rPr lang="en-US" b="1" dirty="0" smtClean="0">
                <a:solidFill>
                  <a:schemeClr val="accent1"/>
                </a:solidFill>
              </a:rPr>
              <a:t>Rev. 21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Jesus existed in a </a:t>
            </a:r>
            <a:r>
              <a:rPr lang="en-US" b="1" i="1" dirty="0" smtClean="0"/>
              <a:t>form</a:t>
            </a:r>
            <a:r>
              <a:rPr lang="en-US" dirty="0" smtClean="0"/>
              <a:t> we cannot fathom (</a:t>
            </a:r>
            <a:r>
              <a:rPr lang="en-US" b="1" dirty="0" smtClean="0">
                <a:solidFill>
                  <a:schemeClr val="accent1"/>
                </a:solidFill>
              </a:rPr>
              <a:t>Phi. 2:5-9; Mark 9:2-8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Jesus existed in an </a:t>
            </a:r>
            <a:r>
              <a:rPr lang="en-US" b="1" i="1" dirty="0" smtClean="0"/>
              <a:t>assembly</a:t>
            </a:r>
            <a:r>
              <a:rPr lang="en-US" dirty="0" smtClean="0"/>
              <a:t> we cannot fathom (</a:t>
            </a:r>
            <a:r>
              <a:rPr lang="en-US" b="1" dirty="0" smtClean="0">
                <a:solidFill>
                  <a:schemeClr val="accent1"/>
                </a:solidFill>
              </a:rPr>
              <a:t>Rev. 4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Yet, He gave up all of this for a while, so we could be saved forever!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He gave up </a:t>
            </a:r>
            <a:r>
              <a:rPr lang="en-US" b="1" i="1" dirty="0" smtClean="0"/>
              <a:t>heaven</a:t>
            </a:r>
            <a:r>
              <a:rPr lang="en-US" dirty="0" smtClean="0"/>
              <a:t> for a while, so we could have </a:t>
            </a:r>
            <a:r>
              <a:rPr lang="en-US" b="1" i="1" dirty="0" smtClean="0"/>
              <a:t>heaven</a:t>
            </a:r>
            <a:r>
              <a:rPr lang="en-US" dirty="0" smtClean="0"/>
              <a:t> forever!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 smtClean="0"/>
              <a:t>But </a:t>
            </a:r>
            <a:r>
              <a:rPr lang="en-US" i="1" dirty="0"/>
              <a:t>God, who is </a:t>
            </a:r>
            <a:r>
              <a:rPr lang="en-US" b="1" i="1" u="sng" dirty="0"/>
              <a:t>rich</a:t>
            </a:r>
            <a:r>
              <a:rPr lang="en-US" b="1" i="1" dirty="0"/>
              <a:t> in mercy </a:t>
            </a:r>
            <a:r>
              <a:rPr lang="en-US" i="1" dirty="0"/>
              <a:t>…in the ages to come He might show the </a:t>
            </a:r>
            <a:r>
              <a:rPr lang="en-US" b="1" i="1" dirty="0"/>
              <a:t>exceeding </a:t>
            </a:r>
            <a:r>
              <a:rPr lang="en-US" b="1" i="1" u="sng" dirty="0"/>
              <a:t>riches</a:t>
            </a:r>
            <a:r>
              <a:rPr lang="en-US" b="1" i="1" dirty="0"/>
              <a:t> of His grace </a:t>
            </a:r>
            <a:r>
              <a:rPr lang="en-US" i="1" dirty="0"/>
              <a:t>in His kindness toward us </a:t>
            </a:r>
            <a:r>
              <a:rPr lang="en-US" b="1" i="1" dirty="0"/>
              <a:t>in Christ Jesus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Ephesians </a:t>
            </a:r>
            <a:r>
              <a:rPr lang="en-US" b="1" dirty="0" smtClean="0">
                <a:solidFill>
                  <a:schemeClr val="accent1"/>
                </a:solidFill>
              </a:rPr>
              <a:t>2:4-7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“Do not be rash with your mouth”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200"/>
              </a:spcBef>
              <a:buNone/>
            </a:pPr>
            <a:r>
              <a:rPr lang="en-US" b="1" i="1" dirty="0"/>
              <a:t>And in this I give advice: It is </a:t>
            </a:r>
            <a:r>
              <a:rPr lang="en-US" b="1" i="1" u="sng" dirty="0"/>
              <a:t>to your advantage</a:t>
            </a:r>
            <a:r>
              <a:rPr lang="en-US" b="1" i="1" dirty="0"/>
              <a:t> </a:t>
            </a:r>
            <a:r>
              <a:rPr lang="en-US" i="1" dirty="0"/>
              <a:t>not only to be doing what </a:t>
            </a:r>
            <a:r>
              <a:rPr lang="en-US" b="1" i="1" dirty="0"/>
              <a:t>you began and were desiring </a:t>
            </a:r>
            <a:r>
              <a:rPr lang="en-US" i="1" dirty="0"/>
              <a:t>to do a year ago</a:t>
            </a:r>
            <a:r>
              <a:rPr lang="en-US" i="1" dirty="0" smtClean="0"/>
              <a:t>; but </a:t>
            </a:r>
            <a:r>
              <a:rPr lang="en-US" b="1" i="1" dirty="0"/>
              <a:t>now you also </a:t>
            </a:r>
            <a:r>
              <a:rPr lang="en-US" b="1" i="1" u="sng" dirty="0"/>
              <a:t>must complete</a:t>
            </a:r>
            <a:r>
              <a:rPr lang="en-US" b="1" i="1" dirty="0"/>
              <a:t> the doing of it</a:t>
            </a:r>
            <a:r>
              <a:rPr lang="en-US" i="1" dirty="0"/>
              <a:t>; that as there </a:t>
            </a:r>
            <a:r>
              <a:rPr lang="en-US" b="1" i="1" dirty="0"/>
              <a:t>was a readiness to desire it</a:t>
            </a:r>
            <a:r>
              <a:rPr lang="en-US" i="1" dirty="0"/>
              <a:t>, so there </a:t>
            </a:r>
            <a:r>
              <a:rPr lang="en-US" b="1" i="1" dirty="0"/>
              <a:t>also may be a completion </a:t>
            </a:r>
            <a:r>
              <a:rPr lang="en-US" i="1" dirty="0"/>
              <a:t>out of what you have.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8:10-11</a:t>
            </a:r>
            <a:r>
              <a:rPr lang="en-US" dirty="0" smtClean="0"/>
              <a:t>)</a:t>
            </a:r>
            <a:endParaRPr lang="en-US" dirty="0"/>
          </a:p>
          <a:p>
            <a:pPr marL="227013" lvl="0" indent="-227013">
              <a:spcBef>
                <a:spcPts val="200"/>
              </a:spcBef>
              <a:buFont typeface="+mj-lt"/>
              <a:buAutoNum type="arabicPeriod" startAt="7"/>
            </a:pPr>
            <a:r>
              <a:rPr lang="en-US" dirty="0" smtClean="0"/>
              <a:t>How </a:t>
            </a:r>
            <a:r>
              <a:rPr lang="en-US" dirty="0"/>
              <a:t>was it to the Corinthians </a:t>
            </a:r>
            <a:r>
              <a:rPr lang="en-US" b="1" i="1" dirty="0"/>
              <a:t>advantage</a:t>
            </a:r>
            <a:r>
              <a:rPr lang="en-US" dirty="0"/>
              <a:t> to finish this good work that they had started (vs. 10</a:t>
            </a:r>
            <a:r>
              <a:rPr lang="en-US" dirty="0" smtClean="0"/>
              <a:t>)?</a:t>
            </a:r>
          </a:p>
          <a:p>
            <a:pPr marL="227013" lvl="0" indent="-227013">
              <a:spcBef>
                <a:spcPts val="200"/>
              </a:spcBef>
              <a:buFont typeface="+mj-lt"/>
              <a:buAutoNum type="alphaUcPeriod"/>
            </a:pPr>
            <a:r>
              <a:rPr lang="en-US" dirty="0" smtClean="0"/>
              <a:t>Alludes to the advantages discussed in chapter </a:t>
            </a:r>
            <a:r>
              <a:rPr lang="en-US" b="1" dirty="0" smtClean="0">
                <a:solidFill>
                  <a:schemeClr val="accent1"/>
                </a:solidFill>
              </a:rPr>
              <a:t>9</a:t>
            </a:r>
            <a:r>
              <a:rPr lang="en-US" dirty="0" smtClean="0"/>
              <a:t>, spiritual and carnal.</a:t>
            </a:r>
          </a:p>
          <a:p>
            <a:pPr marL="227013" lvl="0" indent="-227013">
              <a:spcBef>
                <a:spcPts val="200"/>
              </a:spcBef>
              <a:buFont typeface="+mj-lt"/>
              <a:buAutoNum type="alphaUcPeriod"/>
            </a:pPr>
            <a:r>
              <a:rPr lang="en-US" dirty="0" smtClean="0"/>
              <a:t>The Corinthians had previously pledged a gift for needy saints.</a:t>
            </a:r>
          </a:p>
          <a:p>
            <a:pPr lvl="0">
              <a:spcBef>
                <a:spcPts val="200"/>
              </a:spcBef>
            </a:pPr>
            <a:r>
              <a:rPr lang="en-US" dirty="0" smtClean="0"/>
              <a:t>They were indebted by their own word to finish what they promised.</a:t>
            </a:r>
          </a:p>
          <a:p>
            <a:pPr lvl="0">
              <a:spcBef>
                <a:spcPts val="200"/>
              </a:spcBef>
            </a:pPr>
            <a:r>
              <a:rPr lang="en-US" dirty="0" smtClean="0"/>
              <a:t>Lesson to be careful in good intentions and promises (</a:t>
            </a:r>
            <a:r>
              <a:rPr lang="en-US" b="1" dirty="0" err="1" smtClean="0">
                <a:solidFill>
                  <a:schemeClr val="accent1"/>
                </a:solidFill>
              </a:rPr>
              <a:t>Ecc</a:t>
            </a:r>
            <a:r>
              <a:rPr lang="en-US" b="1" dirty="0" smtClean="0">
                <a:solidFill>
                  <a:schemeClr val="accent1"/>
                </a:solidFill>
              </a:rPr>
              <a:t>. 5:1-7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0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“To whom much is given 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buFont typeface="+mj-lt"/>
              <a:buAutoNum type="arabicPeriod" startAt="8"/>
            </a:pPr>
            <a:r>
              <a:rPr lang="en-US" dirty="0"/>
              <a:t>What are the scales of balance by which God compares and accepts our contributions?</a:t>
            </a:r>
          </a:p>
          <a:p>
            <a:pPr marL="0" indent="0">
              <a:buNone/>
            </a:pPr>
            <a:r>
              <a:rPr lang="en-US" i="1" dirty="0"/>
              <a:t>For if there is </a:t>
            </a:r>
            <a:r>
              <a:rPr lang="en-US" b="1" i="1" u="sng" dirty="0"/>
              <a:t>first</a:t>
            </a:r>
            <a:r>
              <a:rPr lang="en-US" b="1" i="1" dirty="0"/>
              <a:t> a </a:t>
            </a:r>
            <a:r>
              <a:rPr lang="en-US" b="1" i="1" u="sng" dirty="0"/>
              <a:t>willing mind</a:t>
            </a:r>
            <a:r>
              <a:rPr lang="en-US" i="1" dirty="0"/>
              <a:t>, it is </a:t>
            </a:r>
            <a:r>
              <a:rPr lang="en-US" b="1" i="1" dirty="0"/>
              <a:t>accepted according to </a:t>
            </a:r>
            <a:r>
              <a:rPr lang="en-US" b="1" i="1" u="sng" dirty="0"/>
              <a:t>what one has</a:t>
            </a:r>
            <a:r>
              <a:rPr lang="en-US" i="1" dirty="0"/>
              <a:t>, and </a:t>
            </a:r>
            <a:r>
              <a:rPr lang="en-US" b="1" i="1" u="sng" dirty="0"/>
              <a:t>not</a:t>
            </a:r>
            <a:r>
              <a:rPr lang="en-US" b="1" i="1" dirty="0"/>
              <a:t> according to what he </a:t>
            </a:r>
            <a:r>
              <a:rPr lang="en-US" b="1" i="1" u="sng" dirty="0"/>
              <a:t>does not have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8:12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are judged based on </a:t>
            </a:r>
            <a:r>
              <a:rPr lang="en-US" b="1" i="1" u="sng" dirty="0" smtClean="0"/>
              <a:t>our</a:t>
            </a:r>
            <a:r>
              <a:rPr lang="en-US" b="1" i="1" dirty="0" smtClean="0"/>
              <a:t> opportunity</a:t>
            </a:r>
            <a:r>
              <a:rPr lang="en-US" dirty="0" smtClean="0"/>
              <a:t>, </a:t>
            </a:r>
            <a:r>
              <a:rPr lang="en-US" b="1" i="1" dirty="0" smtClean="0"/>
              <a:t>not </a:t>
            </a:r>
            <a:r>
              <a:rPr lang="en-US" b="1" i="1" u="sng" dirty="0" smtClean="0"/>
              <a:t>others’</a:t>
            </a:r>
            <a:r>
              <a:rPr lang="en-US" dirty="0" smtClean="0"/>
              <a:t> opportunity!</a:t>
            </a:r>
          </a:p>
          <a:p>
            <a:pPr marL="0" indent="0">
              <a:buNone/>
            </a:pPr>
            <a:r>
              <a:rPr lang="en-US" i="1" dirty="0"/>
              <a:t>Therefore, </a:t>
            </a:r>
            <a:r>
              <a:rPr lang="en-US" b="1" i="1" dirty="0"/>
              <a:t>as we have </a:t>
            </a:r>
            <a:r>
              <a:rPr lang="en-US" b="1" i="1" u="sng" dirty="0"/>
              <a:t>opportunity</a:t>
            </a:r>
            <a:r>
              <a:rPr lang="en-US" i="1" dirty="0"/>
              <a:t>, let us do good to all, especially to those who are of the household of faith.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Galatians </a:t>
            </a:r>
            <a:r>
              <a:rPr lang="en-US" b="1" dirty="0" smtClean="0">
                <a:solidFill>
                  <a:schemeClr val="accent1"/>
                </a:solidFill>
              </a:rPr>
              <a:t>6:10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God always left a way for poor to help (</a:t>
            </a:r>
            <a:r>
              <a:rPr lang="en-US" b="1" dirty="0" smtClean="0">
                <a:solidFill>
                  <a:schemeClr val="accent1"/>
                </a:solidFill>
              </a:rPr>
              <a:t>Lev. 14:21-32; Mar. 12:43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More expected of rich (</a:t>
            </a:r>
            <a:r>
              <a:rPr lang="en-US" b="1" dirty="0" err="1" smtClean="0">
                <a:solidFill>
                  <a:schemeClr val="accent1"/>
                </a:solidFill>
              </a:rPr>
              <a:t>Lk</a:t>
            </a:r>
            <a:r>
              <a:rPr lang="en-US" b="1" dirty="0" smtClean="0">
                <a:solidFill>
                  <a:schemeClr val="accent1"/>
                </a:solidFill>
              </a:rPr>
              <a:t>. 12:48; II Sam. 24:23-24; I Chr. 29:1-9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“Who gathered little had no lack”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 For I do </a:t>
            </a:r>
            <a:r>
              <a:rPr lang="en-US" b="1" i="1" dirty="0"/>
              <a:t>not</a:t>
            </a:r>
            <a:r>
              <a:rPr lang="en-US" i="1" dirty="0"/>
              <a:t> mean </a:t>
            </a:r>
            <a:r>
              <a:rPr lang="en-US" b="1" i="1" dirty="0"/>
              <a:t>that others should be eased and you burdened</a:t>
            </a:r>
            <a:r>
              <a:rPr lang="en-US" b="1" i="1" dirty="0" smtClean="0"/>
              <a:t>; but </a:t>
            </a:r>
            <a:r>
              <a:rPr lang="en-US" b="1" i="1" u="sng" dirty="0"/>
              <a:t>by an equality</a:t>
            </a:r>
            <a:r>
              <a:rPr lang="en-US" i="1" dirty="0"/>
              <a:t>, that now at this time </a:t>
            </a:r>
            <a:r>
              <a:rPr lang="en-US" b="1" i="1" dirty="0"/>
              <a:t>your abundance may supply </a:t>
            </a:r>
            <a:r>
              <a:rPr lang="en-US" b="1" i="1" u="sng" dirty="0"/>
              <a:t>their lack</a:t>
            </a:r>
            <a:r>
              <a:rPr lang="en-US" i="1" dirty="0"/>
              <a:t>, that </a:t>
            </a:r>
            <a:r>
              <a:rPr lang="en-US" b="1" i="1" dirty="0"/>
              <a:t>their abundance also may supply your </a:t>
            </a:r>
            <a:r>
              <a:rPr lang="en-US" b="1" i="1" dirty="0" smtClean="0"/>
              <a:t>lack </a:t>
            </a:r>
            <a:r>
              <a:rPr lang="en-US" i="1" dirty="0" smtClean="0"/>
              <a:t>– </a:t>
            </a:r>
            <a:r>
              <a:rPr lang="en-US" b="1" i="1" dirty="0"/>
              <a:t>that there may be equality</a:t>
            </a:r>
            <a:r>
              <a:rPr lang="en-US" i="1" dirty="0" smtClean="0"/>
              <a:t>.  As </a:t>
            </a:r>
            <a:r>
              <a:rPr lang="en-US" i="1" dirty="0"/>
              <a:t>it is written, </a:t>
            </a:r>
            <a:r>
              <a:rPr lang="en-US" i="1" dirty="0" smtClean="0"/>
              <a:t>“He </a:t>
            </a:r>
            <a:r>
              <a:rPr lang="en-US" i="1" dirty="0"/>
              <a:t>who gathered  much had nothing left over, and he who gathered  little had no lack</a:t>
            </a:r>
            <a:r>
              <a:rPr lang="en-US" i="1" dirty="0" smtClean="0"/>
              <a:t>.”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8:13-15</a:t>
            </a:r>
            <a:r>
              <a:rPr lang="en-US" dirty="0" smtClean="0"/>
              <a:t>)</a:t>
            </a:r>
            <a:endParaRPr lang="en-US" dirty="0"/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dirty="0" smtClean="0"/>
              <a:t>Do </a:t>
            </a:r>
            <a:r>
              <a:rPr lang="en-US" dirty="0"/>
              <a:t>verses </a:t>
            </a:r>
            <a:r>
              <a:rPr lang="en-US" b="1" dirty="0" smtClean="0">
                <a:solidFill>
                  <a:schemeClr val="accent1"/>
                </a:solidFill>
              </a:rPr>
              <a:t>8:13-15</a:t>
            </a:r>
            <a:r>
              <a:rPr lang="en-US" dirty="0" smtClean="0"/>
              <a:t> </a:t>
            </a:r>
            <a:r>
              <a:rPr lang="en-US" dirty="0"/>
              <a:t>teach that Christians should have an equality of wealth, i.e. should the rich give to the poor until all have equal amount of goods?  Explain.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No, equality of </a:t>
            </a:r>
            <a:r>
              <a:rPr lang="en-US" b="1" i="1" u="sng" dirty="0" smtClean="0"/>
              <a:t>lack</a:t>
            </a:r>
            <a:r>
              <a:rPr lang="en-US" b="1" i="1" dirty="0" smtClean="0"/>
              <a:t> – not </a:t>
            </a:r>
            <a:r>
              <a:rPr lang="en-US" b="1" i="1" u="sng" dirty="0" smtClean="0"/>
              <a:t>abundance</a:t>
            </a:r>
            <a:r>
              <a:rPr lang="en-US" dirty="0" smtClean="0"/>
              <a:t>!  No one was left in </a:t>
            </a:r>
            <a:r>
              <a:rPr lang="en-US" b="1" i="1" u="sng" dirty="0" smtClean="0"/>
              <a:t>need</a:t>
            </a:r>
            <a:r>
              <a:rPr lang="en-US" dirty="0" smtClean="0"/>
              <a:t>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There were still wealthy and rich among Christians (</a:t>
            </a:r>
            <a:r>
              <a:rPr lang="en-US" b="1" dirty="0" smtClean="0">
                <a:solidFill>
                  <a:schemeClr val="accent1"/>
                </a:solidFill>
              </a:rPr>
              <a:t>I Tim. 6:17-19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Christians were not required to give up all their own (</a:t>
            </a:r>
            <a:r>
              <a:rPr lang="en-US" b="1" dirty="0" smtClean="0">
                <a:solidFill>
                  <a:schemeClr val="accent1"/>
                </a:solidFill>
              </a:rPr>
              <a:t>Acts 5:4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Were Jerusalem saints supplying </a:t>
            </a:r>
            <a:r>
              <a:rPr lang="en-US" b="1" i="1" dirty="0" smtClean="0"/>
              <a:t>spiritual</a:t>
            </a:r>
            <a:r>
              <a:rPr lang="en-US" dirty="0" smtClean="0"/>
              <a:t> abundance (</a:t>
            </a:r>
            <a:r>
              <a:rPr lang="en-US" b="1" dirty="0" smtClean="0">
                <a:solidFill>
                  <a:schemeClr val="accent1"/>
                </a:solidFill>
              </a:rPr>
              <a:t>Rm.15:25-28</a:t>
            </a:r>
            <a:r>
              <a:rPr lang="en-US" dirty="0" smtClean="0"/>
              <a:t>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4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Honor in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Sight </a:t>
            </a:r>
            <a:r>
              <a:rPr lang="en-US" dirty="0"/>
              <a:t>of All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13 – II Corinthians 8:16-24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1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Encouraging versus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Who else had apparently required a little encouragement and exhortation beside the Corinthians?  What sacrifice may he have made as part of accepting this exhortation</a:t>
            </a:r>
            <a:r>
              <a:rPr lang="en-US" dirty="0" smtClean="0"/>
              <a:t>?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i="1" dirty="0"/>
              <a:t>B</a:t>
            </a:r>
            <a:r>
              <a:rPr lang="en-US" i="1" dirty="0" smtClean="0"/>
              <a:t>ut thanks be to God who puts the same </a:t>
            </a:r>
            <a:r>
              <a:rPr lang="en-US" b="1" i="1" dirty="0" smtClean="0"/>
              <a:t>earnest care for you into the heart of </a:t>
            </a:r>
            <a:r>
              <a:rPr lang="en-US" b="1" i="1" u="sng" dirty="0" smtClean="0"/>
              <a:t>Titus</a:t>
            </a:r>
            <a:r>
              <a:rPr lang="en-US" i="1" dirty="0" smtClean="0"/>
              <a:t>.  For he not only </a:t>
            </a:r>
            <a:r>
              <a:rPr lang="en-US" b="1" i="1" u="sng" dirty="0" smtClean="0"/>
              <a:t>accepted the exhortation</a:t>
            </a:r>
            <a:r>
              <a:rPr lang="en-US" b="1" i="1" dirty="0" smtClean="0"/>
              <a:t>, but being more diligent, he went to you </a:t>
            </a:r>
            <a:r>
              <a:rPr lang="en-US" b="1" i="1" u="sng" dirty="0" smtClean="0"/>
              <a:t>of his own accord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8:16-17</a:t>
            </a:r>
            <a:r>
              <a:rPr lang="en-US" dirty="0" smtClean="0"/>
              <a:t>)</a:t>
            </a:r>
          </a:p>
          <a:p>
            <a:pPr lvl="0">
              <a:spcBef>
                <a:spcPts val="200"/>
              </a:spcBef>
            </a:pPr>
            <a:r>
              <a:rPr lang="en-US" dirty="0" smtClean="0"/>
              <a:t>Titus apparently needed a little </a:t>
            </a:r>
            <a:r>
              <a:rPr lang="en-US" b="1" i="1" dirty="0" smtClean="0"/>
              <a:t>encouragement</a:t>
            </a:r>
            <a:r>
              <a:rPr lang="en-US" dirty="0" smtClean="0"/>
              <a:t> (see also, </a:t>
            </a:r>
            <a:r>
              <a:rPr lang="en-US" b="1" dirty="0" smtClean="0">
                <a:solidFill>
                  <a:schemeClr val="accent1"/>
                </a:solidFill>
              </a:rPr>
              <a:t>7:14</a:t>
            </a:r>
            <a:r>
              <a:rPr lang="en-US" dirty="0" smtClean="0"/>
              <a:t>).</a:t>
            </a:r>
          </a:p>
          <a:p>
            <a:pPr lvl="0">
              <a:spcBef>
                <a:spcPts val="200"/>
              </a:spcBef>
            </a:pPr>
            <a:r>
              <a:rPr lang="en-US" dirty="0" smtClean="0"/>
              <a:t>However, he apparently only need a </a:t>
            </a:r>
            <a:r>
              <a:rPr lang="en-US" b="1" i="1" dirty="0" smtClean="0"/>
              <a:t>little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“of his own accord”</a:t>
            </a:r>
            <a:r>
              <a:rPr lang="en-US" dirty="0" smtClean="0"/>
              <a:t>).</a:t>
            </a:r>
          </a:p>
          <a:p>
            <a:pPr lvl="0">
              <a:spcBef>
                <a:spcPts val="200"/>
              </a:spcBef>
            </a:pPr>
            <a:r>
              <a:rPr lang="en-US" dirty="0" smtClean="0"/>
              <a:t>Afterward, he was more eager to return (</a:t>
            </a:r>
            <a:r>
              <a:rPr lang="en-US" b="1" dirty="0" smtClean="0">
                <a:solidFill>
                  <a:schemeClr val="accent1"/>
                </a:solidFill>
              </a:rPr>
              <a:t>7:7, 13-15; 8:16</a:t>
            </a:r>
            <a:r>
              <a:rPr lang="en-US" dirty="0" smtClean="0"/>
              <a:t>).</a:t>
            </a:r>
          </a:p>
          <a:p>
            <a:pPr lvl="0">
              <a:spcBef>
                <a:spcPts val="200"/>
              </a:spcBef>
            </a:pPr>
            <a:r>
              <a:rPr lang="en-US" dirty="0" smtClean="0"/>
              <a:t>Paul demonstrates balance between </a:t>
            </a:r>
            <a:r>
              <a:rPr lang="en-US" b="1" i="1" dirty="0" smtClean="0"/>
              <a:t>encouraging</a:t>
            </a:r>
            <a:r>
              <a:rPr lang="en-US" dirty="0" smtClean="0"/>
              <a:t> and </a:t>
            </a:r>
            <a:r>
              <a:rPr lang="en-US" b="1" i="1" dirty="0" smtClean="0"/>
              <a:t>ordering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Powerful Gift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200" dirty="0" smtClean="0"/>
              <a:t>What </a:t>
            </a:r>
            <a:r>
              <a:rPr lang="en-US" sz="2200" dirty="0"/>
              <a:t>two additional things did this </a:t>
            </a:r>
            <a:r>
              <a:rPr lang="en-US" sz="2200" i="1" dirty="0"/>
              <a:t>“gift”</a:t>
            </a:r>
            <a:r>
              <a:rPr lang="en-US" sz="2200" dirty="0"/>
              <a:t> manifest and accomplish</a:t>
            </a:r>
            <a:r>
              <a:rPr lang="en-US" sz="2200" dirty="0" smtClean="0"/>
              <a:t>?</a:t>
            </a:r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200" i="1" dirty="0"/>
              <a:t>And we have sent with him </a:t>
            </a:r>
            <a:r>
              <a:rPr lang="en-US" sz="2200" b="1" i="1" dirty="0"/>
              <a:t>the brother whose praise is in the gospel throughout all the churches</a:t>
            </a:r>
            <a:r>
              <a:rPr lang="en-US" sz="2200" i="1" dirty="0" smtClean="0"/>
              <a:t>, and </a:t>
            </a:r>
            <a:r>
              <a:rPr lang="en-US" sz="2200" i="1" dirty="0"/>
              <a:t>not only that, but </a:t>
            </a:r>
            <a:r>
              <a:rPr lang="en-US" sz="2200" b="1" i="1" dirty="0"/>
              <a:t>who was also </a:t>
            </a:r>
            <a:r>
              <a:rPr lang="en-US" sz="2200" b="1" i="1" u="sng" dirty="0"/>
              <a:t>chosen by the churches</a:t>
            </a:r>
            <a:r>
              <a:rPr lang="en-US" sz="2200" b="1" i="1" dirty="0"/>
              <a:t> to travel with us with this gift</a:t>
            </a:r>
            <a:r>
              <a:rPr lang="en-US" sz="2200" i="1" dirty="0"/>
              <a:t>, which is administered by us </a:t>
            </a:r>
            <a:r>
              <a:rPr lang="en-US" sz="2200" b="1" i="1" dirty="0"/>
              <a:t>to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sz="2200" b="1" i="1" dirty="0" smtClean="0"/>
              <a:t>the </a:t>
            </a:r>
            <a:r>
              <a:rPr lang="en-US" sz="2200" b="1" i="1" dirty="0"/>
              <a:t>glory of the Lord Himself and to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sz="2200" b="1" i="1" dirty="0" smtClean="0"/>
              <a:t>show </a:t>
            </a:r>
            <a:r>
              <a:rPr lang="en-US" sz="2200" b="1" i="1" dirty="0"/>
              <a:t>your ready mind</a:t>
            </a:r>
            <a:r>
              <a:rPr lang="en-US" sz="2200" i="1" dirty="0"/>
              <a:t>,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8:18-19</a:t>
            </a:r>
            <a:r>
              <a:rPr lang="en-US" sz="2200" dirty="0" smtClean="0"/>
              <a:t>)</a:t>
            </a:r>
            <a:endParaRPr lang="en-US" sz="2200" dirty="0"/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200" dirty="0" smtClean="0"/>
              <a:t>Brought glory to God, but also revealed Corinthians</a:t>
            </a:r>
            <a:r>
              <a:rPr lang="en-US" sz="2200" i="1" dirty="0" smtClean="0"/>
              <a:t>’ “ready mind”</a:t>
            </a:r>
            <a:r>
              <a:rPr lang="en-US" sz="2200" dirty="0" smtClean="0"/>
              <a:t>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200" dirty="0" smtClean="0"/>
              <a:t>The Corinthians’ </a:t>
            </a:r>
            <a:r>
              <a:rPr lang="en-US" sz="2200" b="1" i="1" dirty="0" smtClean="0"/>
              <a:t>influence</a:t>
            </a:r>
            <a:r>
              <a:rPr lang="en-US" sz="2200" dirty="0" smtClean="0"/>
              <a:t> upon other saints and their </a:t>
            </a:r>
            <a:r>
              <a:rPr lang="en-US" sz="2200" b="1" i="1" dirty="0" smtClean="0"/>
              <a:t>influence</a:t>
            </a:r>
            <a:r>
              <a:rPr lang="en-US" sz="2200" dirty="0" smtClean="0"/>
              <a:t> upon them is a prominent theme of these 2 chapters.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200" dirty="0" smtClean="0"/>
              <a:t>The saints’ mutual influence and encouragement </a:t>
            </a:r>
            <a:r>
              <a:rPr lang="en-US" sz="2200" b="1" i="1" dirty="0" smtClean="0"/>
              <a:t>producing</a:t>
            </a:r>
            <a:r>
              <a:rPr lang="en-US" sz="2200" dirty="0" smtClean="0"/>
              <a:t> praise, thanksgiving, and glory </a:t>
            </a:r>
            <a:r>
              <a:rPr lang="en-US" sz="2200" b="1" i="1" dirty="0" smtClean="0"/>
              <a:t>to God </a:t>
            </a:r>
            <a:r>
              <a:rPr lang="en-US" sz="2200" dirty="0" smtClean="0"/>
              <a:t>is also prominent in these 2 chapters.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200" dirty="0" smtClean="0"/>
              <a:t>This </a:t>
            </a:r>
            <a:r>
              <a:rPr lang="en-US" sz="2200" i="1" dirty="0" smtClean="0"/>
              <a:t>“brother”</a:t>
            </a:r>
            <a:r>
              <a:rPr lang="en-US" sz="2200" dirty="0" smtClean="0"/>
              <a:t> is unnamed and unknown to us, although known to Corinth.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200" dirty="0" smtClean="0"/>
              <a:t>This </a:t>
            </a:r>
            <a:r>
              <a:rPr lang="en-US" sz="2200" i="1" dirty="0" smtClean="0"/>
              <a:t>“brother” </a:t>
            </a:r>
            <a:r>
              <a:rPr lang="en-US" sz="2200" dirty="0" smtClean="0"/>
              <a:t>was chosen by the churches </a:t>
            </a:r>
            <a:r>
              <a:rPr lang="en-US" sz="2200" b="1" i="1" dirty="0" smtClean="0"/>
              <a:t>individually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I Cor. 16:3-4</a:t>
            </a:r>
            <a:r>
              <a:rPr lang="en-US" sz="2200" dirty="0" smtClean="0"/>
              <a:t>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427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15939</TotalTime>
  <Words>1048</Words>
  <Application>Microsoft Office PowerPoint</Application>
  <PresentationFormat>On-screen Show (16:9)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Impact</vt:lpstr>
      <vt:lpstr>Arial Black</vt:lpstr>
      <vt:lpstr>Times New Roman</vt:lpstr>
      <vt:lpstr>NewsPrint</vt:lpstr>
      <vt:lpstr>Examples in Sacrificial Giving</vt:lpstr>
      <vt:lpstr>“Testing the sincerity of your love”</vt:lpstr>
      <vt:lpstr>“Out of ivory palaces …”</vt:lpstr>
      <vt:lpstr>“Do not be rash with your mouth”</vt:lpstr>
      <vt:lpstr>“To whom much is given …”</vt:lpstr>
      <vt:lpstr>“Who gathered little had no lack”</vt:lpstr>
      <vt:lpstr>Honor in the Sight of All</vt:lpstr>
      <vt:lpstr>Encouraging versus Ordering</vt:lpstr>
      <vt:lpstr>A Powerful Gift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3167</cp:revision>
  <cp:lastPrinted>2014-08-27T22:53:57Z</cp:lastPrinted>
  <dcterms:created xsi:type="dcterms:W3CDTF">2010-04-25T05:11:59Z</dcterms:created>
  <dcterms:modified xsi:type="dcterms:W3CDTF">2014-08-28T22:33:09Z</dcterms:modified>
  <cp:category>Bible</cp:category>
</cp:coreProperties>
</file>