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1"/>
  </p:sldMasterIdLst>
  <p:notesMasterIdLst>
    <p:notesMasterId r:id="rId42"/>
  </p:notesMasterIdLst>
  <p:sldIdLst>
    <p:sldId id="256" r:id="rId2"/>
    <p:sldId id="280" r:id="rId3"/>
    <p:sldId id="257" r:id="rId4"/>
    <p:sldId id="258" r:id="rId5"/>
    <p:sldId id="279" r:id="rId6"/>
    <p:sldId id="281" r:id="rId7"/>
    <p:sldId id="259" r:id="rId8"/>
    <p:sldId id="264" r:id="rId9"/>
    <p:sldId id="260" r:id="rId10"/>
    <p:sldId id="265" r:id="rId11"/>
    <p:sldId id="261" r:id="rId12"/>
    <p:sldId id="282" r:id="rId13"/>
    <p:sldId id="266" r:id="rId14"/>
    <p:sldId id="262" r:id="rId15"/>
    <p:sldId id="267" r:id="rId16"/>
    <p:sldId id="263" r:id="rId17"/>
    <p:sldId id="268" r:id="rId18"/>
    <p:sldId id="286" r:id="rId19"/>
    <p:sldId id="283" r:id="rId20"/>
    <p:sldId id="284" r:id="rId21"/>
    <p:sldId id="285" r:id="rId22"/>
    <p:sldId id="287" r:id="rId23"/>
    <p:sldId id="288" r:id="rId24"/>
    <p:sldId id="292" r:id="rId25"/>
    <p:sldId id="291" r:id="rId26"/>
    <p:sldId id="290" r:id="rId27"/>
    <p:sldId id="293" r:id="rId28"/>
    <p:sldId id="294" r:id="rId29"/>
    <p:sldId id="295" r:id="rId30"/>
    <p:sldId id="296" r:id="rId31"/>
    <p:sldId id="297" r:id="rId32"/>
    <p:sldId id="298" r:id="rId33"/>
    <p:sldId id="299" r:id="rId34"/>
    <p:sldId id="300" r:id="rId35"/>
    <p:sldId id="278" r:id="rId36"/>
    <p:sldId id="276" r:id="rId37"/>
    <p:sldId id="270" r:id="rId38"/>
    <p:sldId id="277" r:id="rId39"/>
    <p:sldId id="271" r:id="rId40"/>
    <p:sldId id="27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32F"/>
    <a:srgbClr val="04161E"/>
    <a:srgbClr val="0D3E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31" autoAdjust="0"/>
  </p:normalViewPr>
  <p:slideViewPr>
    <p:cSldViewPr>
      <p:cViewPr varScale="1">
        <p:scale>
          <a:sx n="71" d="100"/>
          <a:sy n="71" d="100"/>
        </p:scale>
        <p:origin x="60" y="84"/>
      </p:cViewPr>
      <p:guideLst>
        <p:guide orient="horz" pos="226"/>
        <p:guide pos="3840"/>
      </p:guideLst>
    </p:cSldViewPr>
  </p:slideViewPr>
  <p:outlineViewPr>
    <p:cViewPr>
      <p:scale>
        <a:sx n="33" d="100"/>
        <a:sy n="33" d="100"/>
      </p:scale>
      <p:origin x="0" y="-122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7F4E7-478F-41E7-A469-5099BC29C839}" type="datetimeFigureOut">
              <a:rPr lang="en-US" smtClean="0"/>
              <a:t>8/24/2014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6CCAA-D1CB-45CF-977B-BE032E0BE892}" type="slidenum">
              <a:rPr lang="en-US" smtClean="0"/>
              <a:t>‹#›</a:t>
            </a:fld>
            <a:endParaRPr lang="en-US" dirty="0"/>
          </a:p>
        </p:txBody>
      </p:sp>
    </p:spTree>
    <p:extLst>
      <p:ext uri="{BB962C8B-B14F-4D97-AF65-F5344CB8AC3E}">
        <p14:creationId xmlns:p14="http://schemas.microsoft.com/office/powerpoint/2010/main" val="4032792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64603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279835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1424372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3722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Only">
    <p:spTree>
      <p:nvGrpSpPr>
        <p:cNvPr id="1" name=""/>
        <p:cNvGrpSpPr/>
        <p:nvPr/>
      </p:nvGrpSpPr>
      <p:grpSpPr>
        <a:xfrm>
          <a:off x="0" y="0"/>
          <a:ext cx="0" cy="0"/>
          <a:chOff x="0" y="0"/>
          <a:chExt cx="0" cy="0"/>
        </a:xfrm>
      </p:grpSpPr>
      <p:sp>
        <p:nvSpPr>
          <p:cNvPr id="2" name="Title 1"/>
          <p:cNvSpPr>
            <a:spLocks noGrp="1"/>
          </p:cNvSpPr>
          <p:nvPr>
            <p:ph type="title"/>
          </p:nvPr>
        </p:nvSpPr>
        <p:spPr>
          <a:xfrm>
            <a:off x="1446212" y="685800"/>
            <a:ext cx="9302752" cy="4571973"/>
          </a:xfrm>
        </p:spPr>
        <p:txBody>
          <a:bodyPr anchor="ctr"/>
          <a:lstStyle>
            <a:lvl1pPr>
              <a:defRPr sz="4400"/>
            </a:lvl1pPr>
          </a:lstStyle>
          <a:p>
            <a:r>
              <a:rPr lang="en-US" dirty="0" smtClean="0"/>
              <a:t>Click to edit Master title style</a:t>
            </a:r>
            <a:endParaRPr lang="en-US" dirty="0"/>
          </a:p>
        </p:txBody>
      </p:sp>
      <p:sp>
        <p:nvSpPr>
          <p:cNvPr id="12" name="Text Placeholder 3"/>
          <p:cNvSpPr>
            <a:spLocks noGrp="1"/>
          </p:cNvSpPr>
          <p:nvPr>
            <p:ph type="body" sz="half" idx="13"/>
          </p:nvPr>
        </p:nvSpPr>
        <p:spPr>
          <a:xfrm>
            <a:off x="1720644" y="5265300"/>
            <a:ext cx="9028320" cy="983100"/>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
        <p:nvSpPr>
          <p:cNvPr id="9" name="TextBox 8"/>
          <p:cNvSpPr txBox="1"/>
          <p:nvPr/>
        </p:nvSpPr>
        <p:spPr>
          <a:xfrm>
            <a:off x="990600" y="9144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464294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76029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853287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2721363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1101382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38401580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364877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106533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139376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2075123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82849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318227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84642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406015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dirty="0"/>
          </a:p>
        </p:txBody>
      </p:sp>
    </p:spTree>
    <p:extLst>
      <p:ext uri="{BB962C8B-B14F-4D97-AF65-F5344CB8AC3E}">
        <p14:creationId xmlns:p14="http://schemas.microsoft.com/office/powerpoint/2010/main" val="1374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E544F73-1789-457B-87C6-7704E25C5EE6}" type="datetimeFigureOut">
              <a:rPr lang="en-US" smtClean="0"/>
              <a:t>8/24/2014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878FA0A-29E6-40E4-85F4-DBE5B6093F8D}" type="slidenum">
              <a:rPr lang="en-US" smtClean="0"/>
              <a:t>‹#›</a:t>
            </a:fld>
            <a:endParaRPr lang="en-US" dirty="0"/>
          </a:p>
        </p:txBody>
      </p:sp>
    </p:spTree>
    <p:extLst>
      <p:ext uri="{BB962C8B-B14F-4D97-AF65-F5344CB8AC3E}">
        <p14:creationId xmlns:p14="http://schemas.microsoft.com/office/powerpoint/2010/main" val="566202497"/>
      </p:ext>
    </p:extLst>
  </p:cSld>
  <p:clrMap bg1="dk1" tx1="lt1" bg2="dk2" tx2="lt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 id="2147484223" r:id="rId13"/>
    <p:sldLayoutId id="2147484218" r:id="rId14"/>
    <p:sldLayoutId id="2147484219" r:id="rId15"/>
    <p:sldLayoutId id="2147484220" r:id="rId16"/>
    <p:sldLayoutId id="2147484221" r:id="rId17"/>
    <p:sldLayoutId id="2147484222" r:id="rId18"/>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ouldjesusdiscriminate.org/biblical_evidence/sodom_and_gomorrah.html"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reedomtracks.com/uncommonsense/sodom.html"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wouldjesusdiscriminate.org/biblical_evidence/"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bibletalk.net/acrobat/homo.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collegevue.com/vbs-mp3-archive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bibledebates.info"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bibledebates.info"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7200" dirty="0" smtClean="0"/>
              <a:t>Homosexuality and Christianity</a:t>
            </a:r>
            <a:endParaRPr lang="en-US" sz="7200" dirty="0"/>
          </a:p>
        </p:txBody>
      </p:sp>
      <p:sp>
        <p:nvSpPr>
          <p:cNvPr id="5" name="Text Placeholder 4"/>
          <p:cNvSpPr>
            <a:spLocks noGrp="1"/>
          </p:cNvSpPr>
          <p:nvPr>
            <p:ph type="subTitle" idx="1"/>
          </p:nvPr>
        </p:nvSpPr>
        <p:spPr/>
        <p:txBody>
          <a:bodyPr/>
          <a:lstStyle/>
          <a:p>
            <a:r>
              <a:rPr lang="en-US" dirty="0" smtClean="0"/>
              <a:t>Refuting Pro-Homosexuality Arguments</a:t>
            </a:r>
            <a:endParaRPr lang="en-US" dirty="0"/>
          </a:p>
        </p:txBody>
      </p:sp>
    </p:spTree>
    <p:extLst>
      <p:ext uri="{BB962C8B-B14F-4D97-AF65-F5344CB8AC3E}">
        <p14:creationId xmlns:p14="http://schemas.microsoft.com/office/powerpoint/2010/main" val="398581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Carnal Knowledge</a:t>
            </a:r>
            <a:endParaRPr lang="en-US" dirty="0"/>
          </a:p>
        </p:txBody>
      </p:sp>
      <p:sp>
        <p:nvSpPr>
          <p:cNvPr id="6" name="Content Placeholder 5"/>
          <p:cNvSpPr>
            <a:spLocks noGrp="1"/>
          </p:cNvSpPr>
          <p:nvPr>
            <p:ph idx="1"/>
          </p:nvPr>
        </p:nvSpPr>
        <p:spPr/>
        <p:txBody>
          <a:bodyPr/>
          <a:lstStyle/>
          <a:p>
            <a:r>
              <a:rPr lang="en-US" dirty="0" smtClean="0"/>
              <a:t>Approach: Inject meaning into the passage</a:t>
            </a:r>
          </a:p>
          <a:p>
            <a:r>
              <a:rPr lang="en-US" dirty="0" smtClean="0"/>
              <a:t>A grain of truth: the word </a:t>
            </a:r>
            <a:r>
              <a:rPr lang="en-US" i="1" dirty="0" smtClean="0"/>
              <a:t>know</a:t>
            </a:r>
          </a:p>
          <a:p>
            <a:r>
              <a:rPr lang="en-US" dirty="0" smtClean="0"/>
              <a:t>Adam </a:t>
            </a:r>
            <a:r>
              <a:rPr lang="en-US" i="1" dirty="0"/>
              <a:t>knew</a:t>
            </a:r>
            <a:r>
              <a:rPr lang="en-US" dirty="0"/>
              <a:t> his wife, and she </a:t>
            </a:r>
            <a:r>
              <a:rPr lang="en-US" dirty="0" smtClean="0"/>
              <a:t>conceived. Gen </a:t>
            </a:r>
            <a:r>
              <a:rPr lang="en-US" dirty="0"/>
              <a:t>4:1</a:t>
            </a:r>
          </a:p>
          <a:p>
            <a:r>
              <a:rPr lang="en-US" dirty="0" smtClean="0"/>
              <a:t>Lot offered his daughters. Gen </a:t>
            </a:r>
            <a:r>
              <a:rPr lang="en-US" dirty="0"/>
              <a:t>19:5–8</a:t>
            </a:r>
          </a:p>
          <a:p>
            <a:endParaRPr lang="en-US" dirty="0"/>
          </a:p>
        </p:txBody>
      </p:sp>
    </p:spTree>
    <p:extLst>
      <p:ext uri="{BB962C8B-B14F-4D97-AF65-F5344CB8AC3E}">
        <p14:creationId xmlns:p14="http://schemas.microsoft.com/office/powerpoint/2010/main" val="1549979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first century legend, some of the women of Sodom … were thought to have had sex with beings who were made of different flesh — angelic flesh. … This is what Jude was referring to when he talked about ‘going after strange flesh.’</a:t>
            </a:r>
            <a:endParaRPr lang="en-US" dirty="0"/>
          </a:p>
        </p:txBody>
      </p:sp>
      <p:sp>
        <p:nvSpPr>
          <p:cNvPr id="3" name="Text Placeholder 2"/>
          <p:cNvSpPr>
            <a:spLocks noGrp="1"/>
          </p:cNvSpPr>
          <p:nvPr>
            <p:ph type="body" sz="half" idx="13"/>
          </p:nvPr>
        </p:nvSpPr>
        <p:spPr>
          <a:xfrm>
            <a:off x="1720644" y="5265300"/>
            <a:ext cx="9028320" cy="1364100"/>
          </a:xfrm>
        </p:spPr>
        <p:txBody>
          <a:bodyPr>
            <a:normAutofit/>
          </a:bodyPr>
          <a:lstStyle/>
          <a:p>
            <a:r>
              <a:rPr lang="en-US" dirty="0" err="1"/>
              <a:t>LifeJourney</a:t>
            </a:r>
            <a:r>
              <a:rPr lang="en-US" dirty="0"/>
              <a:t> </a:t>
            </a:r>
            <a:r>
              <a:rPr lang="en-US" dirty="0" smtClean="0"/>
              <a:t>Church, </a:t>
            </a:r>
            <a:r>
              <a:rPr lang="en-US" i="1" dirty="0" smtClean="0"/>
              <a:t>Would </a:t>
            </a:r>
            <a:r>
              <a:rPr lang="en-US" i="1" dirty="0"/>
              <a:t>Jesus Discriminate?</a:t>
            </a:r>
            <a:r>
              <a:rPr lang="en-US" dirty="0"/>
              <a:t>, </a:t>
            </a:r>
            <a:r>
              <a:rPr lang="en-US" dirty="0">
                <a:hlinkClick r:id="rId2"/>
              </a:rPr>
              <a:t>http://</a:t>
            </a:r>
            <a:r>
              <a:rPr lang="en-US" dirty="0" smtClean="0">
                <a:hlinkClick r:id="rId2"/>
              </a:rPr>
              <a:t>www.wouldjesusdiscriminate.org/biblical_evidence/sodom_and_gomorrah.html</a:t>
            </a:r>
            <a:r>
              <a:rPr lang="en-US" dirty="0" smtClean="0"/>
              <a:t>, accessed August 24, 2014</a:t>
            </a:r>
            <a:endParaRPr lang="en-US" dirty="0"/>
          </a:p>
        </p:txBody>
      </p:sp>
    </p:spTree>
    <p:extLst>
      <p:ext uri="{BB962C8B-B14F-4D97-AF65-F5344CB8AC3E}">
        <p14:creationId xmlns:p14="http://schemas.microsoft.com/office/powerpoint/2010/main" val="349929199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fact, I think, for the writer of Jude, [the term ‘strange flesh’] refers to the notion of human beings having sex with angels, which is what, if there is a sexual connotation in the Genesis passage, seems to be indicated.</a:t>
            </a:r>
            <a:endParaRPr lang="en-US" dirty="0"/>
          </a:p>
        </p:txBody>
      </p:sp>
      <p:sp>
        <p:nvSpPr>
          <p:cNvPr id="3" name="Text Placeholder 2"/>
          <p:cNvSpPr>
            <a:spLocks noGrp="1"/>
          </p:cNvSpPr>
          <p:nvPr>
            <p:ph type="body" sz="half" idx="13"/>
          </p:nvPr>
        </p:nvSpPr>
        <p:spPr/>
        <p:txBody>
          <a:bodyPr/>
          <a:lstStyle/>
          <a:p>
            <a:r>
              <a:rPr lang="en-US" dirty="0" smtClean="0"/>
              <a:t>Robert Williams</a:t>
            </a:r>
            <a:r>
              <a:rPr lang="en-US" dirty="0"/>
              <a:t>, </a:t>
            </a:r>
            <a:r>
              <a:rPr lang="en-US" i="1" dirty="0" smtClean="0"/>
              <a:t>Williams-Asher</a:t>
            </a:r>
            <a:r>
              <a:rPr lang="en-US" i="1" dirty="0" smtClean="0"/>
              <a:t> Debate</a:t>
            </a:r>
            <a:endParaRPr lang="en-US" i="1" dirty="0"/>
          </a:p>
        </p:txBody>
      </p:sp>
    </p:spTree>
    <p:extLst>
      <p:ext uri="{BB962C8B-B14F-4D97-AF65-F5344CB8AC3E}">
        <p14:creationId xmlns:p14="http://schemas.microsoft.com/office/powerpoint/2010/main" val="186478614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Strange Flesh</a:t>
            </a:r>
            <a:endParaRPr lang="en-US" dirty="0"/>
          </a:p>
        </p:txBody>
      </p:sp>
      <p:sp>
        <p:nvSpPr>
          <p:cNvPr id="6" name="Content Placeholder 5"/>
          <p:cNvSpPr>
            <a:spLocks noGrp="1"/>
          </p:cNvSpPr>
          <p:nvPr>
            <p:ph idx="1"/>
          </p:nvPr>
        </p:nvSpPr>
        <p:spPr/>
        <p:txBody>
          <a:bodyPr/>
          <a:lstStyle/>
          <a:p>
            <a:r>
              <a:rPr lang="en-US" dirty="0" smtClean="0"/>
              <a:t>Approach: Inject meaning into the passage</a:t>
            </a:r>
            <a:endParaRPr lang="en-US" dirty="0"/>
          </a:p>
          <a:p>
            <a:r>
              <a:rPr lang="en-US" dirty="0" smtClean="0"/>
              <a:t>Jude: Inspired by the Holy Spirit, not legends</a:t>
            </a:r>
          </a:p>
          <a:p>
            <a:pPr lvl="1"/>
            <a:r>
              <a:rPr lang="en-US" dirty="0" smtClean="0"/>
              <a:t>Why hold up Sodom &amp; Gomorrah as an example?</a:t>
            </a:r>
          </a:p>
          <a:p>
            <a:pPr lvl="1"/>
            <a:r>
              <a:rPr lang="en-US" dirty="0" smtClean="0"/>
              <a:t>Only valid if their sin was genuine, not legendary</a:t>
            </a:r>
          </a:p>
          <a:p>
            <a:r>
              <a:rPr lang="en-US" dirty="0" smtClean="0"/>
              <a:t>They did not know Lot’s guests were angels</a:t>
            </a:r>
          </a:p>
          <a:p>
            <a:r>
              <a:rPr lang="en-US" dirty="0" smtClean="0"/>
              <a:t>The </a:t>
            </a:r>
            <a:r>
              <a:rPr lang="en-US" dirty="0" smtClean="0"/>
              <a:t>men of Sodom </a:t>
            </a:r>
            <a:r>
              <a:rPr lang="en-US" dirty="0" smtClean="0"/>
              <a:t>…</a:t>
            </a:r>
          </a:p>
          <a:p>
            <a:pPr lvl="1"/>
            <a:r>
              <a:rPr lang="en-US" dirty="0" smtClean="0"/>
              <a:t>Saw men and desired men</a:t>
            </a:r>
          </a:p>
          <a:p>
            <a:pPr lvl="1"/>
            <a:r>
              <a:rPr lang="en-US" dirty="0" smtClean="0"/>
              <a:t>Rejected Lot’s daughters. Gen 19:8, 9</a:t>
            </a:r>
            <a:endParaRPr lang="en-US" dirty="0" smtClean="0"/>
          </a:p>
        </p:txBody>
      </p:sp>
    </p:spTree>
    <p:extLst>
      <p:ext uri="{BB962C8B-B14F-4D97-AF65-F5344CB8AC3E}">
        <p14:creationId xmlns:p14="http://schemas.microsoft.com/office/powerpoint/2010/main" val="880074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500"/>
                                        <p:tgtEl>
                                          <p:spTgt spid="6">
                                            <p:txEl>
                                              <p:pRg st="6" end="6"/>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fade">
                                      <p:cBhvr>
                                        <p:cTn id="3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r>
              <a:rPr lang="en-US" dirty="0" smtClean="0"/>
              <a:t>he Old Testament prophet Ezekiel [in chapter 16:49] taught that God destroyed Sodom and Gomorrah because these cities contained arrogant populations of wealth and ease that ignored the plight of their sick and poor.</a:t>
            </a:r>
            <a:endParaRPr lang="en-US" dirty="0"/>
          </a:p>
        </p:txBody>
      </p:sp>
      <p:sp>
        <p:nvSpPr>
          <p:cNvPr id="3" name="Text Placeholder 2"/>
          <p:cNvSpPr>
            <a:spLocks noGrp="1"/>
          </p:cNvSpPr>
          <p:nvPr>
            <p:ph type="body" sz="half" idx="13"/>
          </p:nvPr>
        </p:nvSpPr>
        <p:spPr>
          <a:xfrm>
            <a:off x="1720644" y="5265300"/>
            <a:ext cx="9028320" cy="1364100"/>
          </a:xfrm>
        </p:spPr>
        <p:txBody>
          <a:bodyPr>
            <a:normAutofit/>
          </a:bodyPr>
          <a:lstStyle/>
          <a:p>
            <a:r>
              <a:rPr lang="en-US" dirty="0" smtClean="0"/>
              <a:t>Richard Aberdeen, “Fleeing Sodom,” </a:t>
            </a:r>
            <a:r>
              <a:rPr lang="en-US" dirty="0" smtClean="0">
                <a:hlinkClick r:id="rId2"/>
              </a:rPr>
              <a:t>http://freedomtracks.com/uncommonsense/sodom.html</a:t>
            </a:r>
            <a:r>
              <a:rPr lang="en-US" dirty="0" smtClean="0"/>
              <a:t>, accessed </a:t>
            </a:r>
            <a:r>
              <a:rPr lang="en-US" dirty="0" smtClean="0"/>
              <a:t>August 24,</a:t>
            </a:r>
            <a:r>
              <a:rPr lang="en-US" dirty="0" smtClean="0"/>
              <a:t> 2014</a:t>
            </a:r>
            <a:endParaRPr lang="en-US" dirty="0"/>
          </a:p>
        </p:txBody>
      </p:sp>
    </p:spTree>
    <p:extLst>
      <p:ext uri="{BB962C8B-B14F-4D97-AF65-F5344CB8AC3E}">
        <p14:creationId xmlns:p14="http://schemas.microsoft.com/office/powerpoint/2010/main" val="427180385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Sodom’s Abomination</a:t>
            </a:r>
            <a:endParaRPr lang="en-US" dirty="0"/>
          </a:p>
        </p:txBody>
      </p:sp>
      <p:sp>
        <p:nvSpPr>
          <p:cNvPr id="6" name="Content Placeholder 5"/>
          <p:cNvSpPr>
            <a:spLocks noGrp="1"/>
          </p:cNvSpPr>
          <p:nvPr>
            <p:ph idx="1"/>
          </p:nvPr>
        </p:nvSpPr>
        <p:spPr/>
        <p:txBody>
          <a:bodyPr/>
          <a:lstStyle/>
          <a:p>
            <a:r>
              <a:rPr lang="en-US" dirty="0" smtClean="0"/>
              <a:t>Approach: Reject the word</a:t>
            </a:r>
          </a:p>
          <a:p>
            <a:r>
              <a:rPr lang="en-US" dirty="0" smtClean="0"/>
              <a:t>Another grain of truth: </a:t>
            </a:r>
            <a:r>
              <a:rPr lang="en-US" dirty="0" smtClean="0"/>
              <a:t>pride, sloth, </a:t>
            </a:r>
            <a:r>
              <a:rPr lang="en-US" dirty="0" smtClean="0"/>
              <a:t>neglect. </a:t>
            </a:r>
            <a:r>
              <a:rPr lang="en-US" dirty="0" err="1" smtClean="0"/>
              <a:t>Ezek</a:t>
            </a:r>
            <a:r>
              <a:rPr lang="en-US" dirty="0" smtClean="0"/>
              <a:t> 16:49</a:t>
            </a:r>
            <a:endParaRPr lang="en-US" dirty="0" smtClean="0"/>
          </a:p>
          <a:p>
            <a:r>
              <a:rPr lang="en-US" dirty="0" smtClean="0"/>
              <a:t>Abomination. </a:t>
            </a:r>
            <a:r>
              <a:rPr lang="en-US" dirty="0" err="1"/>
              <a:t>Ezek</a:t>
            </a:r>
            <a:r>
              <a:rPr lang="en-US" dirty="0"/>
              <a:t> 16:</a:t>
            </a:r>
            <a:r>
              <a:rPr lang="en-US" dirty="0" smtClean="0"/>
              <a:t>50</a:t>
            </a:r>
            <a:endParaRPr lang="en-US" dirty="0"/>
          </a:p>
          <a:p>
            <a:r>
              <a:rPr lang="en-US" dirty="0"/>
              <a:t>Does not negate </a:t>
            </a:r>
            <a:r>
              <a:rPr lang="en-US" dirty="0" smtClean="0"/>
              <a:t>Jude </a:t>
            </a:r>
            <a:r>
              <a:rPr lang="en-US" dirty="0" smtClean="0"/>
              <a:t>7: “strange flesh”</a:t>
            </a:r>
            <a:endParaRPr lang="en-US" dirty="0"/>
          </a:p>
        </p:txBody>
      </p:sp>
    </p:spTree>
    <p:extLst>
      <p:ext uri="{BB962C8B-B14F-4D97-AF65-F5344CB8AC3E}">
        <p14:creationId xmlns:p14="http://schemas.microsoft.com/office/powerpoint/2010/main" val="30370920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the story of Jesus’ healing the centurion’s ‘</a:t>
            </a:r>
            <a:r>
              <a:rPr lang="en-US" dirty="0" err="1" smtClean="0"/>
              <a:t>pais</a:t>
            </a:r>
            <a:r>
              <a:rPr lang="en-US" dirty="0" smtClean="0"/>
              <a:t>.’</a:t>
            </a:r>
            <a:r>
              <a:rPr lang="en-US" dirty="0" smtClean="0"/>
              <a:t> … [H]e is the lover, we might say, of the centurion. Which in fact would not be at all uncommon in the Roman culture, in particular in the Roman army, for a somewhat older man … to take a somewhat younger man as a lover.</a:t>
            </a:r>
            <a:endParaRPr lang="en-US" dirty="0"/>
          </a:p>
        </p:txBody>
      </p:sp>
      <p:sp>
        <p:nvSpPr>
          <p:cNvPr id="3" name="Text Placeholder 2"/>
          <p:cNvSpPr>
            <a:spLocks noGrp="1"/>
          </p:cNvSpPr>
          <p:nvPr>
            <p:ph type="body" sz="half" idx="13"/>
          </p:nvPr>
        </p:nvSpPr>
        <p:spPr/>
        <p:txBody>
          <a:bodyPr>
            <a:normAutofit/>
          </a:bodyPr>
          <a:lstStyle/>
          <a:p>
            <a:r>
              <a:rPr lang="en-US" dirty="0" smtClean="0"/>
              <a:t>Robert Williams</a:t>
            </a:r>
            <a:r>
              <a:rPr lang="en-US" dirty="0"/>
              <a:t>, </a:t>
            </a:r>
            <a:r>
              <a:rPr lang="en-US" i="1" dirty="0"/>
              <a:t>Williams-Asher </a:t>
            </a:r>
            <a:r>
              <a:rPr lang="en-US" i="1" dirty="0" smtClean="0"/>
              <a:t>Debate</a:t>
            </a:r>
            <a:r>
              <a:rPr lang="en-US" dirty="0" smtClean="0"/>
              <a:t>, </a:t>
            </a:r>
            <a:br>
              <a:rPr lang="en-US" dirty="0" smtClean="0"/>
            </a:br>
            <a:r>
              <a:rPr lang="en-US" dirty="0" smtClean="0"/>
              <a:t>regarding Mat 8:5–13 and </a:t>
            </a:r>
            <a:r>
              <a:rPr lang="en-US" dirty="0" err="1" smtClean="0"/>
              <a:t>Lk</a:t>
            </a:r>
            <a:r>
              <a:rPr lang="en-US" dirty="0" smtClean="0"/>
              <a:t> 7:2–10</a:t>
            </a:r>
            <a:endParaRPr lang="en-US" i="1" dirty="0"/>
          </a:p>
        </p:txBody>
      </p:sp>
    </p:spTree>
    <p:extLst>
      <p:ext uri="{BB962C8B-B14F-4D97-AF65-F5344CB8AC3E}">
        <p14:creationId xmlns:p14="http://schemas.microsoft.com/office/powerpoint/2010/main" val="421091183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Compassionate Centurion</a:t>
            </a:r>
            <a:endParaRPr lang="en-US" dirty="0"/>
          </a:p>
        </p:txBody>
      </p:sp>
      <p:sp>
        <p:nvSpPr>
          <p:cNvPr id="6" name="Content Placeholder 5"/>
          <p:cNvSpPr>
            <a:spLocks noGrp="1"/>
          </p:cNvSpPr>
          <p:nvPr>
            <p:ph idx="1"/>
          </p:nvPr>
        </p:nvSpPr>
        <p:spPr/>
        <p:txBody>
          <a:bodyPr>
            <a:normAutofit/>
          </a:bodyPr>
          <a:lstStyle/>
          <a:p>
            <a:r>
              <a:rPr lang="en-US" dirty="0" smtClean="0"/>
              <a:t>Approach: Inject meaning into the passage</a:t>
            </a:r>
          </a:p>
          <a:p>
            <a:r>
              <a:rPr lang="en-US" dirty="0" smtClean="0"/>
              <a:t>No homosexual relationship mentioned. Mat 8:5–13; </a:t>
            </a:r>
            <a:r>
              <a:rPr lang="en-US" dirty="0" err="1" smtClean="0"/>
              <a:t>Lk</a:t>
            </a:r>
            <a:r>
              <a:rPr lang="en-US" dirty="0" smtClean="0"/>
              <a:t> 7:2–10</a:t>
            </a:r>
          </a:p>
          <a:p>
            <a:r>
              <a:rPr lang="en-US" dirty="0" smtClean="0"/>
              <a:t>Greek </a:t>
            </a:r>
            <a:r>
              <a:rPr lang="en-US" dirty="0"/>
              <a:t>word πα</a:t>
            </a:r>
            <a:r>
              <a:rPr lang="en-US" dirty="0" err="1"/>
              <a:t>ῖς</a:t>
            </a:r>
            <a:r>
              <a:rPr lang="en-US" dirty="0"/>
              <a:t> </a:t>
            </a:r>
            <a:r>
              <a:rPr lang="en-US" dirty="0" smtClean="0"/>
              <a:t>(</a:t>
            </a:r>
            <a:r>
              <a:rPr lang="en-US" i="1" dirty="0" err="1" smtClean="0"/>
              <a:t>pais</a:t>
            </a:r>
            <a:r>
              <a:rPr lang="en-US" dirty="0" smtClean="0"/>
              <a:t>)</a:t>
            </a:r>
            <a:endParaRPr lang="en-US" dirty="0" smtClean="0"/>
          </a:p>
          <a:p>
            <a:pPr lvl="1"/>
            <a:r>
              <a:rPr lang="en-US" dirty="0" smtClean="0"/>
              <a:t>Definition: “child</a:t>
            </a:r>
            <a:r>
              <a:rPr lang="en-US" dirty="0"/>
              <a:t>, boy or girl</a:t>
            </a:r>
            <a:r>
              <a:rPr lang="en-US" dirty="0" smtClean="0"/>
              <a:t>” or “</a:t>
            </a:r>
            <a:r>
              <a:rPr lang="en-US" dirty="0"/>
              <a:t>servant, slave</a:t>
            </a:r>
            <a:r>
              <a:rPr lang="en-US" dirty="0" smtClean="0"/>
              <a:t>” (Thayer)</a:t>
            </a:r>
            <a:endParaRPr lang="en-US" dirty="0"/>
          </a:p>
          <a:p>
            <a:pPr lvl="1"/>
            <a:r>
              <a:rPr lang="en-US" b="1" dirty="0" smtClean="0"/>
              <a:t>But</a:t>
            </a:r>
            <a:r>
              <a:rPr lang="en-US" dirty="0" smtClean="0"/>
              <a:t> nothing </a:t>
            </a:r>
            <a:r>
              <a:rPr lang="en-US" dirty="0" smtClean="0"/>
              <a:t>inherently </a:t>
            </a:r>
            <a:r>
              <a:rPr lang="en-US" dirty="0" smtClean="0"/>
              <a:t>sexual</a:t>
            </a:r>
          </a:p>
          <a:p>
            <a:pPr lvl="2"/>
            <a:r>
              <a:rPr lang="en-US" dirty="0" err="1" smtClean="0"/>
              <a:t>Eutychus</a:t>
            </a:r>
            <a:r>
              <a:rPr lang="en-US" dirty="0" smtClean="0"/>
              <a:t>: “young man.” Acts 20:12</a:t>
            </a:r>
          </a:p>
          <a:p>
            <a:pPr lvl="2"/>
            <a:r>
              <a:rPr lang="en-US" dirty="0" err="1" smtClean="0"/>
              <a:t>Jairus’s</a:t>
            </a:r>
            <a:r>
              <a:rPr lang="en-US" dirty="0" smtClean="0"/>
              <a:t> daughter. Luke 8:51</a:t>
            </a:r>
            <a:endParaRPr lang="en-US" dirty="0" smtClean="0"/>
          </a:p>
        </p:txBody>
      </p:sp>
    </p:spTree>
    <p:extLst>
      <p:ext uri="{BB962C8B-B14F-4D97-AF65-F5344CB8AC3E}">
        <p14:creationId xmlns:p14="http://schemas.microsoft.com/office/powerpoint/2010/main" val="304678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500"/>
                                        <p:tgtEl>
                                          <p:spTgt spid="6">
                                            <p:txEl>
                                              <p:pRg st="5" end="5"/>
                                            </p:txEl>
                                          </p:spTgt>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Compassionate Centurion</a:t>
            </a:r>
            <a:endParaRPr lang="en-US" dirty="0"/>
          </a:p>
        </p:txBody>
      </p:sp>
      <p:sp>
        <p:nvSpPr>
          <p:cNvPr id="6" name="Content Placeholder 5"/>
          <p:cNvSpPr>
            <a:spLocks noGrp="1"/>
          </p:cNvSpPr>
          <p:nvPr>
            <p:ph idx="1"/>
          </p:nvPr>
        </p:nvSpPr>
        <p:spPr/>
        <p:txBody>
          <a:bodyPr>
            <a:normAutofit/>
          </a:bodyPr>
          <a:lstStyle/>
          <a:p>
            <a:r>
              <a:rPr lang="en-US" dirty="0" smtClean="0"/>
              <a:t>Homosexuality in the Roman army</a:t>
            </a:r>
          </a:p>
          <a:p>
            <a:pPr lvl="1"/>
            <a:r>
              <a:rPr lang="en-US" dirty="0" smtClean="0"/>
              <a:t>Not as common as one might (be led to) believe</a:t>
            </a:r>
          </a:p>
          <a:p>
            <a:pPr lvl="1"/>
            <a:r>
              <a:rPr lang="en-US" dirty="0" smtClean="0"/>
              <a:t>Revisionist history, homosexual propaganda</a:t>
            </a:r>
          </a:p>
          <a:p>
            <a:r>
              <a:rPr lang="en-US" dirty="0" smtClean="0"/>
              <a:t>The centurion: A </a:t>
            </a:r>
            <a:r>
              <a:rPr lang="en-US" dirty="0" smtClean="0"/>
              <a:t>compassionate man</a:t>
            </a:r>
            <a:endParaRPr lang="en-US" dirty="0"/>
          </a:p>
        </p:txBody>
      </p:sp>
    </p:spTree>
    <p:extLst>
      <p:ext uri="{BB962C8B-B14F-4D97-AF65-F5344CB8AC3E}">
        <p14:creationId xmlns:p14="http://schemas.microsoft.com/office/powerpoint/2010/main" val="16530447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same Hebrew word that is used in Genesis 2:24 to describe how Adam felt about Eve (and how spouses are suppose [</a:t>
            </a:r>
            <a:r>
              <a:rPr lang="en-US" i="1" dirty="0" smtClean="0"/>
              <a:t>sic</a:t>
            </a:r>
            <a:r>
              <a:rPr lang="en-US" dirty="0" smtClean="0"/>
              <a:t>] to feel toward each other) is used in Ruth 1:14 to describe how Ruth felt about Naomi. Her feelings are celebrated, not condemned. </a:t>
            </a:r>
            <a:endParaRPr lang="en-US" dirty="0"/>
          </a:p>
        </p:txBody>
      </p:sp>
      <p:sp>
        <p:nvSpPr>
          <p:cNvPr id="5" name="Text Placeholder 4"/>
          <p:cNvSpPr>
            <a:spLocks noGrp="1"/>
          </p:cNvSpPr>
          <p:nvPr>
            <p:ph type="body" sz="half" idx="13"/>
          </p:nvPr>
        </p:nvSpPr>
        <p:spPr/>
        <p:txBody>
          <a:bodyPr>
            <a:normAutofit lnSpcReduction="10000"/>
          </a:bodyPr>
          <a:lstStyle/>
          <a:p>
            <a:r>
              <a:rPr lang="en-US" dirty="0" err="1" smtClean="0"/>
              <a:t>LifeJourney</a:t>
            </a:r>
            <a:r>
              <a:rPr lang="en-US" dirty="0" smtClean="0"/>
              <a:t> Church, Would Jesus Discriminate?, </a:t>
            </a:r>
            <a:r>
              <a:rPr lang="en-US" dirty="0" smtClean="0">
                <a:hlinkClick r:id="rId2"/>
              </a:rPr>
              <a:t>http://www.wouldjesusdiscriminate.org/biblical_evidence/</a:t>
            </a:r>
            <a:r>
              <a:rPr lang="en-US" dirty="0" smtClean="0"/>
              <a:t>, accessed August 24, 2014</a:t>
            </a:r>
            <a:endParaRPr lang="en-US" dirty="0"/>
          </a:p>
        </p:txBody>
      </p:sp>
    </p:spTree>
    <p:extLst>
      <p:ext uri="{BB962C8B-B14F-4D97-AF65-F5344CB8AC3E}">
        <p14:creationId xmlns:p14="http://schemas.microsoft.com/office/powerpoint/2010/main" val="199404126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Scriptures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1213272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Devoted Daughter-in-law</a:t>
            </a:r>
            <a:endParaRPr lang="en-US" dirty="0"/>
          </a:p>
        </p:txBody>
      </p:sp>
      <p:sp>
        <p:nvSpPr>
          <p:cNvPr id="5" name="Content Placeholder 4"/>
          <p:cNvSpPr>
            <a:spLocks noGrp="1"/>
          </p:cNvSpPr>
          <p:nvPr>
            <p:ph idx="1"/>
          </p:nvPr>
        </p:nvSpPr>
        <p:spPr/>
        <p:txBody>
          <a:bodyPr/>
          <a:lstStyle/>
          <a:p>
            <a:r>
              <a:rPr lang="en-US" dirty="0" smtClean="0"/>
              <a:t>Approach: Inject meaning into the passage</a:t>
            </a:r>
          </a:p>
          <a:p>
            <a:r>
              <a:rPr lang="en-US" dirty="0" smtClean="0"/>
              <a:t>Hebrew word</a:t>
            </a:r>
            <a:r>
              <a:rPr lang="he-IL" dirty="0" smtClean="0"/>
              <a:t>דָּבַק </a:t>
            </a:r>
            <a:r>
              <a:rPr lang="en-US" dirty="0" smtClean="0"/>
              <a:t> (</a:t>
            </a:r>
            <a:r>
              <a:rPr lang="en-US" i="1" dirty="0" err="1" smtClean="0"/>
              <a:t>dabaq</a:t>
            </a:r>
            <a:r>
              <a:rPr lang="en-US" dirty="0" smtClean="0"/>
              <a:t>)</a:t>
            </a:r>
          </a:p>
          <a:p>
            <a:pPr lvl="1"/>
            <a:r>
              <a:rPr lang="en-US" dirty="0" smtClean="0"/>
              <a:t>Definition </a:t>
            </a:r>
            <a:r>
              <a:rPr lang="en-US" dirty="0"/>
              <a:t>(Blue Letter Bible</a:t>
            </a:r>
            <a:r>
              <a:rPr lang="en-US" dirty="0" smtClean="0"/>
              <a:t>): </a:t>
            </a:r>
            <a:r>
              <a:rPr lang="en-US" dirty="0"/>
              <a:t>to cling, stick, stay close, cleave, keep close, stick to, stick with, follow closely, join to, overtake, </a:t>
            </a:r>
            <a:r>
              <a:rPr lang="en-US" dirty="0" smtClean="0"/>
              <a:t>catch</a:t>
            </a:r>
          </a:p>
          <a:p>
            <a:pPr lvl="1"/>
            <a:r>
              <a:rPr lang="en-US" dirty="0" smtClean="0"/>
              <a:t>A man shall </a:t>
            </a:r>
            <a:r>
              <a:rPr lang="en-US" i="1" dirty="0" smtClean="0"/>
              <a:t>cleave</a:t>
            </a:r>
            <a:r>
              <a:rPr lang="en-US" dirty="0" smtClean="0"/>
              <a:t> unto (KJV) or </a:t>
            </a:r>
            <a:r>
              <a:rPr lang="en-US" i="1" dirty="0" smtClean="0"/>
              <a:t>be joined</a:t>
            </a:r>
            <a:r>
              <a:rPr lang="en-US" dirty="0" smtClean="0"/>
              <a:t> to (NKJV) his wife. Gen 2:24</a:t>
            </a:r>
          </a:p>
          <a:p>
            <a:pPr lvl="1"/>
            <a:r>
              <a:rPr lang="en-US" dirty="0" smtClean="0"/>
              <a:t>Ruth </a:t>
            </a:r>
            <a:r>
              <a:rPr lang="en-US" i="1" dirty="0" smtClean="0"/>
              <a:t>clung</a:t>
            </a:r>
            <a:r>
              <a:rPr lang="en-US" dirty="0" smtClean="0"/>
              <a:t> to Naomi. Ruth 1:14</a:t>
            </a:r>
          </a:p>
          <a:p>
            <a:pPr lvl="1"/>
            <a:r>
              <a:rPr lang="en-US" dirty="0" smtClean="0"/>
              <a:t>The Philistines </a:t>
            </a:r>
            <a:r>
              <a:rPr lang="en-US" i="1" dirty="0" smtClean="0"/>
              <a:t>followed hard</a:t>
            </a:r>
            <a:r>
              <a:rPr lang="en-US" dirty="0" smtClean="0"/>
              <a:t> after Saul and his sons. 1 Sam 31:2</a:t>
            </a:r>
          </a:p>
          <a:p>
            <a:pPr lvl="1"/>
            <a:r>
              <a:rPr lang="en-US" b="1" dirty="0" smtClean="0"/>
              <a:t>Action</a:t>
            </a:r>
            <a:r>
              <a:rPr lang="en-US" dirty="0" smtClean="0"/>
              <a:t>, not feeling</a:t>
            </a:r>
          </a:p>
          <a:p>
            <a:pPr lvl="1"/>
            <a:r>
              <a:rPr lang="en-US" dirty="0" smtClean="0"/>
              <a:t>Romantic love not necessarily implied</a:t>
            </a:r>
          </a:p>
          <a:p>
            <a:endParaRPr lang="en-US" dirty="0" smtClean="0"/>
          </a:p>
        </p:txBody>
      </p:sp>
    </p:spTree>
    <p:extLst>
      <p:ext uri="{BB962C8B-B14F-4D97-AF65-F5344CB8AC3E}">
        <p14:creationId xmlns:p14="http://schemas.microsoft.com/office/powerpoint/2010/main" val="18925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Devoted Daughter-in-law</a:t>
            </a:r>
          </a:p>
        </p:txBody>
      </p:sp>
      <p:sp>
        <p:nvSpPr>
          <p:cNvPr id="5" name="Content Placeholder 4"/>
          <p:cNvSpPr>
            <a:spLocks noGrp="1"/>
          </p:cNvSpPr>
          <p:nvPr>
            <p:ph idx="1"/>
          </p:nvPr>
        </p:nvSpPr>
        <p:spPr/>
        <p:txBody>
          <a:bodyPr/>
          <a:lstStyle/>
          <a:p>
            <a:r>
              <a:rPr lang="en-US" dirty="0" smtClean="0"/>
              <a:t>Ruth was not a homosexual</a:t>
            </a:r>
          </a:p>
          <a:p>
            <a:pPr lvl="1"/>
            <a:r>
              <a:rPr lang="en-US" dirty="0" smtClean="0"/>
              <a:t>Had been married already. Ruth 1:4</a:t>
            </a:r>
          </a:p>
          <a:p>
            <a:pPr lvl="1"/>
            <a:r>
              <a:rPr lang="en-US" dirty="0" smtClean="0"/>
              <a:t>Would marry again. Ruth 4:13</a:t>
            </a:r>
          </a:p>
          <a:p>
            <a:r>
              <a:rPr lang="en-US" dirty="0" smtClean="0"/>
              <a:t>Ruth: A devoted daughter-in-law</a:t>
            </a:r>
          </a:p>
        </p:txBody>
      </p:sp>
    </p:spTree>
    <p:extLst>
      <p:ext uri="{BB962C8B-B14F-4D97-AF65-F5344CB8AC3E}">
        <p14:creationId xmlns:p14="http://schemas.microsoft.com/office/powerpoint/2010/main" val="26287267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Jonathan’s funeral, David declares that he loved Jonathan more than any woman. This is just one of several Bible passages that describe and celebrate an intense love between these two men that went well beyond friendship.</a:t>
            </a:r>
          </a:p>
        </p:txBody>
      </p:sp>
      <p:sp>
        <p:nvSpPr>
          <p:cNvPr id="5" name="Text Placeholder 4"/>
          <p:cNvSpPr>
            <a:spLocks noGrp="1"/>
          </p:cNvSpPr>
          <p:nvPr>
            <p:ph type="body" sz="half" idx="13"/>
          </p:nvPr>
        </p:nvSpPr>
        <p:spPr/>
        <p:txBody>
          <a:bodyPr>
            <a:normAutofit fontScale="92500" lnSpcReduction="10000"/>
          </a:bodyPr>
          <a:lstStyle/>
          <a:p>
            <a:r>
              <a:rPr lang="en-US" dirty="0" err="1"/>
              <a:t>LifeJourney</a:t>
            </a:r>
            <a:r>
              <a:rPr lang="en-US" dirty="0"/>
              <a:t> Church, Would Jesus Discriminate?, </a:t>
            </a:r>
            <a:r>
              <a:rPr lang="en-US" dirty="0">
                <a:hlinkClick r:id="rId2"/>
              </a:rPr>
              <a:t>http://www.wouldjesusdiscriminate.org/biblical_evidence</a:t>
            </a:r>
            <a:r>
              <a:rPr lang="en-US" dirty="0" smtClean="0">
                <a:hlinkClick r:id="rId2"/>
              </a:rPr>
              <a:t>/</a:t>
            </a:r>
            <a:r>
              <a:rPr lang="en-US" dirty="0" smtClean="0"/>
              <a:t>, </a:t>
            </a:r>
            <a:r>
              <a:rPr lang="en-US" dirty="0"/>
              <a:t>accessed August 24, </a:t>
            </a:r>
            <a:r>
              <a:rPr lang="en-US" dirty="0" smtClean="0"/>
              <a:t>2014</a:t>
            </a:r>
            <a:endParaRPr lang="en-US" dirty="0"/>
          </a:p>
        </p:txBody>
      </p:sp>
    </p:spTree>
    <p:extLst>
      <p:ext uri="{BB962C8B-B14F-4D97-AF65-F5344CB8AC3E}">
        <p14:creationId xmlns:p14="http://schemas.microsoft.com/office/powerpoint/2010/main" val="1924304728"/>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Close-knit Friends</a:t>
            </a:r>
            <a:endParaRPr lang="en-US" dirty="0"/>
          </a:p>
        </p:txBody>
      </p:sp>
      <p:sp>
        <p:nvSpPr>
          <p:cNvPr id="3" name="Content Placeholder 2"/>
          <p:cNvSpPr>
            <a:spLocks noGrp="1"/>
          </p:cNvSpPr>
          <p:nvPr>
            <p:ph idx="1"/>
          </p:nvPr>
        </p:nvSpPr>
        <p:spPr/>
        <p:txBody>
          <a:bodyPr/>
          <a:lstStyle/>
          <a:p>
            <a:r>
              <a:rPr lang="en-US" dirty="0" smtClean="0"/>
              <a:t>Approach: Inject meaning into the passage</a:t>
            </a:r>
          </a:p>
          <a:p>
            <a:r>
              <a:rPr lang="en-US" dirty="0" smtClean="0"/>
              <a:t>Jonathan’s love: Surpassing the love of women. 2 Sam 1:26</a:t>
            </a:r>
          </a:p>
          <a:p>
            <a:r>
              <a:rPr lang="en-US" dirty="0" smtClean="0"/>
              <a:t>Hyperbole</a:t>
            </a:r>
          </a:p>
          <a:p>
            <a:pPr lvl="1"/>
            <a:r>
              <a:rPr lang="en-US" dirty="0" smtClean="0"/>
              <a:t>Saul &amp; Jonathan: Swifter than eagles, stronger than lions. 2 Sam 1:23</a:t>
            </a:r>
          </a:p>
          <a:p>
            <a:pPr lvl="1"/>
            <a:r>
              <a:rPr lang="en-US" dirty="0" smtClean="0"/>
              <a:t>Daughters of Israel: Clothed in scarlet &amp; gold. 2 Sam 1:24</a:t>
            </a:r>
          </a:p>
          <a:p>
            <a:r>
              <a:rPr lang="en-US" dirty="0" smtClean="0"/>
              <a:t>Tight bond, but no sexual relationship implied. </a:t>
            </a:r>
            <a:r>
              <a:rPr lang="en-US" dirty="0"/>
              <a:t>1 Sam 18:1</a:t>
            </a:r>
            <a:endParaRPr lang="en-US" dirty="0" smtClean="0"/>
          </a:p>
          <a:p>
            <a:r>
              <a:rPr lang="en-US" dirty="0" smtClean="0"/>
              <a:t>Jonathan &amp; David: Fast friends</a:t>
            </a:r>
            <a:endParaRPr lang="en-US" dirty="0"/>
          </a:p>
        </p:txBody>
      </p:sp>
    </p:spTree>
    <p:extLst>
      <p:ext uri="{BB962C8B-B14F-4D97-AF65-F5344CB8AC3E}">
        <p14:creationId xmlns:p14="http://schemas.microsoft.com/office/powerpoint/2010/main" val="5607836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Matthew 19:10–12] Jesus </a:t>
            </a:r>
            <a:r>
              <a:rPr lang="en-US" dirty="0"/>
              <a:t>refers to </a:t>
            </a:r>
            <a:r>
              <a:rPr lang="en-US" dirty="0" smtClean="0"/>
              <a:t>“eunuchs </a:t>
            </a:r>
            <a:r>
              <a:rPr lang="en-US" dirty="0"/>
              <a:t>who have been so from birth</a:t>
            </a:r>
            <a:r>
              <a:rPr lang="en-US" dirty="0" smtClean="0"/>
              <a:t>.” </a:t>
            </a:r>
            <a:r>
              <a:rPr lang="en-US" dirty="0"/>
              <a:t>This terminology </a:t>
            </a:r>
            <a:r>
              <a:rPr lang="en-US" dirty="0" smtClean="0"/>
              <a:t>(“born eunuchs”) </a:t>
            </a:r>
            <a:r>
              <a:rPr lang="en-US" dirty="0"/>
              <a:t>was used in the ancient world to refer to homosexual men. Jesus indicates that being a </a:t>
            </a:r>
            <a:r>
              <a:rPr lang="en-US" dirty="0" smtClean="0"/>
              <a:t>“born eunuch” </a:t>
            </a:r>
            <a:r>
              <a:rPr lang="en-US" dirty="0"/>
              <a:t>is a gift from God.</a:t>
            </a:r>
            <a:endParaRPr lang="en-US" dirty="0"/>
          </a:p>
        </p:txBody>
      </p:sp>
      <p:sp>
        <p:nvSpPr>
          <p:cNvPr id="5" name="Text Placeholder 4"/>
          <p:cNvSpPr>
            <a:spLocks noGrp="1"/>
          </p:cNvSpPr>
          <p:nvPr>
            <p:ph type="body" sz="half" idx="13"/>
          </p:nvPr>
        </p:nvSpPr>
        <p:spPr/>
        <p:txBody>
          <a:bodyPr>
            <a:normAutofit fontScale="92500" lnSpcReduction="10000"/>
          </a:bodyPr>
          <a:lstStyle/>
          <a:p>
            <a:r>
              <a:rPr lang="en-US" dirty="0" err="1"/>
              <a:t>LifeJourney</a:t>
            </a:r>
            <a:r>
              <a:rPr lang="en-US" dirty="0"/>
              <a:t> Church, Would Jesus Discriminate?, </a:t>
            </a:r>
            <a:r>
              <a:rPr lang="en-US" dirty="0">
                <a:hlinkClick r:id="rId2"/>
              </a:rPr>
              <a:t>http://www.wouldjesusdiscriminate.org/biblical_evidence</a:t>
            </a:r>
            <a:r>
              <a:rPr lang="en-US" dirty="0" smtClean="0">
                <a:hlinkClick r:id="rId2"/>
              </a:rPr>
              <a:t>/</a:t>
            </a:r>
            <a:r>
              <a:rPr lang="en-US" dirty="0" smtClean="0"/>
              <a:t>, </a:t>
            </a:r>
            <a:r>
              <a:rPr lang="en-US" dirty="0"/>
              <a:t>accessed August 24, </a:t>
            </a:r>
            <a:r>
              <a:rPr lang="en-US" dirty="0" smtClean="0"/>
              <a:t>2014</a:t>
            </a:r>
            <a:endParaRPr lang="en-US" dirty="0"/>
          </a:p>
        </p:txBody>
      </p:sp>
    </p:spTree>
    <p:extLst>
      <p:ext uri="{BB962C8B-B14F-4D97-AF65-F5344CB8AC3E}">
        <p14:creationId xmlns:p14="http://schemas.microsoft.com/office/powerpoint/2010/main" val="1532856714"/>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In the ancient world, eunuchs were widely associated with homosexuality. </a:t>
            </a:r>
            <a:r>
              <a:rPr lang="en-US" dirty="0" smtClean="0"/>
              <a:t>[In Acts 8:26–40] a </a:t>
            </a:r>
            <a:r>
              <a:rPr lang="en-US" dirty="0"/>
              <a:t>self-avowed eunuch is welcomed in to the early church without any concerns about his sexual orientation</a:t>
            </a:r>
            <a:r>
              <a:rPr lang="en-US" dirty="0" smtClean="0"/>
              <a:t>.</a:t>
            </a:r>
            <a:endParaRPr lang="en-US" dirty="0"/>
          </a:p>
        </p:txBody>
      </p:sp>
      <p:sp>
        <p:nvSpPr>
          <p:cNvPr id="5" name="Text Placeholder 4"/>
          <p:cNvSpPr>
            <a:spLocks noGrp="1"/>
          </p:cNvSpPr>
          <p:nvPr>
            <p:ph type="body" sz="half" idx="13"/>
          </p:nvPr>
        </p:nvSpPr>
        <p:spPr/>
        <p:txBody>
          <a:bodyPr>
            <a:normAutofit fontScale="92500" lnSpcReduction="10000"/>
          </a:bodyPr>
          <a:lstStyle/>
          <a:p>
            <a:r>
              <a:rPr lang="en-US" dirty="0" err="1"/>
              <a:t>LifeJourney</a:t>
            </a:r>
            <a:r>
              <a:rPr lang="en-US" dirty="0"/>
              <a:t> Church, Would Jesus Discriminate?, </a:t>
            </a:r>
            <a:r>
              <a:rPr lang="en-US" dirty="0">
                <a:hlinkClick r:id="rId2"/>
              </a:rPr>
              <a:t>http://www.wouldjesusdiscriminate.org/biblical_evidence</a:t>
            </a:r>
            <a:r>
              <a:rPr lang="en-US" dirty="0" smtClean="0">
                <a:hlinkClick r:id="rId2"/>
              </a:rPr>
              <a:t>/</a:t>
            </a:r>
            <a:r>
              <a:rPr lang="en-US" dirty="0" smtClean="0"/>
              <a:t>, </a:t>
            </a:r>
            <a:r>
              <a:rPr lang="en-US" dirty="0"/>
              <a:t>accessed August 24, </a:t>
            </a:r>
            <a:r>
              <a:rPr lang="en-US" dirty="0" smtClean="0"/>
              <a:t>2014</a:t>
            </a:r>
            <a:endParaRPr lang="en-US" dirty="0"/>
          </a:p>
        </p:txBody>
      </p:sp>
    </p:spTree>
    <p:extLst>
      <p:ext uri="{BB962C8B-B14F-4D97-AF65-F5344CB8AC3E}">
        <p14:creationId xmlns:p14="http://schemas.microsoft.com/office/powerpoint/2010/main" val="146349693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Eunuchs in the Church</a:t>
            </a:r>
            <a:endParaRPr lang="en-US" dirty="0"/>
          </a:p>
        </p:txBody>
      </p:sp>
      <p:sp>
        <p:nvSpPr>
          <p:cNvPr id="3" name="Content Placeholder 2"/>
          <p:cNvSpPr>
            <a:spLocks noGrp="1"/>
          </p:cNvSpPr>
          <p:nvPr>
            <p:ph idx="1"/>
          </p:nvPr>
        </p:nvSpPr>
        <p:spPr/>
        <p:txBody>
          <a:bodyPr/>
          <a:lstStyle/>
          <a:p>
            <a:r>
              <a:rPr lang="en-US" dirty="0" smtClean="0"/>
              <a:t>Approach: Inject meaning into the passage</a:t>
            </a:r>
          </a:p>
          <a:p>
            <a:r>
              <a:rPr lang="en-US" dirty="0" smtClean="0"/>
              <a:t>Greek word </a:t>
            </a:r>
            <a:r>
              <a:rPr lang="el-GR" dirty="0"/>
              <a:t>εὐνοῦχος</a:t>
            </a:r>
            <a:r>
              <a:rPr lang="en-US" dirty="0"/>
              <a:t> (</a:t>
            </a:r>
            <a:r>
              <a:rPr lang="en-US" i="1" dirty="0" err="1"/>
              <a:t>eunouchos</a:t>
            </a:r>
            <a:r>
              <a:rPr lang="en-US" dirty="0" smtClean="0"/>
              <a:t>)</a:t>
            </a:r>
          </a:p>
          <a:p>
            <a:pPr lvl="1"/>
            <a:r>
              <a:rPr lang="en-US" dirty="0" smtClean="0"/>
              <a:t>Definition (Thayer): </a:t>
            </a:r>
            <a:r>
              <a:rPr lang="en-US" dirty="0"/>
              <a:t>a bed keeper, bed guard, superintendent of the bedchamber, chamberlain</a:t>
            </a:r>
          </a:p>
          <a:p>
            <a:pPr lvl="2"/>
            <a:r>
              <a:rPr lang="en-US" dirty="0" smtClean="0"/>
              <a:t>In </a:t>
            </a:r>
            <a:r>
              <a:rPr lang="en-US" dirty="0"/>
              <a:t>the palace of oriental monarchs who support numerous </a:t>
            </a:r>
            <a:r>
              <a:rPr lang="en-US" dirty="0" smtClean="0"/>
              <a:t>wives, </a:t>
            </a:r>
            <a:r>
              <a:rPr lang="en-US" dirty="0"/>
              <a:t>the superintendent of the women's apartment or harem, an office held by eunuchs</a:t>
            </a:r>
          </a:p>
          <a:p>
            <a:pPr lvl="2"/>
            <a:r>
              <a:rPr lang="en-US" dirty="0" smtClean="0"/>
              <a:t>An </a:t>
            </a:r>
            <a:r>
              <a:rPr lang="en-US" dirty="0"/>
              <a:t>emasculated man, a </a:t>
            </a:r>
            <a:r>
              <a:rPr lang="en-US" dirty="0" smtClean="0"/>
              <a:t>eunuch</a:t>
            </a:r>
          </a:p>
          <a:p>
            <a:pPr lvl="1"/>
            <a:r>
              <a:rPr lang="en-US" dirty="0" smtClean="0"/>
              <a:t>No homosexual inclination or behavior implied</a:t>
            </a:r>
          </a:p>
          <a:p>
            <a:endParaRPr lang="en-US" dirty="0"/>
          </a:p>
        </p:txBody>
      </p:sp>
    </p:spTree>
    <p:extLst>
      <p:ext uri="{BB962C8B-B14F-4D97-AF65-F5344CB8AC3E}">
        <p14:creationId xmlns:p14="http://schemas.microsoft.com/office/powerpoint/2010/main" val="23837339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Eunuchs in the Church</a:t>
            </a:r>
            <a:endParaRPr lang="en-US" dirty="0"/>
          </a:p>
        </p:txBody>
      </p:sp>
      <p:sp>
        <p:nvSpPr>
          <p:cNvPr id="3" name="Content Placeholder 2"/>
          <p:cNvSpPr>
            <a:spLocks noGrp="1"/>
          </p:cNvSpPr>
          <p:nvPr>
            <p:ph idx="1"/>
          </p:nvPr>
        </p:nvSpPr>
        <p:spPr/>
        <p:txBody>
          <a:bodyPr/>
          <a:lstStyle/>
          <a:p>
            <a:r>
              <a:rPr lang="en-US" dirty="0" smtClean="0"/>
              <a:t>Context: Homosexuality does not fit</a:t>
            </a:r>
          </a:p>
          <a:p>
            <a:pPr lvl="1"/>
            <a:r>
              <a:rPr lang="en-US" dirty="0" smtClean="0"/>
              <a:t>No proof that anyone is born homosexual</a:t>
            </a:r>
          </a:p>
          <a:p>
            <a:pPr lvl="1"/>
            <a:r>
              <a:rPr lang="en-US" dirty="0" smtClean="0"/>
              <a:t>Made homosexuals by men?</a:t>
            </a:r>
          </a:p>
          <a:p>
            <a:pPr lvl="1"/>
            <a:r>
              <a:rPr lang="en-US" dirty="0" smtClean="0"/>
              <a:t>Chose homosexuality voluntarily for the kingdom of heaven?</a:t>
            </a:r>
          </a:p>
          <a:p>
            <a:pPr lvl="1"/>
            <a:r>
              <a:rPr lang="en-US" dirty="0" smtClean="0"/>
              <a:t>Must harmonize with other teaching on homosexuality</a:t>
            </a:r>
          </a:p>
        </p:txBody>
      </p:sp>
    </p:spTree>
    <p:extLst>
      <p:ext uri="{BB962C8B-B14F-4D97-AF65-F5344CB8AC3E}">
        <p14:creationId xmlns:p14="http://schemas.microsoft.com/office/powerpoint/2010/main" val="7943227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Eunuchs in the Church</a:t>
            </a:r>
            <a:endParaRPr lang="en-US" dirty="0"/>
          </a:p>
        </p:txBody>
      </p:sp>
      <p:sp>
        <p:nvSpPr>
          <p:cNvPr id="3" name="Content Placeholder 2"/>
          <p:cNvSpPr>
            <a:spLocks noGrp="1"/>
          </p:cNvSpPr>
          <p:nvPr>
            <p:ph idx="1"/>
          </p:nvPr>
        </p:nvSpPr>
        <p:spPr/>
        <p:txBody>
          <a:bodyPr/>
          <a:lstStyle/>
          <a:p>
            <a:r>
              <a:rPr lang="en-US" dirty="0"/>
              <a:t>Context: Homosexuality does not fit</a:t>
            </a:r>
          </a:p>
          <a:p>
            <a:r>
              <a:rPr lang="en-US" dirty="0" smtClean="0"/>
              <a:t>Three types of eunuchs. Matt 19:12</a:t>
            </a:r>
          </a:p>
          <a:p>
            <a:pPr lvl="1"/>
            <a:r>
              <a:rPr lang="en-US" dirty="0" smtClean="0"/>
              <a:t>Born eunuchs – born incapacitated, e.g., deformity</a:t>
            </a:r>
          </a:p>
          <a:p>
            <a:pPr lvl="1"/>
            <a:r>
              <a:rPr lang="en-US" dirty="0" smtClean="0"/>
              <a:t>Made eunuchs by men – born intact, emasculated later by another</a:t>
            </a:r>
          </a:p>
          <a:p>
            <a:pPr lvl="1"/>
            <a:r>
              <a:rPr lang="en-US" dirty="0" smtClean="0"/>
              <a:t>Made themselves eunuchs for the kingdom of heaven</a:t>
            </a:r>
          </a:p>
          <a:p>
            <a:pPr lvl="2"/>
            <a:r>
              <a:rPr lang="en-US" dirty="0" smtClean="0"/>
              <a:t>Context: Voluntary abstinence b/c of the Lord’s teaching on divorce &amp; remarriage</a:t>
            </a:r>
          </a:p>
        </p:txBody>
      </p:sp>
    </p:spTree>
    <p:extLst>
      <p:ext uri="{BB962C8B-B14F-4D97-AF65-F5344CB8AC3E}">
        <p14:creationId xmlns:p14="http://schemas.microsoft.com/office/powerpoint/2010/main" val="2964405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 Romans 1:21–28] </a:t>
            </a:r>
            <a:r>
              <a:rPr lang="en-US" dirty="0"/>
              <a:t>Paul condemns idol worshippers and God haters. According to Paul, these </a:t>
            </a:r>
            <a:r>
              <a:rPr lang="en-US" dirty="0" smtClean="0"/>
              <a:t>‘God haters’ </a:t>
            </a:r>
            <a:r>
              <a:rPr lang="en-US" dirty="0"/>
              <a:t>experiment with gay sex only as a way of seeking new thrills or in cultic worship. Clearly, he is not speaking about innately gay and lesbian </a:t>
            </a:r>
            <a:r>
              <a:rPr lang="en-US" dirty="0" smtClean="0"/>
              <a:t>people … .</a:t>
            </a:r>
            <a:endParaRPr lang="en-US" dirty="0"/>
          </a:p>
        </p:txBody>
      </p:sp>
      <p:sp>
        <p:nvSpPr>
          <p:cNvPr id="5" name="Text Placeholder 4"/>
          <p:cNvSpPr>
            <a:spLocks noGrp="1"/>
          </p:cNvSpPr>
          <p:nvPr>
            <p:ph type="body" sz="half" idx="13"/>
          </p:nvPr>
        </p:nvSpPr>
        <p:spPr/>
        <p:txBody>
          <a:bodyPr>
            <a:normAutofit fontScale="92500" lnSpcReduction="10000"/>
          </a:bodyPr>
          <a:lstStyle/>
          <a:p>
            <a:r>
              <a:rPr lang="en-US" dirty="0" err="1"/>
              <a:t>LifeJourney</a:t>
            </a:r>
            <a:r>
              <a:rPr lang="en-US" dirty="0"/>
              <a:t> Church, Would Jesus Discriminate?, </a:t>
            </a:r>
            <a:r>
              <a:rPr lang="en-US" dirty="0">
                <a:hlinkClick r:id="rId2"/>
              </a:rPr>
              <a:t>http://www.wouldjesusdiscriminate.org/biblical_evidence</a:t>
            </a:r>
            <a:r>
              <a:rPr lang="en-US" dirty="0" smtClean="0">
                <a:hlinkClick r:id="rId2"/>
              </a:rPr>
              <a:t>/</a:t>
            </a:r>
            <a:r>
              <a:rPr lang="en-US" dirty="0" smtClean="0"/>
              <a:t>, </a:t>
            </a:r>
            <a:r>
              <a:rPr lang="en-US" dirty="0"/>
              <a:t>accessed August 24, </a:t>
            </a:r>
            <a:r>
              <a:rPr lang="en-US" dirty="0" smtClean="0"/>
              <a:t>2014</a:t>
            </a:r>
            <a:endParaRPr lang="en-US" dirty="0"/>
          </a:p>
        </p:txBody>
      </p:sp>
    </p:spTree>
    <p:extLst>
      <p:ext uri="{BB962C8B-B14F-4D97-AF65-F5344CB8AC3E}">
        <p14:creationId xmlns:p14="http://schemas.microsoft.com/office/powerpoint/2010/main" val="52159085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God Has Said</a:t>
            </a:r>
            <a:endParaRPr lang="en-US" dirty="0"/>
          </a:p>
        </p:txBody>
      </p:sp>
      <p:sp>
        <p:nvSpPr>
          <p:cNvPr id="5" name="Content Placeholder 4"/>
          <p:cNvSpPr>
            <a:spLocks noGrp="1"/>
          </p:cNvSpPr>
          <p:nvPr>
            <p:ph idx="1"/>
          </p:nvPr>
        </p:nvSpPr>
        <p:spPr/>
        <p:txBody>
          <a:bodyPr/>
          <a:lstStyle/>
          <a:p>
            <a:r>
              <a:rPr lang="en-US" dirty="0" smtClean="0"/>
              <a:t>Sodom &amp; Gomorrah. Gen 19:4–10; Jude 7</a:t>
            </a:r>
          </a:p>
          <a:p>
            <a:r>
              <a:rPr lang="en-US" dirty="0" smtClean="0"/>
              <a:t>Moses’s Law prohibited. Lev 18:22; 20:13</a:t>
            </a:r>
          </a:p>
          <a:p>
            <a:r>
              <a:rPr lang="en-US" dirty="0" smtClean="0"/>
              <a:t>Paul condemned as </a:t>
            </a:r>
            <a:r>
              <a:rPr lang="en-US" dirty="0" smtClean="0"/>
              <a:t>unnatural. </a:t>
            </a:r>
            <a:r>
              <a:rPr lang="en-US" dirty="0" smtClean="0"/>
              <a:t>Rom 1:18–27</a:t>
            </a:r>
          </a:p>
          <a:p>
            <a:r>
              <a:rPr lang="en-US" dirty="0" smtClean="0"/>
              <a:t>The law was made for </a:t>
            </a:r>
            <a:r>
              <a:rPr lang="en-US" dirty="0" smtClean="0"/>
              <a:t>sodomites. </a:t>
            </a:r>
            <a:r>
              <a:rPr lang="en-US" dirty="0" smtClean="0"/>
              <a:t>1 Tim 1:8–11</a:t>
            </a:r>
          </a:p>
          <a:p>
            <a:r>
              <a:rPr lang="en-US" dirty="0" smtClean="0"/>
              <a:t>Corinthians </a:t>
            </a:r>
            <a:r>
              <a:rPr lang="en-US" dirty="0" smtClean="0"/>
              <a:t>were under condemnation, </a:t>
            </a:r>
            <a:r>
              <a:rPr lang="en-US" dirty="0" smtClean="0"/>
              <a:t>but changed. 1 </a:t>
            </a:r>
            <a:r>
              <a:rPr lang="en-US" dirty="0" err="1" smtClean="0"/>
              <a:t>Cor</a:t>
            </a:r>
            <a:r>
              <a:rPr lang="en-US" dirty="0" smtClean="0"/>
              <a:t> 6:9–11</a:t>
            </a:r>
          </a:p>
          <a:p>
            <a:r>
              <a:rPr lang="en-US" dirty="0" smtClean="0"/>
              <a:t>Homosexuality </a:t>
            </a:r>
            <a:r>
              <a:rPr lang="en-US" b="1" dirty="0" smtClean="0"/>
              <a:t>condemned</a:t>
            </a:r>
            <a:r>
              <a:rPr lang="en-US" dirty="0" smtClean="0"/>
              <a:t> in every dispensation</a:t>
            </a:r>
          </a:p>
          <a:p>
            <a:endParaRPr lang="en-US" dirty="0"/>
          </a:p>
        </p:txBody>
      </p:sp>
    </p:spTree>
    <p:extLst>
      <p:ext uri="{BB962C8B-B14F-4D97-AF65-F5344CB8AC3E}">
        <p14:creationId xmlns:p14="http://schemas.microsoft.com/office/powerpoint/2010/main" val="5930326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[Leviticus </a:t>
            </a:r>
            <a:r>
              <a:rPr lang="en-US" dirty="0"/>
              <a:t>18 and </a:t>
            </a:r>
            <a:r>
              <a:rPr lang="en-US" dirty="0" smtClean="0"/>
              <a:t>20] … are </a:t>
            </a:r>
            <a:r>
              <a:rPr lang="en-US" dirty="0"/>
              <a:t>clearly identified as speaking against practices involved in cultic idol worship. The entire passages are generally accepted as not applying to modern Christian life.</a:t>
            </a:r>
          </a:p>
        </p:txBody>
      </p:sp>
      <p:sp>
        <p:nvSpPr>
          <p:cNvPr id="5" name="Text Placeholder 4"/>
          <p:cNvSpPr>
            <a:spLocks noGrp="1"/>
          </p:cNvSpPr>
          <p:nvPr>
            <p:ph type="body" sz="half" idx="13"/>
          </p:nvPr>
        </p:nvSpPr>
        <p:spPr/>
        <p:txBody>
          <a:bodyPr>
            <a:normAutofit fontScale="92500" lnSpcReduction="10000"/>
          </a:bodyPr>
          <a:lstStyle/>
          <a:p>
            <a:r>
              <a:rPr lang="en-US" dirty="0" err="1"/>
              <a:t>LifeJourney</a:t>
            </a:r>
            <a:r>
              <a:rPr lang="en-US" dirty="0"/>
              <a:t> Church, Would Jesus Discriminate?, </a:t>
            </a:r>
            <a:r>
              <a:rPr lang="en-US" dirty="0">
                <a:hlinkClick r:id="rId2"/>
              </a:rPr>
              <a:t>http://www.wouldjesusdiscriminate.org/biblical_evidence</a:t>
            </a:r>
            <a:r>
              <a:rPr lang="en-US" dirty="0" smtClean="0">
                <a:hlinkClick r:id="rId2"/>
              </a:rPr>
              <a:t>/</a:t>
            </a:r>
            <a:r>
              <a:rPr lang="en-US" dirty="0" smtClean="0"/>
              <a:t>, </a:t>
            </a:r>
            <a:r>
              <a:rPr lang="en-US" dirty="0"/>
              <a:t>accessed August 24, </a:t>
            </a:r>
            <a:r>
              <a:rPr lang="en-US" dirty="0" smtClean="0"/>
              <a:t>2014</a:t>
            </a:r>
            <a:endParaRPr lang="en-US" dirty="0"/>
          </a:p>
        </p:txBody>
      </p:sp>
    </p:spTree>
    <p:extLst>
      <p:ext uri="{BB962C8B-B14F-4D97-AF65-F5344CB8AC3E}">
        <p14:creationId xmlns:p14="http://schemas.microsoft.com/office/powerpoint/2010/main" val="3472435851"/>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Unnatural Abominations</a:t>
            </a:r>
            <a:endParaRPr lang="en-US" dirty="0"/>
          </a:p>
        </p:txBody>
      </p:sp>
      <p:sp>
        <p:nvSpPr>
          <p:cNvPr id="6" name="Content Placeholder 5"/>
          <p:cNvSpPr>
            <a:spLocks noGrp="1"/>
          </p:cNvSpPr>
          <p:nvPr>
            <p:ph idx="1"/>
          </p:nvPr>
        </p:nvSpPr>
        <p:spPr/>
        <p:txBody>
          <a:bodyPr/>
          <a:lstStyle/>
          <a:p>
            <a:r>
              <a:rPr lang="en-US" dirty="0" smtClean="0"/>
              <a:t>Approach: Inject meaning into the passage</a:t>
            </a:r>
          </a:p>
          <a:p>
            <a:r>
              <a:rPr lang="en-US" dirty="0" smtClean="0"/>
              <a:t>“Innately gay and lesbian”?</a:t>
            </a:r>
          </a:p>
          <a:p>
            <a:pPr lvl="1"/>
            <a:r>
              <a:rPr lang="en-US" dirty="0" smtClean="0"/>
              <a:t>Wrong for one “innately” heterosexual to have a homosexual relationship?</a:t>
            </a:r>
          </a:p>
          <a:p>
            <a:pPr lvl="1"/>
            <a:r>
              <a:rPr lang="en-US" dirty="0" smtClean="0"/>
              <a:t>No proof that anyone is born homosexual</a:t>
            </a:r>
          </a:p>
          <a:p>
            <a:pPr lvl="1"/>
            <a:r>
              <a:rPr lang="en-US" dirty="0" smtClean="0"/>
              <a:t>Paul condemned as unnatural. Rom 1:26, 27</a:t>
            </a:r>
          </a:p>
          <a:p>
            <a:r>
              <a:rPr lang="en-US" dirty="0" smtClean="0"/>
              <a:t>Only condemning idolatry?</a:t>
            </a:r>
          </a:p>
          <a:p>
            <a:pPr lvl="1"/>
            <a:r>
              <a:rPr lang="en-US" dirty="0" smtClean="0"/>
              <a:t>Incest &amp; bestiality are OK? Lev 18:6ff, 23</a:t>
            </a:r>
          </a:p>
          <a:p>
            <a:pPr lvl="1"/>
            <a:r>
              <a:rPr lang="en-US" dirty="0" smtClean="0"/>
              <a:t>Egyptian/Canaanite behavior is not what made these wrong</a:t>
            </a:r>
          </a:p>
          <a:p>
            <a:pPr lvl="1"/>
            <a:r>
              <a:rPr lang="en-US" dirty="0" smtClean="0"/>
              <a:t>Abominable to God by definition. Lev 18:26; 20:13</a:t>
            </a:r>
          </a:p>
          <a:p>
            <a:pPr lvl="1"/>
            <a:endParaRPr lang="en-US" dirty="0" smtClean="0"/>
          </a:p>
        </p:txBody>
      </p:sp>
    </p:spTree>
    <p:extLst>
      <p:ext uri="{BB962C8B-B14F-4D97-AF65-F5344CB8AC3E}">
        <p14:creationId xmlns:p14="http://schemas.microsoft.com/office/powerpoint/2010/main" val="6709304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500"/>
                                        <p:tgtEl>
                                          <p:spTgt spid="6">
                                            <p:txEl>
                                              <p:pRg st="5" end="5"/>
                                            </p:txEl>
                                          </p:spTgt>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animEffect transition="in" filter="fade">
                                      <p:cBhvr>
                                        <p:cTn id="36" dur="500"/>
                                        <p:tgtEl>
                                          <p:spTgt spid="6">
                                            <p:txEl>
                                              <p:pRg st="7" end="7"/>
                                            </p:txEl>
                                          </p:spTgt>
                                        </p:tgtEl>
                                      </p:cBhvr>
                                    </p:animEffect>
                                  </p:childTnLst>
                                </p:cTn>
                              </p:par>
                            </p:childTnLst>
                          </p:cTn>
                        </p:par>
                        <p:par>
                          <p:cTn id="37" fill="hold">
                            <p:stCondLst>
                              <p:cond delay="1500"/>
                            </p:stCondLst>
                            <p:childTnLst>
                              <p:par>
                                <p:cTn id="38" presetID="10" presetClass="entr" presetSubtype="0" fill="hold" grpId="0" nodeType="afterEffect">
                                  <p:stCondLst>
                                    <p:cond delay="0"/>
                                  </p:stCondLst>
                                  <p:childTnLst>
                                    <p:set>
                                      <p:cBhvr>
                                        <p:cTn id="39" dur="1" fill="hold">
                                          <p:stCondLst>
                                            <p:cond delay="0"/>
                                          </p:stCondLst>
                                        </p:cTn>
                                        <p:tgtEl>
                                          <p:spTgt spid="6">
                                            <p:txEl>
                                              <p:pRg st="8" end="8"/>
                                            </p:txEl>
                                          </p:spTgt>
                                        </p:tgtEl>
                                        <p:attrNameLst>
                                          <p:attrName>style.visibility</p:attrName>
                                        </p:attrNameLst>
                                      </p:cBhvr>
                                      <p:to>
                                        <p:strVal val="visible"/>
                                      </p:to>
                                    </p:set>
                                    <p:animEffect transition="in" filter="fade">
                                      <p:cBhvr>
                                        <p:cTn id="40"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words often translated ‘effeminate’ and ‘homosexual’ in [1 </a:t>
            </a:r>
            <a:r>
              <a:rPr lang="en-US" dirty="0" err="1" smtClean="0"/>
              <a:t>Cor</a:t>
            </a:r>
            <a:r>
              <a:rPr lang="en-US" dirty="0" smtClean="0"/>
              <a:t> 6:9] are obscure and difficult to translate. The first word identifies someone who is morally weak, … . The second word probably means “people who use power to obtain sex,” though the word is so rare that a confident translation is impossible.</a:t>
            </a:r>
            <a:endParaRPr lang="en-US" dirty="0"/>
          </a:p>
        </p:txBody>
      </p:sp>
      <p:sp>
        <p:nvSpPr>
          <p:cNvPr id="5" name="Text Placeholder 4"/>
          <p:cNvSpPr>
            <a:spLocks noGrp="1"/>
          </p:cNvSpPr>
          <p:nvPr>
            <p:ph type="body" sz="half" idx="13"/>
          </p:nvPr>
        </p:nvSpPr>
        <p:spPr/>
        <p:txBody>
          <a:bodyPr>
            <a:normAutofit lnSpcReduction="10000"/>
          </a:bodyPr>
          <a:lstStyle/>
          <a:p>
            <a:r>
              <a:rPr lang="en-US" smtClean="0"/>
              <a:t>LifeJourney Church, Would Jesus Discriminate?, </a:t>
            </a:r>
            <a:r>
              <a:rPr lang="en-US" smtClean="0">
                <a:hlinkClick r:id="rId2"/>
              </a:rPr>
              <a:t>http://www.wouldjesusdiscriminate.org/biblical_evidence/</a:t>
            </a:r>
            <a:r>
              <a:rPr lang="en-US" smtClean="0"/>
              <a:t>, accessed August 24, 2014</a:t>
            </a:r>
            <a:endParaRPr lang="en-US" dirty="0"/>
          </a:p>
        </p:txBody>
      </p:sp>
    </p:spTree>
    <p:extLst>
      <p:ext uri="{BB962C8B-B14F-4D97-AF65-F5344CB8AC3E}">
        <p14:creationId xmlns:p14="http://schemas.microsoft.com/office/powerpoint/2010/main" val="3285363350"/>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Nor Homosexuals, nor Sodomites</a:t>
            </a:r>
            <a:endParaRPr lang="en-US" dirty="0"/>
          </a:p>
        </p:txBody>
      </p:sp>
      <p:sp>
        <p:nvSpPr>
          <p:cNvPr id="6" name="Content Placeholder 5"/>
          <p:cNvSpPr>
            <a:spLocks noGrp="1"/>
          </p:cNvSpPr>
          <p:nvPr>
            <p:ph idx="1"/>
          </p:nvPr>
        </p:nvSpPr>
        <p:spPr/>
        <p:txBody>
          <a:bodyPr>
            <a:normAutofit/>
          </a:bodyPr>
          <a:lstStyle/>
          <a:p>
            <a:r>
              <a:rPr lang="en-US" dirty="0" smtClean="0"/>
              <a:t>Approach: Reject the word</a:t>
            </a:r>
          </a:p>
          <a:p>
            <a:r>
              <a:rPr lang="en-US" dirty="0" smtClean="0"/>
              <a:t>Greek word </a:t>
            </a:r>
            <a:r>
              <a:rPr lang="el-GR" dirty="0"/>
              <a:t>μαλακός</a:t>
            </a:r>
            <a:r>
              <a:rPr lang="en-US" dirty="0"/>
              <a:t> (</a:t>
            </a:r>
            <a:r>
              <a:rPr lang="en-US" i="1" dirty="0" err="1"/>
              <a:t>malakos</a:t>
            </a:r>
            <a:r>
              <a:rPr lang="en-US" dirty="0"/>
              <a:t>)</a:t>
            </a:r>
            <a:endParaRPr lang="en-US" dirty="0" smtClean="0"/>
          </a:p>
          <a:p>
            <a:pPr lvl="1"/>
            <a:r>
              <a:rPr lang="en-US" dirty="0" smtClean="0"/>
              <a:t>Definition (Thayer)</a:t>
            </a:r>
          </a:p>
          <a:p>
            <a:pPr lvl="2"/>
            <a:r>
              <a:rPr lang="en-US" dirty="0" smtClean="0"/>
              <a:t>Soft; soft to the touch</a:t>
            </a:r>
          </a:p>
          <a:p>
            <a:pPr lvl="2"/>
            <a:r>
              <a:rPr lang="en-US" dirty="0" smtClean="0"/>
              <a:t>Effeminate, … a male who submits his body to unnatural lewdness</a:t>
            </a:r>
          </a:p>
          <a:p>
            <a:pPr lvl="1"/>
            <a:r>
              <a:rPr lang="en-US" dirty="0" smtClean="0"/>
              <a:t>Probably a euphemism (like </a:t>
            </a:r>
            <a:r>
              <a:rPr lang="en-US" i="1" dirty="0" smtClean="0"/>
              <a:t>gay</a:t>
            </a:r>
            <a:r>
              <a:rPr lang="en-US" dirty="0" smtClean="0"/>
              <a:t>)</a:t>
            </a:r>
          </a:p>
          <a:p>
            <a:pPr lvl="1"/>
            <a:r>
              <a:rPr lang="en-US" dirty="0" smtClean="0"/>
              <a:t>Genuine Greek scholars associate the word with homosexuality</a:t>
            </a:r>
          </a:p>
        </p:txBody>
      </p:sp>
    </p:spTree>
    <p:extLst>
      <p:ext uri="{BB962C8B-B14F-4D97-AF65-F5344CB8AC3E}">
        <p14:creationId xmlns:p14="http://schemas.microsoft.com/office/powerpoint/2010/main" val="35795333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Nor Homosexuals, nor Sodomites</a:t>
            </a:r>
            <a:endParaRPr lang="en-US" dirty="0"/>
          </a:p>
        </p:txBody>
      </p:sp>
      <p:sp>
        <p:nvSpPr>
          <p:cNvPr id="6" name="Content Placeholder 5"/>
          <p:cNvSpPr>
            <a:spLocks noGrp="1"/>
          </p:cNvSpPr>
          <p:nvPr>
            <p:ph idx="1"/>
          </p:nvPr>
        </p:nvSpPr>
        <p:spPr/>
        <p:txBody>
          <a:bodyPr>
            <a:normAutofit/>
          </a:bodyPr>
          <a:lstStyle/>
          <a:p>
            <a:r>
              <a:rPr lang="en-US" dirty="0" smtClean="0"/>
              <a:t>Greek word </a:t>
            </a:r>
            <a:r>
              <a:rPr lang="el-GR" dirty="0"/>
              <a:t>ἀρσενοκοίτης</a:t>
            </a:r>
            <a:r>
              <a:rPr lang="en-US" dirty="0" smtClean="0"/>
              <a:t> (</a:t>
            </a:r>
            <a:r>
              <a:rPr lang="en-US" i="1" dirty="0" err="1"/>
              <a:t>arsenokoitēs</a:t>
            </a:r>
            <a:r>
              <a:rPr lang="en-US" dirty="0" smtClean="0"/>
              <a:t>)</a:t>
            </a:r>
          </a:p>
          <a:p>
            <a:pPr lvl="1"/>
            <a:r>
              <a:rPr lang="en-US" dirty="0" smtClean="0"/>
              <a:t>Definition (Thayer)</a:t>
            </a:r>
          </a:p>
          <a:p>
            <a:pPr lvl="2"/>
            <a:r>
              <a:rPr lang="en-US" dirty="0" smtClean="0"/>
              <a:t>From </a:t>
            </a:r>
            <a:r>
              <a:rPr lang="el-GR" dirty="0" smtClean="0"/>
              <a:t>ἄρσην (</a:t>
            </a:r>
            <a:r>
              <a:rPr lang="en-US" dirty="0" smtClean="0"/>
              <a:t>a male) </a:t>
            </a:r>
            <a:r>
              <a:rPr lang="en-US" dirty="0"/>
              <a:t>and </a:t>
            </a:r>
            <a:r>
              <a:rPr lang="el-GR" dirty="0"/>
              <a:t>κοίτη </a:t>
            </a:r>
            <a:r>
              <a:rPr lang="el-GR" dirty="0" smtClean="0"/>
              <a:t>(</a:t>
            </a:r>
            <a:r>
              <a:rPr lang="en-US" dirty="0" smtClean="0"/>
              <a:t>a bed)</a:t>
            </a:r>
          </a:p>
          <a:p>
            <a:pPr lvl="2"/>
            <a:r>
              <a:rPr lang="en-US" dirty="0" smtClean="0"/>
              <a:t>One who lies with a male as with a female, a sodomite</a:t>
            </a:r>
          </a:p>
          <a:p>
            <a:pPr lvl="1"/>
            <a:r>
              <a:rPr lang="en-US" dirty="0" smtClean="0"/>
              <a:t>Genuine Greek scholars associate the word with homosexuality</a:t>
            </a:r>
          </a:p>
          <a:p>
            <a:r>
              <a:rPr lang="en-US" dirty="0" smtClean="0"/>
              <a:t>Homosexuals and sodomites do not inherit the kingdom of God</a:t>
            </a:r>
          </a:p>
        </p:txBody>
      </p:sp>
    </p:spTree>
    <p:extLst>
      <p:ext uri="{BB962C8B-B14F-4D97-AF65-F5344CB8AC3E}">
        <p14:creationId xmlns:p14="http://schemas.microsoft.com/office/powerpoint/2010/main" val="1724881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a:bodyPr>
          <a:lstStyle/>
          <a:p>
            <a:r>
              <a:rPr lang="en-US" dirty="0" smtClean="0"/>
              <a:t>Williams-Asher </a:t>
            </a:r>
            <a:r>
              <a:rPr lang="en-US" dirty="0" smtClean="0"/>
              <a:t>Debate (January 20, 1990)</a:t>
            </a:r>
          </a:p>
          <a:p>
            <a:pPr lvl="1"/>
            <a:r>
              <a:rPr lang="en-US" dirty="0">
                <a:hlinkClick r:id="rId2"/>
              </a:rPr>
              <a:t>http://</a:t>
            </a:r>
            <a:r>
              <a:rPr lang="en-US" dirty="0" smtClean="0">
                <a:hlinkClick r:id="rId2"/>
              </a:rPr>
              <a:t>www.bibletalk.net/acrobat/homo.pdf</a:t>
            </a:r>
            <a:endParaRPr lang="en-US" dirty="0" smtClean="0"/>
          </a:p>
          <a:p>
            <a:pPr lvl="1"/>
            <a:r>
              <a:rPr lang="en-US" dirty="0" smtClean="0"/>
              <a:t>Robert Williams –Episcopalian minister, practicing homosexual</a:t>
            </a:r>
          </a:p>
          <a:p>
            <a:pPr lvl="1"/>
            <a:r>
              <a:rPr lang="en-US" dirty="0" smtClean="0"/>
              <a:t>Jeff Asher – Gospel preacher</a:t>
            </a:r>
          </a:p>
        </p:txBody>
      </p:sp>
    </p:spTree>
    <p:extLst>
      <p:ext uri="{BB962C8B-B14F-4D97-AF65-F5344CB8AC3E}">
        <p14:creationId xmlns:p14="http://schemas.microsoft.com/office/powerpoint/2010/main" val="35709867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r>
              <a:rPr lang="en-US" dirty="0" smtClean="0"/>
              <a:t>The Virtual Bible Study</a:t>
            </a:r>
          </a:p>
          <a:p>
            <a:pPr lvl="1"/>
            <a:r>
              <a:rPr lang="en-US" dirty="0" smtClean="0">
                <a:hlinkClick r:id="rId2"/>
              </a:rPr>
              <a:t>http://www.collegevue.com/vbs-mp3-archives/</a:t>
            </a:r>
            <a:endParaRPr lang="en-US" dirty="0" smtClean="0"/>
          </a:p>
          <a:p>
            <a:pPr lvl="1"/>
            <a:r>
              <a:rPr lang="en-US" dirty="0" smtClean="0"/>
              <a:t>Homosexuality and The Presbyterian Church (July 15, 2010)</a:t>
            </a:r>
          </a:p>
          <a:p>
            <a:pPr lvl="2"/>
            <a:r>
              <a:rPr lang="en-US" dirty="0" smtClean="0"/>
              <a:t>Presbyterian minister and his understanding scriptural teaching homosexuality</a:t>
            </a:r>
          </a:p>
          <a:p>
            <a:pPr lvl="1"/>
            <a:r>
              <a:rPr lang="en-US" dirty="0" smtClean="0"/>
              <a:t>Failed Attempts to Justify Homosexuality (July 17, 2014)</a:t>
            </a:r>
          </a:p>
          <a:p>
            <a:pPr lvl="1"/>
            <a:r>
              <a:rPr lang="en-US" dirty="0" smtClean="0"/>
              <a:t>Overcoming Homosexuality (August 01, 2013)</a:t>
            </a:r>
          </a:p>
          <a:p>
            <a:pPr lvl="2"/>
            <a:r>
              <a:rPr lang="en-US" dirty="0" smtClean="0"/>
              <a:t>David Pickup, Licensed Family and Marriage Therapist</a:t>
            </a:r>
            <a:endParaRPr lang="en-US" dirty="0" smtClean="0"/>
          </a:p>
        </p:txBody>
      </p:sp>
    </p:spTree>
    <p:extLst>
      <p:ext uri="{BB962C8B-B14F-4D97-AF65-F5344CB8AC3E}">
        <p14:creationId xmlns:p14="http://schemas.microsoft.com/office/powerpoint/2010/main" val="24065394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a:bodyPr>
          <a:lstStyle/>
          <a:p>
            <a:r>
              <a:rPr lang="en-US" dirty="0" smtClean="0"/>
              <a:t>Pat Donahue – 7 debates on the topic</a:t>
            </a:r>
          </a:p>
          <a:p>
            <a:pPr lvl="1"/>
            <a:r>
              <a:rPr lang="en-US" dirty="0">
                <a:hlinkClick r:id="rId2"/>
              </a:rPr>
              <a:t>http://bibledebates.info/DebatesAudio/Homosexuality-ArehartDonahueDebate20090321</a:t>
            </a:r>
            <a:r>
              <a:rPr lang="en-US" dirty="0" smtClean="0">
                <a:hlinkClick r:id="rId2"/>
              </a:rPr>
              <a:t>/</a:t>
            </a:r>
          </a:p>
          <a:p>
            <a:pPr lvl="1"/>
            <a:r>
              <a:rPr lang="en-US" dirty="0">
                <a:hlinkClick r:id="rId2"/>
              </a:rPr>
              <a:t>http://bibledebates.info/DebatesAudio/Homosexuality-BullardDonahueDebate20120526</a:t>
            </a:r>
            <a:r>
              <a:rPr lang="en-US" dirty="0" smtClean="0">
                <a:hlinkClick r:id="rId2"/>
              </a:rPr>
              <a:t>/</a:t>
            </a:r>
          </a:p>
          <a:p>
            <a:pPr lvl="1"/>
            <a:r>
              <a:rPr lang="en-US" dirty="0">
                <a:hlinkClick r:id="rId2"/>
              </a:rPr>
              <a:t>http://bibledebates.info/DebatesAudio/Homosexuality-BullardDonahueDebate20010327</a:t>
            </a:r>
            <a:r>
              <a:rPr lang="en-US" dirty="0" smtClean="0">
                <a:hlinkClick r:id="rId2"/>
              </a:rPr>
              <a:t>/</a:t>
            </a:r>
          </a:p>
          <a:p>
            <a:pPr lvl="1"/>
            <a:r>
              <a:rPr lang="en-US" dirty="0">
                <a:hlinkClick r:id="rId2"/>
              </a:rPr>
              <a:t>http://bibledebates.info/DebatesAudio/Homosexuality-BumgardnerDonahueDebate20060718</a:t>
            </a:r>
            <a:r>
              <a:rPr lang="en-US" dirty="0" smtClean="0">
                <a:hlinkClick r:id="rId2"/>
              </a:rPr>
              <a:t>/</a:t>
            </a:r>
            <a:endParaRPr lang="en-US" dirty="0">
              <a:hlinkClick r:id="rId2"/>
            </a:endParaRPr>
          </a:p>
        </p:txBody>
      </p:sp>
    </p:spTree>
    <p:extLst>
      <p:ext uri="{BB962C8B-B14F-4D97-AF65-F5344CB8AC3E}">
        <p14:creationId xmlns:p14="http://schemas.microsoft.com/office/powerpoint/2010/main" val="872356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a:bodyPr>
          <a:lstStyle/>
          <a:p>
            <a:r>
              <a:rPr lang="en-US" dirty="0" smtClean="0"/>
              <a:t>Pat Donahue – 7 debates on the topic (continued)</a:t>
            </a:r>
          </a:p>
          <a:p>
            <a:pPr lvl="1"/>
            <a:r>
              <a:rPr lang="en-US" dirty="0" smtClean="0">
                <a:hlinkClick r:id="rId2"/>
              </a:rPr>
              <a:t>http</a:t>
            </a:r>
            <a:r>
              <a:rPr lang="en-US" dirty="0">
                <a:hlinkClick r:id="rId2"/>
              </a:rPr>
              <a:t>://bibledebates.info/DebatesAudio/Homosexuality-HawkDonahueDebate20120716</a:t>
            </a:r>
            <a:r>
              <a:rPr lang="en-US" dirty="0" smtClean="0">
                <a:hlinkClick r:id="rId2"/>
              </a:rPr>
              <a:t>/</a:t>
            </a:r>
          </a:p>
          <a:p>
            <a:pPr lvl="1"/>
            <a:r>
              <a:rPr lang="en-US" dirty="0">
                <a:hlinkClick r:id="rId2"/>
              </a:rPr>
              <a:t>http://bibledebates.info/DebatesAudio/Homosexuality-CarltonDonahueDebate20061209</a:t>
            </a:r>
            <a:r>
              <a:rPr lang="en-US" dirty="0" smtClean="0">
                <a:hlinkClick r:id="rId2"/>
              </a:rPr>
              <a:t>/</a:t>
            </a:r>
          </a:p>
          <a:p>
            <a:pPr lvl="1"/>
            <a:r>
              <a:rPr lang="en-US" dirty="0">
                <a:hlinkClick r:id="rId2"/>
              </a:rPr>
              <a:t>http://bibledebates.info/DebatesAudio/Homosexuality-RagonaDonahueDebate20080202/</a:t>
            </a:r>
          </a:p>
        </p:txBody>
      </p:sp>
    </p:spTree>
    <p:extLst>
      <p:ext uri="{BB962C8B-B14F-4D97-AF65-F5344CB8AC3E}">
        <p14:creationId xmlns:p14="http://schemas.microsoft.com/office/powerpoint/2010/main" val="8856413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p:txBody>
          <a:bodyPr/>
          <a:lstStyle/>
          <a:p>
            <a:pPr lvl="0"/>
            <a:r>
              <a:rPr lang="en-US" dirty="0" smtClean="0"/>
              <a:t>Much </a:t>
            </a:r>
            <a:r>
              <a:rPr lang="en-US" dirty="0"/>
              <a:t>pain, </a:t>
            </a:r>
            <a:r>
              <a:rPr lang="en-US" dirty="0" smtClean="0"/>
              <a:t>miserable existence</a:t>
            </a:r>
            <a:endParaRPr lang="en-US" dirty="0"/>
          </a:p>
          <a:p>
            <a:pPr lvl="0"/>
            <a:r>
              <a:rPr lang="en-US" dirty="0"/>
              <a:t>Find the root of the pain, start healing</a:t>
            </a:r>
          </a:p>
          <a:p>
            <a:pPr lvl="0"/>
            <a:r>
              <a:rPr lang="en-US" dirty="0"/>
              <a:t>Love, patience, and God’s word</a:t>
            </a:r>
          </a:p>
          <a:p>
            <a:pPr lvl="0"/>
            <a:r>
              <a:rPr lang="en-US" dirty="0"/>
              <a:t>No place for name </a:t>
            </a:r>
            <a:r>
              <a:rPr lang="en-US" dirty="0" smtClean="0"/>
              <a:t>calling, derision</a:t>
            </a:r>
            <a:endParaRPr lang="en-US" dirty="0"/>
          </a:p>
          <a:p>
            <a:endParaRPr lang="en-US" dirty="0"/>
          </a:p>
        </p:txBody>
      </p:sp>
    </p:spTree>
    <p:extLst>
      <p:ext uri="{BB962C8B-B14F-4D97-AF65-F5344CB8AC3E}">
        <p14:creationId xmlns:p14="http://schemas.microsoft.com/office/powerpoint/2010/main" val="5780207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Approved Relationship</a:t>
            </a:r>
            <a:endParaRPr lang="en-US" dirty="0"/>
          </a:p>
        </p:txBody>
      </p:sp>
      <p:sp>
        <p:nvSpPr>
          <p:cNvPr id="3" name="Content Placeholder 2"/>
          <p:cNvSpPr>
            <a:spLocks noGrp="1"/>
          </p:cNvSpPr>
          <p:nvPr>
            <p:ph idx="1"/>
          </p:nvPr>
        </p:nvSpPr>
        <p:spPr/>
        <p:txBody>
          <a:bodyPr/>
          <a:lstStyle/>
          <a:p>
            <a:r>
              <a:rPr lang="en-US" dirty="0" smtClean="0"/>
              <a:t>“Jesus never condemned homosexuality!”</a:t>
            </a:r>
          </a:p>
          <a:p>
            <a:r>
              <a:rPr lang="en-US" dirty="0" smtClean="0"/>
              <a:t>Defined marriage. Gen 2:24; Matt 19:3–6</a:t>
            </a:r>
          </a:p>
          <a:p>
            <a:r>
              <a:rPr lang="en-US" dirty="0" smtClean="0"/>
              <a:t>Heterosexual marriage: the only approved sexual relationship</a:t>
            </a:r>
          </a:p>
          <a:p>
            <a:r>
              <a:rPr lang="en-US" dirty="0" smtClean="0"/>
              <a:t>No approval of same-sex marriage</a:t>
            </a:r>
          </a:p>
          <a:p>
            <a:r>
              <a:rPr lang="en-US" dirty="0" smtClean="0"/>
              <a:t>Silence of the </a:t>
            </a:r>
            <a:r>
              <a:rPr lang="en-US" dirty="0" smtClean="0"/>
              <a:t>Scriptures</a:t>
            </a:r>
          </a:p>
          <a:p>
            <a:pPr lvl="1"/>
            <a:r>
              <a:rPr lang="en-US" dirty="0" smtClean="0"/>
              <a:t>Homosexual relationships never mentioned in a good light</a:t>
            </a:r>
          </a:p>
          <a:p>
            <a:pPr lvl="1"/>
            <a:r>
              <a:rPr lang="en-US" dirty="0" smtClean="0"/>
              <a:t>Homosexual </a:t>
            </a:r>
            <a:r>
              <a:rPr lang="en-US" dirty="0" smtClean="0"/>
              <a:t>marriage never </a:t>
            </a:r>
            <a:r>
              <a:rPr lang="en-US" dirty="0" smtClean="0"/>
              <a:t>mentioned </a:t>
            </a:r>
            <a:r>
              <a:rPr lang="en-US" b="1" dirty="0" smtClean="0"/>
              <a:t>at all</a:t>
            </a:r>
            <a:endParaRPr lang="en-US" b="1" dirty="0"/>
          </a:p>
        </p:txBody>
      </p:sp>
    </p:spTree>
    <p:extLst>
      <p:ext uri="{BB962C8B-B14F-4D97-AF65-F5344CB8AC3E}">
        <p14:creationId xmlns:p14="http://schemas.microsoft.com/office/powerpoint/2010/main" val="38594016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Homosexuality: unequivocally condemned</a:t>
            </a:r>
          </a:p>
          <a:p>
            <a:r>
              <a:rPr lang="en-US" dirty="0" smtClean="0"/>
              <a:t>Our duty: </a:t>
            </a:r>
            <a:r>
              <a:rPr lang="en-US" dirty="0"/>
              <a:t>have compassion </a:t>
            </a:r>
            <a:r>
              <a:rPr lang="en-US" dirty="0" smtClean="0"/>
              <a:t>for the sinner</a:t>
            </a:r>
            <a:endParaRPr lang="en-US" dirty="0"/>
          </a:p>
          <a:p>
            <a:r>
              <a:rPr lang="en-US" dirty="0" smtClean="0"/>
              <a:t>None of us is any better </a:t>
            </a:r>
            <a:r>
              <a:rPr lang="en-US" dirty="0" smtClean="0"/>
              <a:t>off without Jesus</a:t>
            </a:r>
            <a:endParaRPr lang="en-US" dirty="0"/>
          </a:p>
        </p:txBody>
      </p:sp>
    </p:spTree>
    <p:extLst>
      <p:ext uri="{BB962C8B-B14F-4D97-AF65-F5344CB8AC3E}">
        <p14:creationId xmlns:p14="http://schemas.microsoft.com/office/powerpoint/2010/main" val="109604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Arguments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278220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Some Observations</a:t>
            </a:r>
            <a:endParaRPr lang="en-US" dirty="0"/>
          </a:p>
        </p:txBody>
      </p:sp>
      <p:sp>
        <p:nvSpPr>
          <p:cNvPr id="5" name="Content Placeholder 4"/>
          <p:cNvSpPr>
            <a:spLocks noGrp="1"/>
          </p:cNvSpPr>
          <p:nvPr>
            <p:ph idx="1"/>
          </p:nvPr>
        </p:nvSpPr>
        <p:spPr/>
        <p:txBody>
          <a:bodyPr/>
          <a:lstStyle/>
          <a:p>
            <a:r>
              <a:rPr lang="en-US" dirty="0" smtClean="0"/>
              <a:t>Arguments take one of </a:t>
            </a:r>
            <a:r>
              <a:rPr lang="en-US" dirty="0" smtClean="0"/>
              <a:t>two approaches:</a:t>
            </a:r>
          </a:p>
          <a:p>
            <a:pPr marL="971550" lvl="1" indent="-514350">
              <a:buFont typeface="+mj-lt"/>
              <a:buAutoNum type="arabicPeriod"/>
            </a:pPr>
            <a:r>
              <a:rPr lang="en-US" dirty="0" smtClean="0"/>
              <a:t>Reject </a:t>
            </a:r>
            <a:r>
              <a:rPr lang="en-US" dirty="0" smtClean="0"/>
              <a:t>the word</a:t>
            </a:r>
          </a:p>
          <a:p>
            <a:pPr marL="1371600" lvl="1" indent="0">
              <a:buNone/>
            </a:pPr>
            <a:r>
              <a:rPr lang="en-US" b="1" dirty="0" smtClean="0"/>
              <a:t>or</a:t>
            </a:r>
          </a:p>
          <a:p>
            <a:pPr marL="971550" lvl="1" indent="-514350">
              <a:buFont typeface="+mj-lt"/>
              <a:buAutoNum type="arabicPeriod" startAt="2"/>
            </a:pPr>
            <a:r>
              <a:rPr lang="en-US" dirty="0" smtClean="0"/>
              <a:t>Inject </a:t>
            </a:r>
            <a:r>
              <a:rPr lang="en-US" dirty="0" smtClean="0"/>
              <a:t>meaning into the passage that is not there (</a:t>
            </a:r>
            <a:r>
              <a:rPr lang="en-US" i="1" dirty="0" err="1" smtClean="0"/>
              <a:t>eisegesis</a:t>
            </a:r>
            <a:r>
              <a:rPr lang="en-US" dirty="0" smtClean="0"/>
              <a:t>)</a:t>
            </a:r>
          </a:p>
          <a:p>
            <a:r>
              <a:rPr lang="en-US" dirty="0" smtClean="0"/>
              <a:t>Arguments of type #2 do not nullify Scriptures just reviewed</a:t>
            </a:r>
          </a:p>
          <a:p>
            <a:r>
              <a:rPr lang="en-US" dirty="0" smtClean="0"/>
              <a:t>Inconsistency</a:t>
            </a:r>
          </a:p>
          <a:p>
            <a:pPr lvl="1"/>
            <a:r>
              <a:rPr lang="en-US" dirty="0" smtClean="0"/>
              <a:t>“It’s not about whom you have sex with; it’s about whom you love!”</a:t>
            </a:r>
          </a:p>
          <a:p>
            <a:pPr lvl="1"/>
            <a:r>
              <a:rPr lang="en-US" dirty="0" smtClean="0"/>
              <a:t>Insist that certain innocent relationships in Bible are sexual</a:t>
            </a:r>
            <a:endParaRPr lang="en-US" dirty="0"/>
          </a:p>
        </p:txBody>
      </p:sp>
    </p:spTree>
    <p:extLst>
      <p:ext uri="{BB962C8B-B14F-4D97-AF65-F5344CB8AC3E}">
        <p14:creationId xmlns:p14="http://schemas.microsoft.com/office/powerpoint/2010/main" val="35568974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 it’s a harmful and negative passage, it’s not the word of the Lord of love.</a:t>
            </a:r>
            <a:endParaRPr lang="en-US" dirty="0"/>
          </a:p>
        </p:txBody>
      </p:sp>
      <p:sp>
        <p:nvSpPr>
          <p:cNvPr id="6" name="Text Placeholder 5"/>
          <p:cNvSpPr>
            <a:spLocks noGrp="1"/>
          </p:cNvSpPr>
          <p:nvPr>
            <p:ph type="body" sz="half" idx="13"/>
          </p:nvPr>
        </p:nvSpPr>
        <p:spPr/>
        <p:txBody>
          <a:bodyPr/>
          <a:lstStyle/>
          <a:p>
            <a:r>
              <a:rPr lang="en-US" dirty="0" smtClean="0"/>
              <a:t>Robert Williams</a:t>
            </a:r>
            <a:r>
              <a:rPr lang="en-US" dirty="0"/>
              <a:t>, </a:t>
            </a:r>
            <a:r>
              <a:rPr lang="en-US" i="1" dirty="0" smtClean="0"/>
              <a:t>Williams-Asher Debate </a:t>
            </a:r>
            <a:endParaRPr lang="en-US" i="1" dirty="0"/>
          </a:p>
        </p:txBody>
      </p:sp>
    </p:spTree>
    <p:extLst>
      <p:ext uri="{BB962C8B-B14F-4D97-AF65-F5344CB8AC3E}">
        <p14:creationId xmlns:p14="http://schemas.microsoft.com/office/powerpoint/2010/main" val="226262693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God Is Sometimes Negative</a:t>
            </a:r>
            <a:endParaRPr lang="en-US" dirty="0"/>
          </a:p>
        </p:txBody>
      </p:sp>
      <p:sp>
        <p:nvSpPr>
          <p:cNvPr id="6" name="Content Placeholder 5"/>
          <p:cNvSpPr>
            <a:spLocks noGrp="1"/>
          </p:cNvSpPr>
          <p:nvPr>
            <p:ph idx="1"/>
          </p:nvPr>
        </p:nvSpPr>
        <p:spPr/>
        <p:txBody>
          <a:bodyPr/>
          <a:lstStyle/>
          <a:p>
            <a:r>
              <a:rPr lang="en-US" dirty="0" smtClean="0"/>
              <a:t>Approach: Reject the </a:t>
            </a:r>
            <a:r>
              <a:rPr lang="en-US" dirty="0"/>
              <a:t>w</a:t>
            </a:r>
            <a:r>
              <a:rPr lang="en-US" dirty="0" smtClean="0"/>
              <a:t>ord</a:t>
            </a:r>
            <a:endParaRPr lang="en-US" dirty="0" smtClean="0"/>
          </a:p>
          <a:p>
            <a:r>
              <a:rPr lang="en-US" dirty="0" smtClean="0"/>
              <a:t>Some will not enter the kingdom of heaven</a:t>
            </a:r>
          </a:p>
          <a:p>
            <a:pPr lvl="1"/>
            <a:r>
              <a:rPr lang="en-US" dirty="0" smtClean="0"/>
              <a:t>The Lord of love said it</a:t>
            </a:r>
          </a:p>
          <a:p>
            <a:pPr lvl="1"/>
            <a:r>
              <a:rPr lang="en-US" dirty="0" smtClean="0"/>
              <a:t>Matt </a:t>
            </a:r>
            <a:r>
              <a:rPr lang="en-US" dirty="0"/>
              <a:t>7:21</a:t>
            </a:r>
          </a:p>
          <a:p>
            <a:r>
              <a:rPr lang="en-US" dirty="0"/>
              <a:t>Is the condemnation of sinners to hellfire negative</a:t>
            </a:r>
            <a:r>
              <a:rPr lang="en-US" dirty="0" smtClean="0"/>
              <a:t>?</a:t>
            </a:r>
          </a:p>
          <a:p>
            <a:pPr lvl="1"/>
            <a:r>
              <a:rPr lang="en-US" dirty="0"/>
              <a:t>The Lord of love said it</a:t>
            </a:r>
          </a:p>
          <a:p>
            <a:pPr lvl="1"/>
            <a:r>
              <a:rPr lang="en-US" dirty="0" smtClean="0"/>
              <a:t>Rev </a:t>
            </a:r>
            <a:r>
              <a:rPr lang="en-US" dirty="0"/>
              <a:t>21:8; 1 </a:t>
            </a:r>
            <a:r>
              <a:rPr lang="en-US" dirty="0" err="1"/>
              <a:t>Cor</a:t>
            </a:r>
            <a:r>
              <a:rPr lang="en-US" dirty="0"/>
              <a:t> 6:9, </a:t>
            </a:r>
            <a:r>
              <a:rPr lang="en-US" dirty="0" smtClean="0"/>
              <a:t>10; Mark 9:42–48</a:t>
            </a:r>
            <a:endParaRPr lang="en-US" dirty="0"/>
          </a:p>
          <a:p>
            <a:endParaRPr lang="en-US" dirty="0"/>
          </a:p>
        </p:txBody>
      </p:sp>
    </p:spTree>
    <p:extLst>
      <p:ext uri="{BB962C8B-B14F-4D97-AF65-F5344CB8AC3E}">
        <p14:creationId xmlns:p14="http://schemas.microsoft.com/office/powerpoint/2010/main" val="40022190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500"/>
                                        <p:tgtEl>
                                          <p:spTgt spid="6">
                                            <p:txEl>
                                              <p:pRg st="5" end="5"/>
                                            </p:txEl>
                                          </p:spTgt>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[T]hat word in the Scripture in most places has absolutely no sexual context. It means simply ‘know.’ … [The men of Sodom] come to [Lot] to </a:t>
            </a:r>
            <a:r>
              <a:rPr lang="en-US" dirty="0" smtClean="0"/>
              <a:t>say, </a:t>
            </a:r>
            <a:r>
              <a:rPr lang="en-US" dirty="0" smtClean="0"/>
              <a:t>we do not want these people here, at least until we know who they are. Send them out to us. Also, the indication of whether it includes a sexual component or not is not there.</a:t>
            </a:r>
            <a:endParaRPr lang="en-US" dirty="0"/>
          </a:p>
        </p:txBody>
      </p:sp>
      <p:sp>
        <p:nvSpPr>
          <p:cNvPr id="3" name="Text Placeholder 2"/>
          <p:cNvSpPr>
            <a:spLocks noGrp="1"/>
          </p:cNvSpPr>
          <p:nvPr>
            <p:ph type="body" sz="half" idx="13"/>
          </p:nvPr>
        </p:nvSpPr>
        <p:spPr/>
        <p:txBody>
          <a:bodyPr/>
          <a:lstStyle/>
          <a:p>
            <a:r>
              <a:rPr lang="en-US" dirty="0" smtClean="0"/>
              <a:t>Robert </a:t>
            </a:r>
            <a:r>
              <a:rPr lang="en-US" dirty="0" smtClean="0"/>
              <a:t>Williams, </a:t>
            </a:r>
            <a:r>
              <a:rPr lang="en-US" i="1" dirty="0" smtClean="0"/>
              <a:t>Williams-Asher Debate</a:t>
            </a:r>
            <a:endParaRPr lang="en-US" i="1" dirty="0"/>
          </a:p>
        </p:txBody>
      </p:sp>
    </p:spTree>
    <p:extLst>
      <p:ext uri="{BB962C8B-B14F-4D97-AF65-F5344CB8AC3E}">
        <p14:creationId xmlns:p14="http://schemas.microsoft.com/office/powerpoint/2010/main" val="270066423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1865</TotalTime>
  <Words>1928</Words>
  <Application>Microsoft Office PowerPoint</Application>
  <PresentationFormat>Widescreen</PresentationFormat>
  <Paragraphs>194</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Corbel</vt:lpstr>
      <vt:lpstr>Miriam</vt:lpstr>
      <vt:lpstr>Depth</vt:lpstr>
      <vt:lpstr>Homosexuality and Christianity</vt:lpstr>
      <vt:lpstr>The Scriptures</vt:lpstr>
      <vt:lpstr>What God Has Said</vt:lpstr>
      <vt:lpstr>The Approved Relationship</vt:lpstr>
      <vt:lpstr>The Arguments</vt:lpstr>
      <vt:lpstr>Some Observations</vt:lpstr>
      <vt:lpstr>If it’s a harmful and negative passage, it’s not the word of the Lord of love.</vt:lpstr>
      <vt:lpstr>God Is Sometimes Negative</vt:lpstr>
      <vt:lpstr>[T]hat word in the Scripture in most places has absolutely no sexual context. It means simply ‘know.’ … [The men of Sodom] come to [Lot] to say, we do not want these people here, at least until we know who they are. Send them out to us. Also, the indication of whether it includes a sexual component or not is not there.</vt:lpstr>
      <vt:lpstr>Carnal Knowledge</vt:lpstr>
      <vt:lpstr>According to first century legend, some of the women of Sodom … were thought to have had sex with beings who were made of different flesh — angelic flesh. … This is what Jude was referring to when he talked about ‘going after strange flesh.’</vt:lpstr>
      <vt:lpstr>In fact, I think, for the writer of Jude, [the term ‘strange flesh’] refers to the notion of human beings having sex with angels, which is what, if there is a sexual connotation in the Genesis passage, seems to be indicated.</vt:lpstr>
      <vt:lpstr>Strange Flesh</vt:lpstr>
      <vt:lpstr>[T]he Old Testament prophet Ezekiel [in chapter 16:49] taught that God destroyed Sodom and Gomorrah because these cities contained arrogant populations of wealth and ease that ignored the plight of their sick and poor.</vt:lpstr>
      <vt:lpstr>Sodom’s Abomination</vt:lpstr>
      <vt:lpstr>This is the story of Jesus’ healing the centurion’s ‘pais.’ … [H]e is the lover, we might say, of the centurion. Which in fact would not be at all uncommon in the Roman culture, in particular in the Roman army, for a somewhat older man … to take a somewhat younger man as a lover.</vt:lpstr>
      <vt:lpstr>Compassionate Centurion</vt:lpstr>
      <vt:lpstr>Compassionate Centurion</vt:lpstr>
      <vt:lpstr>The same Hebrew word that is used in Genesis 2:24 to describe how Adam felt about Eve (and how spouses are suppose [sic] to feel toward each other) is used in Ruth 1:14 to describe how Ruth felt about Naomi. Her feelings are celebrated, not condemned. </vt:lpstr>
      <vt:lpstr>Devoted Daughter-in-law</vt:lpstr>
      <vt:lpstr>Devoted Daughter-in-law</vt:lpstr>
      <vt:lpstr>At Jonathan’s funeral, David declares that he loved Jonathan more than any woman. This is just one of several Bible passages that describe and celebrate an intense love between these two men that went well beyond friendship.</vt:lpstr>
      <vt:lpstr>Close-knit Friends</vt:lpstr>
      <vt:lpstr>[In Matthew 19:10–12] Jesus refers to “eunuchs who have been so from birth.” This terminology (“born eunuchs”) was used in the ancient world to refer to homosexual men. Jesus indicates that being a “born eunuch” is a gift from God.</vt:lpstr>
      <vt:lpstr>In the ancient world, eunuchs were widely associated with homosexuality. [In Acts 8:26–40] a self-avowed eunuch is welcomed in to the early church without any concerns about his sexual orientation.</vt:lpstr>
      <vt:lpstr>Eunuchs in the Church</vt:lpstr>
      <vt:lpstr>Eunuchs in the Church</vt:lpstr>
      <vt:lpstr>Eunuchs in the Church</vt:lpstr>
      <vt:lpstr>[In Romans 1:21–28] Paul condemns idol worshippers and God haters. According to Paul, these ‘God haters’ experiment with gay sex only as a way of seeking new thrills or in cultic worship. Clearly, he is not speaking about innately gay and lesbian people … .</vt:lpstr>
      <vt:lpstr>[Leviticus 18 and 20] … are clearly identified as speaking against practices involved in cultic idol worship. The entire passages are generally accepted as not applying to modern Christian life.</vt:lpstr>
      <vt:lpstr>Unnatural Abominations</vt:lpstr>
      <vt:lpstr>The words often translated ‘effeminate’ and ‘homosexual’ in [1 Cor 6:9] are obscure and difficult to translate. The first word identifies someone who is morally weak, … . The second word probably means “people who use power to obtain sex,” though the word is so rare that a confident translation is impossible.</vt:lpstr>
      <vt:lpstr>Nor Homosexuals, nor Sodomites</vt:lpstr>
      <vt:lpstr>Nor Homosexuals, nor Sodomites</vt:lpstr>
      <vt:lpstr>More Information</vt:lpstr>
      <vt:lpstr>More Information</vt:lpstr>
      <vt:lpstr>More Information</vt:lpstr>
      <vt:lpstr>More Information</vt:lpstr>
      <vt:lpstr>Our Approach</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Brad</dc:creator>
  <cp:lastModifiedBy>Collins, Brad</cp:lastModifiedBy>
  <cp:revision>223</cp:revision>
  <dcterms:created xsi:type="dcterms:W3CDTF">2014-04-05T12:13:19Z</dcterms:created>
  <dcterms:modified xsi:type="dcterms:W3CDTF">2014-08-24T21:19:32Z</dcterms:modified>
</cp:coreProperties>
</file>