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0"/>
  </p:handoutMasterIdLst>
  <p:sldIdLst>
    <p:sldId id="438" r:id="rId2"/>
    <p:sldId id="440" r:id="rId3"/>
    <p:sldId id="441" r:id="rId4"/>
    <p:sldId id="442" r:id="rId5"/>
    <p:sldId id="506" r:id="rId6"/>
    <p:sldId id="508" r:id="rId7"/>
    <p:sldId id="444" r:id="rId8"/>
    <p:sldId id="445" r:id="rId9"/>
  </p:sldIdLst>
  <p:sldSz cx="9144000" cy="5143500" type="screen16x9"/>
  <p:notesSz cx="7102475" cy="9369425"/>
  <p:embeddedFontLst>
    <p:embeddedFont>
      <p:font typeface="Impact" panose="020B0806030902050204" pitchFamily="34" charset="0"/>
      <p:regular r:id="rId11"/>
    </p:embeddedFont>
    <p:embeddedFont>
      <p:font typeface="Arial Black" panose="020B0A04020102020204" pitchFamily="34" charset="0"/>
      <p:bold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Honor in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Sight </a:t>
            </a:r>
            <a:r>
              <a:rPr lang="en-US" dirty="0"/>
              <a:t>of All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13 – II Corinthians 8:16-24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“The </a:t>
            </a:r>
            <a:r>
              <a:rPr lang="en-US" i="1" dirty="0"/>
              <a:t>matter shall be </a:t>
            </a:r>
            <a:r>
              <a:rPr lang="en-US" i="1" dirty="0" smtClean="0"/>
              <a:t>established”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/>
              <a:t>What were the </a:t>
            </a:r>
            <a:r>
              <a:rPr lang="en-US" dirty="0" smtClean="0"/>
              <a:t>reasons </a:t>
            </a:r>
            <a:r>
              <a:rPr lang="en-US" dirty="0"/>
              <a:t>for the extra people carrying the collection?  Was </a:t>
            </a:r>
            <a:r>
              <a:rPr lang="en-US" b="1" i="1" dirty="0"/>
              <a:t>one</a:t>
            </a:r>
            <a:r>
              <a:rPr lang="en-US" dirty="0"/>
              <a:t> person </a:t>
            </a:r>
            <a:r>
              <a:rPr lang="en-US" b="1" i="1" dirty="0"/>
              <a:t>not</a:t>
            </a:r>
            <a:r>
              <a:rPr lang="en-US" dirty="0"/>
              <a:t> sufficient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 smtClean="0"/>
              <a:t>… </a:t>
            </a:r>
            <a:r>
              <a:rPr lang="en-US" b="1" i="1" u="sng" dirty="0" smtClean="0"/>
              <a:t>avoiding </a:t>
            </a:r>
            <a:r>
              <a:rPr lang="en-US" b="1" i="1" u="sng" dirty="0"/>
              <a:t>this</a:t>
            </a:r>
            <a:r>
              <a:rPr lang="en-US" b="1" i="1" dirty="0"/>
              <a:t>: that anyone should blame us </a:t>
            </a:r>
            <a:r>
              <a:rPr lang="en-US" i="1" dirty="0"/>
              <a:t>in this lavish gift which is administered by </a:t>
            </a:r>
            <a:r>
              <a:rPr lang="en-US" i="1" dirty="0" smtClean="0"/>
              <a:t>us – </a:t>
            </a:r>
            <a:r>
              <a:rPr lang="en-US" b="1" i="1" dirty="0" smtClean="0"/>
              <a:t>providing </a:t>
            </a:r>
            <a:r>
              <a:rPr lang="en-US" b="1" i="1" dirty="0"/>
              <a:t>honorable things, not </a:t>
            </a:r>
            <a:r>
              <a:rPr lang="en-US" b="1" i="1" u="sng" dirty="0"/>
              <a:t>only</a:t>
            </a:r>
            <a:r>
              <a:rPr lang="en-US" b="1" i="1" dirty="0"/>
              <a:t> in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dirty="0" smtClean="0"/>
              <a:t>the </a:t>
            </a:r>
            <a:r>
              <a:rPr lang="en-US" b="1" i="1" dirty="0"/>
              <a:t>sight of </a:t>
            </a:r>
            <a:r>
              <a:rPr lang="en-US" b="1" i="1" u="sng" dirty="0"/>
              <a:t>the Lord</a:t>
            </a:r>
            <a:r>
              <a:rPr lang="en-US" b="1" i="1" dirty="0"/>
              <a:t>, but </a:t>
            </a:r>
            <a:r>
              <a:rPr lang="en-US" b="1" i="1" u="sng" dirty="0"/>
              <a:t>also</a:t>
            </a:r>
            <a:r>
              <a:rPr lang="en-US" b="1" i="1" dirty="0"/>
              <a:t> in </a:t>
            </a:r>
            <a:r>
              <a:rPr lang="en-US" b="1" i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dirty="0" smtClean="0"/>
              <a:t>the </a:t>
            </a:r>
            <a:r>
              <a:rPr lang="en-US" b="1" i="1" dirty="0"/>
              <a:t>sight of </a:t>
            </a:r>
            <a:r>
              <a:rPr lang="en-US" b="1" i="1" u="sng" dirty="0"/>
              <a:t>men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8:20-21</a:t>
            </a:r>
            <a:r>
              <a:rPr lang="en-US" dirty="0" smtClean="0"/>
              <a:t>)</a:t>
            </a:r>
            <a:endParaRPr lang="en-US" dirty="0"/>
          </a:p>
          <a:p>
            <a:pPr marL="227013" indent="-227013">
              <a:lnSpc>
                <a:spcPct val="9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Wanted to avoid any chance for blame, diminishing ministry (</a:t>
            </a:r>
            <a:r>
              <a:rPr lang="en-US" b="1" dirty="0" smtClean="0">
                <a:solidFill>
                  <a:schemeClr val="accent1"/>
                </a:solidFill>
              </a:rPr>
              <a:t>6:3</a:t>
            </a:r>
            <a:r>
              <a:rPr lang="en-US" dirty="0" smtClean="0"/>
              <a:t>).</a:t>
            </a:r>
          </a:p>
          <a:p>
            <a:pPr marL="227013" indent="-227013">
              <a:lnSpc>
                <a:spcPct val="9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Wanted to maintain not only </a:t>
            </a:r>
            <a:r>
              <a:rPr lang="en-US" b="1" i="1" dirty="0" smtClean="0"/>
              <a:t>actuality</a:t>
            </a:r>
            <a:r>
              <a:rPr lang="en-US" dirty="0" smtClean="0"/>
              <a:t>, but even </a:t>
            </a:r>
            <a:r>
              <a:rPr lang="en-US" b="1" i="1" dirty="0" smtClean="0"/>
              <a:t>appearance</a:t>
            </a:r>
            <a:r>
              <a:rPr lang="en-US" dirty="0" smtClean="0"/>
              <a:t> of honor.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Multiple people provided the sure testimony of </a:t>
            </a:r>
            <a:r>
              <a:rPr lang="en-US" i="1" dirty="0" smtClean="0"/>
              <a:t>“two or three witnesses”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chemeClr val="accent1"/>
                </a:solidFill>
              </a:rPr>
              <a:t>Deu</a:t>
            </a:r>
            <a:r>
              <a:rPr lang="en-US" b="1" dirty="0" smtClean="0">
                <a:solidFill>
                  <a:schemeClr val="accent1"/>
                </a:solidFill>
              </a:rPr>
              <a:t>. 19:15; Mat. 18:16; II Cor. 13:1; I Tim. 5:19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Lessons?  Applications? … See also, </a:t>
            </a:r>
            <a:r>
              <a:rPr lang="en-US" b="1" dirty="0" smtClean="0">
                <a:solidFill>
                  <a:schemeClr val="accent1"/>
                </a:solidFill>
              </a:rPr>
              <a:t>Proverbs 3:4; Romans 12:17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Lord is always watching (</a:t>
            </a:r>
            <a:r>
              <a:rPr lang="en-US" b="1" dirty="0" smtClean="0">
                <a:solidFill>
                  <a:schemeClr val="accent1"/>
                </a:solidFill>
              </a:rPr>
              <a:t>Proverbs 5:21; Psalm 94:7; Matt. 9:4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Let us not fool </a:t>
            </a:r>
            <a:r>
              <a:rPr lang="en-US" b="1" i="1" dirty="0" smtClean="0"/>
              <a:t>ourselves</a:t>
            </a:r>
            <a:r>
              <a:rPr lang="en-US" dirty="0" smtClean="0"/>
              <a:t> in an effort to fool </a:t>
            </a:r>
            <a:r>
              <a:rPr lang="en-US" b="1" i="1" dirty="0" smtClean="0"/>
              <a:t>Him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Pr. 4:26; 6:27-29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“Let them first be tested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/>
              <a:t>Upon what basis were these people chosen to help?  (In other words, why were they each chosen instead of someone else?  What were the qualifications?)  What lessons can we learn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/>
              <a:t>And we have sent with </a:t>
            </a:r>
            <a:r>
              <a:rPr lang="en-US" sz="2200" b="1" i="1" u="sng" dirty="0"/>
              <a:t>them</a:t>
            </a:r>
            <a:r>
              <a:rPr lang="en-US" sz="2200" i="1" dirty="0"/>
              <a:t> </a:t>
            </a:r>
            <a:r>
              <a:rPr lang="en-US" sz="2200" b="1" i="1" dirty="0"/>
              <a:t>our brother whom we have </a:t>
            </a:r>
            <a:r>
              <a:rPr lang="en-US" sz="2200" b="1" i="1" u="sng" dirty="0"/>
              <a:t>often proved diligent</a:t>
            </a:r>
            <a:r>
              <a:rPr lang="en-US" sz="2200" b="1" i="1" dirty="0"/>
              <a:t> in many things</a:t>
            </a:r>
            <a:r>
              <a:rPr lang="en-US" sz="2200" i="1" dirty="0"/>
              <a:t>, but </a:t>
            </a:r>
            <a:r>
              <a:rPr lang="en-US" sz="2200" b="1" i="1" u="sng" dirty="0"/>
              <a:t>now</a:t>
            </a:r>
            <a:r>
              <a:rPr lang="en-US" sz="2200" b="1" i="1" dirty="0"/>
              <a:t> much </a:t>
            </a:r>
            <a:r>
              <a:rPr lang="en-US" sz="2200" b="1" i="1" u="sng" dirty="0"/>
              <a:t>more diligent</a:t>
            </a:r>
            <a:r>
              <a:rPr lang="en-US" sz="2200" b="1" i="1" dirty="0"/>
              <a:t>, because of the great confidence which we have in </a:t>
            </a:r>
            <a:r>
              <a:rPr lang="en-US" sz="2200" b="1" i="1" u="sng" dirty="0"/>
              <a:t>you</a:t>
            </a:r>
            <a:r>
              <a:rPr lang="en-US" sz="2200" i="1" dirty="0" smtClean="0"/>
              <a:t>.  If </a:t>
            </a:r>
            <a:r>
              <a:rPr lang="en-US" sz="2200" i="1" dirty="0"/>
              <a:t>anyone inquires about </a:t>
            </a:r>
            <a:r>
              <a:rPr lang="en-US" sz="2200" b="1" i="1" dirty="0"/>
              <a:t>Titus, he is my partner and fellow worker concerning you</a:t>
            </a:r>
            <a:r>
              <a:rPr lang="en-US" sz="2200" i="1" dirty="0"/>
              <a:t>. Or if our brethren are inquired about, </a:t>
            </a:r>
            <a:r>
              <a:rPr lang="en-US" sz="2200" b="1" i="1" dirty="0"/>
              <a:t>they are messengers of the churches, </a:t>
            </a:r>
            <a:r>
              <a:rPr lang="en-US" sz="2200" b="1" i="1" u="sng" dirty="0"/>
              <a:t>the glory of Christ</a:t>
            </a:r>
            <a:r>
              <a:rPr lang="en-US" sz="2200" i="1" dirty="0" smtClean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8:22-23</a:t>
            </a:r>
            <a:r>
              <a:rPr lang="en-US" sz="2200" dirty="0" smtClean="0"/>
              <a:t>)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Had </a:t>
            </a:r>
            <a:r>
              <a:rPr lang="en-US" sz="2200" b="1" i="1" dirty="0" smtClean="0"/>
              <a:t>proven</a:t>
            </a:r>
            <a:r>
              <a:rPr lang="en-US" sz="2200" dirty="0" smtClean="0"/>
              <a:t> themselves </a:t>
            </a:r>
            <a:r>
              <a:rPr lang="en-US" sz="2200" b="1" i="1" dirty="0" smtClean="0"/>
              <a:t>diligent</a:t>
            </a:r>
            <a:r>
              <a:rPr lang="en-US" sz="2200" dirty="0" smtClean="0"/>
              <a:t> and </a:t>
            </a:r>
            <a:r>
              <a:rPr lang="en-US" sz="2200" b="1" i="1" dirty="0" smtClean="0"/>
              <a:t>successful</a:t>
            </a:r>
            <a:r>
              <a:rPr lang="en-US" sz="2200" dirty="0" smtClean="0"/>
              <a:t> in </a:t>
            </a:r>
            <a:r>
              <a:rPr lang="en-US" sz="2200" b="1" i="1" dirty="0" smtClean="0"/>
              <a:t>spiritual</a:t>
            </a:r>
            <a:r>
              <a:rPr lang="en-US" sz="2200" dirty="0" smtClean="0"/>
              <a:t> issues.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Important tasks need to be given to those </a:t>
            </a:r>
            <a:r>
              <a:rPr lang="en-US" sz="2200" b="1" i="1" dirty="0" smtClean="0"/>
              <a:t>proven</a:t>
            </a:r>
            <a:r>
              <a:rPr lang="en-US" sz="2200" dirty="0" smtClean="0"/>
              <a:t>, </a:t>
            </a:r>
            <a:r>
              <a:rPr lang="en-US" sz="2200" b="1" i="1" dirty="0" smtClean="0"/>
              <a:t>not</a:t>
            </a:r>
            <a:r>
              <a:rPr lang="en-US" sz="2200" dirty="0" smtClean="0"/>
              <a:t> just to encourage those </a:t>
            </a:r>
            <a:r>
              <a:rPr lang="en-US" sz="2200" b="1" i="1" dirty="0" smtClean="0"/>
              <a:t>failing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Luke 16:10-12; Matthew 7:1-5; I Timothy 3:2; 8, 10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Increased confidence </a:t>
            </a:r>
            <a:r>
              <a:rPr lang="en-US" sz="2200" b="1" i="1" dirty="0" smtClean="0"/>
              <a:t>in</a:t>
            </a:r>
            <a:r>
              <a:rPr lang="en-US" sz="2200" dirty="0" smtClean="0"/>
              <a:t> brethren inspires diligence </a:t>
            </a:r>
            <a:r>
              <a:rPr lang="en-US" sz="2200" b="1" i="1" dirty="0" smtClean="0"/>
              <a:t>toward</a:t>
            </a:r>
            <a:r>
              <a:rPr lang="en-US" sz="2200" dirty="0" smtClean="0"/>
              <a:t> them.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chemeClr val="accent1"/>
                </a:solidFill>
              </a:rPr>
              <a:t>II Corinthians </a:t>
            </a:r>
            <a:r>
              <a:rPr lang="en-US" sz="2200" dirty="0" smtClean="0"/>
              <a:t>was the </a:t>
            </a:r>
            <a:r>
              <a:rPr lang="en-US" sz="2200" i="1" dirty="0" smtClean="0"/>
              <a:t>“letter of commendation”</a:t>
            </a:r>
            <a:r>
              <a:rPr lang="en-US" sz="2200" dirty="0" smtClean="0"/>
              <a:t> for Titus and others.</a:t>
            </a:r>
          </a:p>
        </p:txBody>
      </p:sp>
    </p:spTree>
    <p:extLst>
      <p:ext uri="{BB962C8B-B14F-4D97-AF65-F5344CB8AC3E}">
        <p14:creationId xmlns:p14="http://schemas.microsoft.com/office/powerpoint/2010/main" val="35765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“Better not to vow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Therefore show to them, and before the churches </a:t>
            </a:r>
            <a:r>
              <a:rPr lang="en-US" b="1" i="1" dirty="0"/>
              <a:t>the </a:t>
            </a:r>
            <a:r>
              <a:rPr lang="en-US" b="1" i="1" u="sng" dirty="0"/>
              <a:t>proof</a:t>
            </a:r>
            <a:r>
              <a:rPr lang="en-US" b="1" i="1" dirty="0"/>
              <a:t> of your love and of our boasting on your behalf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8:24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Paul had </a:t>
            </a:r>
            <a:r>
              <a:rPr lang="en-US" b="1" i="1" dirty="0" smtClean="0"/>
              <a:t>eliminated</a:t>
            </a:r>
            <a:r>
              <a:rPr lang="en-US" dirty="0" smtClean="0"/>
              <a:t> any suspicions of mishandling (</a:t>
            </a:r>
            <a:r>
              <a:rPr lang="en-US" i="1" dirty="0" smtClean="0"/>
              <a:t>“Therefore”</a:t>
            </a:r>
            <a:r>
              <a:rPr lang="en-US" dirty="0" smtClean="0"/>
              <a:t>), removing obstacles (i.e., excuses) for them to fulfill their promise.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Continues theme of influencing and being influenced by others.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i="1" dirty="0" smtClean="0"/>
              <a:t>Manipulating</a:t>
            </a:r>
            <a:r>
              <a:rPr lang="en-US" dirty="0" smtClean="0"/>
              <a:t> through pressure?  No, reality of </a:t>
            </a:r>
            <a:r>
              <a:rPr lang="en-US" b="1" i="1" dirty="0" smtClean="0"/>
              <a:t>godly</a:t>
            </a:r>
            <a:r>
              <a:rPr lang="en-US" dirty="0" smtClean="0"/>
              <a:t> expectations.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/>
              <a:t>What </a:t>
            </a:r>
            <a:r>
              <a:rPr lang="en-US" dirty="0"/>
              <a:t>other passages speak of promises without fulfillment or well-wishes without substance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To promise faithfulness and fail is worse than repentant sinner (</a:t>
            </a:r>
            <a:r>
              <a:rPr lang="en-US" b="1" dirty="0" smtClean="0">
                <a:solidFill>
                  <a:schemeClr val="accent1"/>
                </a:solidFill>
              </a:rPr>
              <a:t>Matthew 21:28-31</a:t>
            </a:r>
            <a:r>
              <a:rPr lang="en-US" dirty="0" smtClean="0"/>
              <a:t>).  We are no better for promise’s sake.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We are to be a people of our word (</a:t>
            </a:r>
            <a:r>
              <a:rPr lang="en-US" b="1" dirty="0" smtClean="0">
                <a:solidFill>
                  <a:schemeClr val="accent1"/>
                </a:solidFill>
              </a:rPr>
              <a:t>Matthew 5:33-37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Better to not promise, than to promise and fail (</a:t>
            </a:r>
            <a:r>
              <a:rPr lang="en-US" b="1" dirty="0" smtClean="0">
                <a:solidFill>
                  <a:schemeClr val="accent1"/>
                </a:solidFill>
              </a:rPr>
              <a:t>Ecclesiastes 5:1-7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0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Missionary Societies?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Collective</a:t>
            </a:r>
            <a:r>
              <a:rPr lang="en-US" dirty="0" smtClean="0"/>
              <a:t> church </a:t>
            </a:r>
            <a:r>
              <a:rPr lang="en-US" b="1" i="1" dirty="0" smtClean="0"/>
              <a:t>decision-making</a:t>
            </a:r>
            <a:r>
              <a:rPr lang="en-US" dirty="0" smtClean="0"/>
              <a:t> and </a:t>
            </a:r>
            <a:r>
              <a:rPr lang="en-US" b="1" i="1" dirty="0" smtClean="0"/>
              <a:t>acting</a:t>
            </a:r>
            <a:r>
              <a:rPr lang="en-US" dirty="0" smtClean="0"/>
              <a:t> is seen here by some:</a:t>
            </a:r>
          </a:p>
          <a:p>
            <a:pPr marL="0" indent="0">
              <a:buNone/>
            </a:pPr>
            <a:r>
              <a:rPr lang="en-US" i="1" dirty="0" smtClean="0"/>
              <a:t>And </a:t>
            </a:r>
            <a:r>
              <a:rPr lang="en-US" i="1" dirty="0"/>
              <a:t>we have sent with him </a:t>
            </a:r>
            <a:r>
              <a:rPr lang="en-US" b="1" i="1" dirty="0"/>
              <a:t>the brother whose praise is in the gospel </a:t>
            </a:r>
            <a:r>
              <a:rPr lang="en-US" b="1" i="1" u="sng" dirty="0"/>
              <a:t>throughout all the churches</a:t>
            </a:r>
            <a:r>
              <a:rPr lang="en-US" i="1" dirty="0" smtClean="0"/>
              <a:t>, and </a:t>
            </a:r>
            <a:r>
              <a:rPr lang="en-US" i="1" dirty="0"/>
              <a:t>not only that, but </a:t>
            </a:r>
            <a:r>
              <a:rPr lang="en-US" b="1" i="1" dirty="0"/>
              <a:t>who was also </a:t>
            </a:r>
            <a:r>
              <a:rPr lang="en-US" b="1" i="1" u="sng" dirty="0"/>
              <a:t>chosen by the churches</a:t>
            </a:r>
            <a:r>
              <a:rPr lang="en-US" b="1" i="1" dirty="0"/>
              <a:t> to travel with us with this gift</a:t>
            </a:r>
            <a:r>
              <a:rPr lang="en-US" i="1" dirty="0"/>
              <a:t>, </a:t>
            </a:r>
            <a:r>
              <a:rPr lang="en-US" i="1" dirty="0" smtClean="0"/>
              <a:t>… If </a:t>
            </a:r>
            <a:r>
              <a:rPr lang="en-US" i="1" dirty="0"/>
              <a:t>anyone inquires about Titus, he is my partner and fellow worker concerning you. Or if our brethren are inquired about, </a:t>
            </a:r>
            <a:r>
              <a:rPr lang="en-US" b="1" i="1" dirty="0"/>
              <a:t>they are </a:t>
            </a:r>
            <a:r>
              <a:rPr lang="en-US" b="1" i="1" u="sng" dirty="0"/>
              <a:t>messengers</a:t>
            </a:r>
            <a:r>
              <a:rPr lang="en-US" b="1" i="1" dirty="0"/>
              <a:t> of the churches</a:t>
            </a:r>
            <a:r>
              <a:rPr lang="en-US" i="1" dirty="0"/>
              <a:t>, the glory of Christ</a:t>
            </a:r>
            <a:r>
              <a:rPr lang="en-US" i="1" dirty="0" smtClean="0"/>
              <a:t>.  Therefore </a:t>
            </a:r>
            <a:r>
              <a:rPr lang="en-US" b="1" i="1" dirty="0"/>
              <a:t>show</a:t>
            </a:r>
            <a:r>
              <a:rPr lang="en-US" i="1" dirty="0"/>
              <a:t> to them, and </a:t>
            </a:r>
            <a:r>
              <a:rPr lang="en-US" b="1" i="1" u="sng" dirty="0"/>
              <a:t>before the churches</a:t>
            </a:r>
            <a:r>
              <a:rPr lang="en-US" i="1" dirty="0"/>
              <a:t> the proof of your love and of our boasting on your behalf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8:18-24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True, the churches </a:t>
            </a:r>
            <a:r>
              <a:rPr lang="en-US" b="1" i="1" dirty="0" smtClean="0"/>
              <a:t>chose</a:t>
            </a:r>
            <a:r>
              <a:rPr lang="en-US" dirty="0" smtClean="0"/>
              <a:t> and </a:t>
            </a:r>
            <a:r>
              <a:rPr lang="en-US" b="1" i="1" dirty="0" smtClean="0"/>
              <a:t>acted</a:t>
            </a:r>
            <a:r>
              <a:rPr lang="en-US" dirty="0" smtClean="0"/>
              <a:t> – but, </a:t>
            </a:r>
            <a:r>
              <a:rPr lang="en-US" b="1" i="1" dirty="0" smtClean="0"/>
              <a:t>collectively</a:t>
            </a:r>
            <a:r>
              <a:rPr lang="en-US" dirty="0" smtClean="0"/>
              <a:t> or </a:t>
            </a:r>
            <a:r>
              <a:rPr lang="en-US" b="1" i="1" dirty="0" smtClean="0"/>
              <a:t>individually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8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Individual</a:t>
            </a:r>
            <a:r>
              <a:rPr lang="en-US" dirty="0" smtClean="0"/>
              <a:t> Church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Do not </a:t>
            </a:r>
            <a:r>
              <a:rPr lang="en-US" b="1" i="1" dirty="0" smtClean="0"/>
              <a:t>assume</a:t>
            </a:r>
            <a:r>
              <a:rPr lang="en-US" dirty="0" smtClean="0"/>
              <a:t>! … How were the </a:t>
            </a:r>
            <a:r>
              <a:rPr lang="en-US" i="1" dirty="0" smtClean="0"/>
              <a:t>“messengers”</a:t>
            </a:r>
            <a:r>
              <a:rPr lang="en-US" dirty="0" smtClean="0"/>
              <a:t> chosen?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/>
              <a:t>Now </a:t>
            </a:r>
            <a:r>
              <a:rPr lang="en-US" b="1" i="1" dirty="0"/>
              <a:t>concerning the collection for the saints</a:t>
            </a:r>
            <a:r>
              <a:rPr lang="en-US" i="1" dirty="0"/>
              <a:t>, as </a:t>
            </a:r>
            <a:r>
              <a:rPr lang="en-US" b="1" i="1" dirty="0"/>
              <a:t>I have </a:t>
            </a:r>
            <a:r>
              <a:rPr lang="en-US" b="1" i="1" u="sng" dirty="0"/>
              <a:t>given orders</a:t>
            </a:r>
            <a:r>
              <a:rPr lang="en-US" b="1" i="1" dirty="0"/>
              <a:t> to the churches of Galatia, so you </a:t>
            </a:r>
            <a:r>
              <a:rPr lang="en-US" b="1" i="1" u="sng" dirty="0"/>
              <a:t>must</a:t>
            </a:r>
            <a:r>
              <a:rPr lang="en-US" b="1" i="1" dirty="0"/>
              <a:t> do also</a:t>
            </a:r>
            <a:r>
              <a:rPr lang="en-US" i="1" dirty="0" smtClean="0"/>
              <a:t>:  On </a:t>
            </a:r>
            <a:r>
              <a:rPr lang="en-US" i="1" dirty="0"/>
              <a:t>the first day of the week let each one of you lay something aside, storing up as he may prosper, that there be no collections when I come</a:t>
            </a:r>
            <a:r>
              <a:rPr lang="en-US" i="1" dirty="0" smtClean="0"/>
              <a:t>.  And </a:t>
            </a:r>
            <a:r>
              <a:rPr lang="en-US" i="1" dirty="0"/>
              <a:t>when I come, </a:t>
            </a:r>
            <a:r>
              <a:rPr lang="en-US" b="1" i="1" u="sng" dirty="0"/>
              <a:t>whomever you approve</a:t>
            </a:r>
            <a:r>
              <a:rPr lang="en-US" b="1" i="1" dirty="0"/>
              <a:t> by your letters I will send to bear </a:t>
            </a:r>
            <a:r>
              <a:rPr lang="en-US" b="1" i="1" u="sng" dirty="0"/>
              <a:t>your gift</a:t>
            </a:r>
            <a:r>
              <a:rPr lang="en-US" b="1" i="1" dirty="0"/>
              <a:t> </a:t>
            </a:r>
            <a:r>
              <a:rPr lang="en-US" i="1" dirty="0"/>
              <a:t>to Jerusalem</a:t>
            </a:r>
            <a:r>
              <a:rPr lang="en-US" i="1" dirty="0" smtClean="0"/>
              <a:t>.  But </a:t>
            </a:r>
            <a:r>
              <a:rPr lang="en-US" b="1" i="1" u="sng" dirty="0"/>
              <a:t>if it is fitting</a:t>
            </a:r>
            <a:r>
              <a:rPr lang="en-US" b="1" i="1" dirty="0"/>
              <a:t> that I go also, they will go with me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 Corinthians </a:t>
            </a:r>
            <a:r>
              <a:rPr lang="en-US" b="1" dirty="0" smtClean="0">
                <a:solidFill>
                  <a:schemeClr val="accent1"/>
                </a:solidFill>
              </a:rPr>
              <a:t>16:1-4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Corinthians had </a:t>
            </a:r>
            <a:r>
              <a:rPr lang="en-US" b="1" i="1" dirty="0" smtClean="0"/>
              <a:t>individual</a:t>
            </a:r>
            <a:r>
              <a:rPr lang="en-US" dirty="0" smtClean="0"/>
              <a:t> gift, messenger, and choice!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They had the </a:t>
            </a:r>
            <a:r>
              <a:rPr lang="en-US" b="1" i="1" dirty="0" smtClean="0"/>
              <a:t>individual</a:t>
            </a:r>
            <a:r>
              <a:rPr lang="en-US" dirty="0" smtClean="0"/>
              <a:t> option to use Paul’s company, if so desired.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They were </a:t>
            </a:r>
            <a:r>
              <a:rPr lang="en-US" b="1" i="1" dirty="0" smtClean="0"/>
              <a:t>not</a:t>
            </a:r>
            <a:r>
              <a:rPr lang="en-US" dirty="0" smtClean="0"/>
              <a:t> required to accept the will of a supposed </a:t>
            </a:r>
            <a:r>
              <a:rPr lang="en-US" b="1" i="1" dirty="0" smtClean="0"/>
              <a:t>collective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“God’s Indescribable </a:t>
            </a:r>
            <a:r>
              <a:rPr lang="en-US" i="1" dirty="0"/>
              <a:t>G</a:t>
            </a:r>
            <a:r>
              <a:rPr lang="en-US" i="1" dirty="0" smtClean="0"/>
              <a:t>ift”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14 – II Corinthians </a:t>
            </a:r>
            <a:r>
              <a:rPr lang="en-US" dirty="0" smtClean="0"/>
              <a:t>9:1-14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700" i="1" dirty="0" smtClean="0"/>
              <a:t>“</a:t>
            </a:r>
            <a:r>
              <a:rPr lang="en-US" sz="4700" i="1" dirty="0"/>
              <a:t>S</a:t>
            </a:r>
            <a:r>
              <a:rPr lang="en-US" sz="4700" i="1" dirty="0" smtClean="0"/>
              <a:t>uperfluous for me to write to you”</a:t>
            </a:r>
            <a:endParaRPr lang="en-US" sz="4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Why was it </a:t>
            </a:r>
            <a:r>
              <a:rPr lang="en-US" i="1" dirty="0"/>
              <a:t>“superfluous” </a:t>
            </a:r>
            <a:r>
              <a:rPr lang="en-US" dirty="0"/>
              <a:t>for Paul to write about the collection of the saints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b="1" i="1" dirty="0"/>
              <a:t>Now concerning the ministering to the saints, it is </a:t>
            </a:r>
            <a:r>
              <a:rPr lang="en-US" b="1" i="1" u="sng" dirty="0"/>
              <a:t>superfluous for me to write to you</a:t>
            </a:r>
            <a:r>
              <a:rPr lang="en-US" b="1" i="1" dirty="0" smtClean="0"/>
              <a:t>; for </a:t>
            </a:r>
            <a:r>
              <a:rPr lang="en-US" b="1" i="1" dirty="0"/>
              <a:t>I know your willingness</a:t>
            </a:r>
            <a:r>
              <a:rPr lang="en-US" i="1" dirty="0"/>
              <a:t>, about which I boast of you to the Macedonians, that </a:t>
            </a:r>
            <a:r>
              <a:rPr lang="en-US" b="1" i="1" dirty="0"/>
              <a:t>Achaia was ready </a:t>
            </a:r>
            <a:r>
              <a:rPr lang="en-US" b="1" i="1" u="sng" dirty="0"/>
              <a:t>a year ago</a:t>
            </a:r>
            <a:r>
              <a:rPr lang="en-US" i="1" dirty="0"/>
              <a:t>; and your zeal has stirred up the majority.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9:1-2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They were already well </a:t>
            </a:r>
            <a:r>
              <a:rPr lang="en-US" b="1" i="1" dirty="0" smtClean="0"/>
              <a:t>aware</a:t>
            </a:r>
            <a:r>
              <a:rPr lang="en-US" dirty="0" smtClean="0"/>
              <a:t> of the need and had willingly </a:t>
            </a:r>
            <a:r>
              <a:rPr lang="en-US" b="1" i="1" dirty="0" smtClean="0"/>
              <a:t>promised</a:t>
            </a:r>
            <a:r>
              <a:rPr lang="en-US" dirty="0" smtClean="0"/>
              <a:t> and </a:t>
            </a:r>
            <a:r>
              <a:rPr lang="en-US" b="1" i="1" dirty="0" smtClean="0"/>
              <a:t>begun</a:t>
            </a:r>
            <a:r>
              <a:rPr lang="en-US" dirty="0" smtClean="0"/>
              <a:t> collections over </a:t>
            </a:r>
            <a:r>
              <a:rPr lang="en-US" b="1" i="1" dirty="0" smtClean="0"/>
              <a:t>a year prior</a:t>
            </a:r>
            <a:r>
              <a:rPr lang="en-US" dirty="0" smtClean="0"/>
              <a:t>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Then, </a:t>
            </a:r>
            <a:r>
              <a:rPr lang="en-US" b="1" i="1" dirty="0" smtClean="0"/>
              <a:t>why</a:t>
            </a:r>
            <a:r>
              <a:rPr lang="en-US" dirty="0" smtClean="0"/>
              <a:t> was Paul writing, if it was indeed </a:t>
            </a:r>
            <a:r>
              <a:rPr lang="en-US" i="1" dirty="0" smtClean="0"/>
              <a:t>“superfluous”</a:t>
            </a:r>
            <a:r>
              <a:rPr lang="en-US" dirty="0" smtClean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b="1" i="1" dirty="0" smtClean="0"/>
              <a:t>possibility</a:t>
            </a:r>
            <a:r>
              <a:rPr lang="en-US" dirty="0" smtClean="0"/>
              <a:t> remained that they had not finished or collected too little (</a:t>
            </a:r>
            <a:r>
              <a:rPr lang="en-US" b="1" dirty="0" smtClean="0">
                <a:solidFill>
                  <a:schemeClr val="accent1"/>
                </a:solidFill>
              </a:rPr>
              <a:t>8:1-11; 9:3-5</a:t>
            </a:r>
            <a:r>
              <a:rPr lang="en-US" dirty="0" smtClean="0"/>
              <a:t>).  The possible </a:t>
            </a:r>
            <a:r>
              <a:rPr lang="en-US" b="1" i="1" dirty="0" smtClean="0"/>
              <a:t>injury</a:t>
            </a:r>
            <a:r>
              <a:rPr lang="en-US" dirty="0" smtClean="0"/>
              <a:t> was too great to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17773</TotalTime>
  <Words>934</Words>
  <Application>Microsoft Office PowerPoint</Application>
  <PresentationFormat>On-screen Show (16:9)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Impact</vt:lpstr>
      <vt:lpstr>Arial Black</vt:lpstr>
      <vt:lpstr>Times New Roman</vt:lpstr>
      <vt:lpstr>NewsPrint</vt:lpstr>
      <vt:lpstr>Honor in the Sight of All</vt:lpstr>
      <vt:lpstr>“The matter shall be established”</vt:lpstr>
      <vt:lpstr>“Let them first be tested …”</vt:lpstr>
      <vt:lpstr>“Better not to vow …”</vt:lpstr>
      <vt:lpstr>Missionary Societies?</vt:lpstr>
      <vt:lpstr>Individual Church Cooperation</vt:lpstr>
      <vt:lpstr>“God’s Indescribable Gift”</vt:lpstr>
      <vt:lpstr>“Superfluous for me to write to you”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3388</cp:revision>
  <cp:lastPrinted>2014-08-30T04:19:12Z</cp:lastPrinted>
  <dcterms:created xsi:type="dcterms:W3CDTF">2010-04-25T05:11:59Z</dcterms:created>
  <dcterms:modified xsi:type="dcterms:W3CDTF">2014-09-01T21:14:18Z</dcterms:modified>
  <cp:category>Bible</cp:category>
</cp:coreProperties>
</file>