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57" r:id="rId1"/>
  </p:sldMasterIdLst>
  <p:handoutMasterIdLst>
    <p:handoutMasterId r:id="rId13"/>
  </p:handoutMasterIdLst>
  <p:sldIdLst>
    <p:sldId id="444" r:id="rId2"/>
    <p:sldId id="446" r:id="rId3"/>
    <p:sldId id="447" r:id="rId4"/>
    <p:sldId id="505" r:id="rId5"/>
    <p:sldId id="448" r:id="rId6"/>
    <p:sldId id="449" r:id="rId7"/>
    <p:sldId id="450" r:id="rId8"/>
    <p:sldId id="509" r:id="rId9"/>
    <p:sldId id="451" r:id="rId10"/>
    <p:sldId id="452" r:id="rId11"/>
    <p:sldId id="468" r:id="rId12"/>
  </p:sldIdLst>
  <p:sldSz cx="9144000" cy="5143500" type="screen16x9"/>
  <p:notesSz cx="7102475" cy="9369425"/>
  <p:embeddedFontLst>
    <p:embeddedFont>
      <p:font typeface="Impact" panose="020B0806030902050204" pitchFamily="34" charset="0"/>
      <p:regular r:id="rId14"/>
    </p:embeddedFont>
    <p:embeddedFont>
      <p:font typeface="Arial Black" panose="020B0A04020102020204" pitchFamily="34" charset="0"/>
      <p:bold r:id="rId1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8" autoAdjust="0"/>
    <p:restoredTop sz="94660"/>
  </p:normalViewPr>
  <p:slideViewPr>
    <p:cSldViewPr showGuides="1">
      <p:cViewPr>
        <p:scale>
          <a:sx n="130" d="100"/>
          <a:sy n="130" d="100"/>
        </p:scale>
        <p:origin x="-1044" y="-4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97BC9177-8551-45F1-9408-98F8A0CF4102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8D1DB009-B4C8-4E1E-AE93-B487A62E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15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471863"/>
            <a:ext cx="7543800" cy="11430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614863"/>
            <a:ext cx="6858000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 b="1">
                <a:solidFill>
                  <a:schemeClr val="tx2"/>
                </a:solidFill>
                <a:latin typeface="Arial Black" panose="020B0A04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457200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14350"/>
            <a:ext cx="7239000" cy="291465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101D3B5-17E4-4AC0-A8A8-FBBC8BA9D1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514351"/>
            <a:ext cx="1828800" cy="40576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14351"/>
            <a:ext cx="5715000" cy="36576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E7D657-C1A8-4478-BFDC-B5F184093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defRPr/>
            </a:lvl1pPr>
            <a:lvl2pPr marL="460375" indent="-230188">
              <a:defRPr/>
            </a:lvl2pPr>
            <a:lvl3pPr marL="684213" indent="-223838">
              <a:defRPr/>
            </a:lvl3pPr>
            <a:lvl4pPr marL="914400" indent="-230188">
              <a:defRPr/>
            </a:lvl4pPr>
            <a:lvl5pPr marL="11445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6109610-C443-45C4-9F64-DBACC27880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57450"/>
            <a:ext cx="7543800" cy="12573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714750"/>
            <a:ext cx="6858000" cy="6858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8D54342-E144-4BF9-BC9E-34B220698C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75004"/>
            <a:ext cx="4419600" cy="38970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5004"/>
            <a:ext cx="4419600" cy="38970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1143000"/>
            <a:ext cx="4340352" cy="3929063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143000"/>
            <a:ext cx="4422648" cy="3929063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342900"/>
            <a:ext cx="4594934" cy="30860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3" y="342900"/>
            <a:ext cx="2673657" cy="30861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FCB0B2E-AC6C-40B8-B9CA-581A699A33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153444" y="1885751"/>
            <a:ext cx="28575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342900"/>
            <a:ext cx="7543800" cy="21717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2628900"/>
            <a:ext cx="7391400" cy="60364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CEA358-AE41-4C4C-BF43-5680FB0D37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" y="285750"/>
            <a:ext cx="8991600" cy="8429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157288"/>
            <a:ext cx="8991600" cy="3914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0"/>
            <a:ext cx="899160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" y="1122426"/>
            <a:ext cx="89916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30188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60375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684213" indent="-22383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4588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“God’s Indescribable </a:t>
            </a:r>
            <a:r>
              <a:rPr lang="en-US" i="1" dirty="0"/>
              <a:t>G</a:t>
            </a:r>
            <a:r>
              <a:rPr lang="en-US" i="1" dirty="0" smtClean="0"/>
              <a:t>ift”</a:t>
            </a:r>
            <a:endParaRPr lang="en-US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Lesson 14 – II Corinthians </a:t>
            </a:r>
            <a:r>
              <a:rPr lang="en-US" dirty="0" smtClean="0"/>
              <a:t>9:1-14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73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Genuine Apostleship,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buFont typeface="+mj-lt"/>
              <a:buAutoNum type="arabicPeriod" startAt="8"/>
            </a:pPr>
            <a:r>
              <a:rPr lang="en-US" dirty="0"/>
              <a:t>What did their contribution prove about Paul’s work and their conversion (vs. 13)?</a:t>
            </a:r>
          </a:p>
          <a:p>
            <a:r>
              <a:rPr lang="en-US" dirty="0" smtClean="0"/>
              <a:t>Would have demonstrated not only the genuine </a:t>
            </a:r>
            <a:r>
              <a:rPr lang="en-US" b="1" i="1" dirty="0" smtClean="0"/>
              <a:t>conversion</a:t>
            </a:r>
            <a:r>
              <a:rPr lang="en-US" dirty="0" smtClean="0"/>
              <a:t> of the </a:t>
            </a:r>
            <a:r>
              <a:rPr lang="en-US" b="1" i="1" dirty="0" smtClean="0"/>
              <a:t>Gentiles</a:t>
            </a:r>
            <a:r>
              <a:rPr lang="en-US" dirty="0"/>
              <a:t>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But, would have also demonstrated genuine </a:t>
            </a:r>
            <a:r>
              <a:rPr lang="en-US" b="1" i="1" dirty="0" smtClean="0"/>
              <a:t>apostleship</a:t>
            </a:r>
            <a:r>
              <a:rPr lang="en-US" dirty="0" smtClean="0"/>
              <a:t> of one, who converted them.</a:t>
            </a:r>
          </a:p>
          <a:p>
            <a:r>
              <a:rPr lang="en-US" dirty="0" smtClean="0"/>
              <a:t>Redundant question …. Sorry. 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50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“Oh, the depth of … wisdom!”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lnSpc>
                <a:spcPct val="90000"/>
              </a:lnSpc>
              <a:spcBef>
                <a:spcPts val="0"/>
              </a:spcBef>
              <a:buFont typeface="+mj-lt"/>
              <a:buAutoNum type="arabicPeriod" startAt="10"/>
            </a:pPr>
            <a:r>
              <a:rPr lang="en-US" dirty="0"/>
              <a:t>What was, and is, </a:t>
            </a:r>
            <a:r>
              <a:rPr lang="en-US" i="1" dirty="0"/>
              <a:t>“God’s indescribable gift</a:t>
            </a:r>
            <a:r>
              <a:rPr lang="en-US" i="1" dirty="0" smtClean="0"/>
              <a:t>”</a:t>
            </a:r>
            <a:r>
              <a:rPr lang="en-US" dirty="0" smtClean="0"/>
              <a:t>?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God is often exalted for </a:t>
            </a:r>
            <a:r>
              <a:rPr lang="en-US" b="1" i="1" dirty="0" smtClean="0"/>
              <a:t>wisdom</a:t>
            </a:r>
            <a:r>
              <a:rPr lang="en-US" dirty="0" smtClean="0"/>
              <a:t> in accomplishing </a:t>
            </a:r>
            <a:r>
              <a:rPr lang="en-US" b="1" i="1" u="sng" dirty="0" smtClean="0"/>
              <a:t>many</a:t>
            </a:r>
            <a:r>
              <a:rPr lang="en-US" b="1" i="1" dirty="0" smtClean="0"/>
              <a:t> in </a:t>
            </a:r>
            <a:r>
              <a:rPr lang="en-US" b="1" i="1" u="sng" dirty="0" smtClean="0"/>
              <a:t>one</a:t>
            </a:r>
            <a:r>
              <a:rPr lang="en-US" dirty="0" smtClean="0"/>
              <a:t>: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i="1" dirty="0"/>
              <a:t>For as </a:t>
            </a:r>
            <a:r>
              <a:rPr lang="en-US" b="1" i="1" dirty="0"/>
              <a:t>you</a:t>
            </a:r>
            <a:r>
              <a:rPr lang="en-US" i="1" dirty="0"/>
              <a:t> were </a:t>
            </a:r>
            <a:r>
              <a:rPr lang="en-US" b="1" i="1" dirty="0"/>
              <a:t>once disobedient to God</a:t>
            </a:r>
            <a:r>
              <a:rPr lang="en-US" i="1" dirty="0"/>
              <a:t>, yet have </a:t>
            </a:r>
            <a:r>
              <a:rPr lang="en-US" b="1" i="1" dirty="0"/>
              <a:t>now obtained mercy </a:t>
            </a:r>
            <a:r>
              <a:rPr lang="en-US" b="1" i="1" u="sng" dirty="0"/>
              <a:t>through their disobedience</a:t>
            </a:r>
            <a:r>
              <a:rPr lang="en-US" i="1" dirty="0" smtClean="0"/>
              <a:t>, even </a:t>
            </a:r>
            <a:r>
              <a:rPr lang="en-US" i="1" dirty="0"/>
              <a:t>so </a:t>
            </a:r>
            <a:r>
              <a:rPr lang="en-US" b="1" i="1" dirty="0"/>
              <a:t>these</a:t>
            </a:r>
            <a:r>
              <a:rPr lang="en-US" i="1" dirty="0"/>
              <a:t> also have </a:t>
            </a:r>
            <a:r>
              <a:rPr lang="en-US" b="1" i="1" dirty="0"/>
              <a:t>now been disobedient</a:t>
            </a:r>
            <a:r>
              <a:rPr lang="en-US" i="1" dirty="0"/>
              <a:t>, </a:t>
            </a:r>
            <a:r>
              <a:rPr lang="en-US" i="1" dirty="0" smtClean="0"/>
              <a:t>that </a:t>
            </a:r>
            <a:r>
              <a:rPr lang="en-US" b="1" i="1" u="sng" dirty="0" smtClean="0"/>
              <a:t>through the mercy shown you</a:t>
            </a:r>
            <a:r>
              <a:rPr lang="en-US" b="1" i="1" dirty="0" smtClean="0"/>
              <a:t> they also may obtain mercy</a:t>
            </a:r>
            <a:r>
              <a:rPr lang="en-US" i="1" dirty="0" smtClean="0"/>
              <a:t>.  For </a:t>
            </a:r>
            <a:r>
              <a:rPr lang="en-US" i="1" dirty="0"/>
              <a:t>God has committed </a:t>
            </a:r>
            <a:r>
              <a:rPr lang="en-US" i="1" dirty="0" smtClean="0"/>
              <a:t>them </a:t>
            </a:r>
            <a:r>
              <a:rPr lang="en-US" i="1" dirty="0"/>
              <a:t>all to disobedience, that He might have mercy on all</a:t>
            </a:r>
            <a:r>
              <a:rPr lang="en-US" i="1" dirty="0" smtClean="0"/>
              <a:t>.  </a:t>
            </a:r>
            <a:r>
              <a:rPr lang="en-US" b="1" i="1" dirty="0" smtClean="0"/>
              <a:t>Oh</a:t>
            </a:r>
            <a:r>
              <a:rPr lang="en-US" b="1" i="1" dirty="0"/>
              <a:t>, the </a:t>
            </a:r>
            <a:r>
              <a:rPr lang="en-US" b="1" i="1" u="sng" dirty="0"/>
              <a:t>depth</a:t>
            </a:r>
            <a:r>
              <a:rPr lang="en-US" b="1" i="1" dirty="0"/>
              <a:t> of the riches both of the </a:t>
            </a:r>
            <a:r>
              <a:rPr lang="en-US" b="1" i="1" u="sng" dirty="0"/>
              <a:t>wisdom and knowledge of God</a:t>
            </a:r>
            <a:r>
              <a:rPr lang="en-US" b="1" i="1" dirty="0"/>
              <a:t>! How unsearchable are His judgments and His ways past finding out</a:t>
            </a:r>
            <a:r>
              <a:rPr lang="en-US" b="1" i="1" dirty="0" smtClean="0"/>
              <a:t>!</a:t>
            </a:r>
            <a:r>
              <a:rPr lang="en-US" i="1" dirty="0" smtClean="0"/>
              <a:t>  “For </a:t>
            </a:r>
            <a:r>
              <a:rPr lang="en-US" i="1" dirty="0"/>
              <a:t>who has known the mind of the LORD? Or who has become His </a:t>
            </a:r>
            <a:r>
              <a:rPr lang="en-US" i="1" dirty="0" smtClean="0"/>
              <a:t>counselor? Or </a:t>
            </a:r>
            <a:r>
              <a:rPr lang="en-US" i="1" dirty="0"/>
              <a:t>who has first given to Him And it shall be repaid to him</a:t>
            </a:r>
            <a:r>
              <a:rPr lang="en-US" i="1" dirty="0" smtClean="0"/>
              <a:t>?”  For </a:t>
            </a:r>
            <a:r>
              <a:rPr lang="en-US" i="1" dirty="0"/>
              <a:t>of Him and through Him and to Him are all things, to whom be glory forever. Amen. </a:t>
            </a:r>
            <a:r>
              <a:rPr lang="en-US" dirty="0"/>
              <a:t>(</a:t>
            </a:r>
            <a:r>
              <a:rPr lang="en-US" b="1" dirty="0">
                <a:solidFill>
                  <a:schemeClr val="accent1"/>
                </a:solidFill>
              </a:rPr>
              <a:t>Romans </a:t>
            </a:r>
            <a:r>
              <a:rPr lang="en-US" b="1" dirty="0" smtClean="0">
                <a:solidFill>
                  <a:schemeClr val="accent1"/>
                </a:solidFill>
              </a:rPr>
              <a:t>11:30-36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621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Upheld Example of Zeal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i="1" dirty="0"/>
              <a:t>Now concerning the ministering to the saints, it is superfluous for me to write to you; for </a:t>
            </a:r>
            <a:r>
              <a:rPr lang="en-US" b="1" i="1" dirty="0"/>
              <a:t>I know your willingness, about </a:t>
            </a:r>
            <a:r>
              <a:rPr lang="en-US" b="1" i="1" u="sng" dirty="0"/>
              <a:t>which I boast of you to the Macedonians</a:t>
            </a:r>
            <a:r>
              <a:rPr lang="en-US" i="1" dirty="0"/>
              <a:t>, that Achaia was ready a year ago; and </a:t>
            </a:r>
            <a:r>
              <a:rPr lang="en-US" b="1" i="1" dirty="0"/>
              <a:t>your zeal has stirred up the majority</a:t>
            </a:r>
            <a:r>
              <a:rPr lang="en-US" i="1" dirty="0"/>
              <a:t>. </a:t>
            </a:r>
            <a:r>
              <a:rPr lang="en-US" dirty="0"/>
              <a:t>(</a:t>
            </a:r>
            <a:r>
              <a:rPr lang="en-US" b="1" dirty="0">
                <a:solidFill>
                  <a:schemeClr val="accent1"/>
                </a:solidFill>
              </a:rPr>
              <a:t>9:1-2</a:t>
            </a:r>
            <a:r>
              <a:rPr lang="en-US" dirty="0" smtClean="0"/>
              <a:t>)</a:t>
            </a:r>
          </a:p>
          <a:p>
            <a:pPr marL="227013" lvl="0" indent="-227013">
              <a:spcBef>
                <a:spcPts val="200"/>
              </a:spcBef>
              <a:buFont typeface="+mj-lt"/>
              <a:buAutoNum type="arabicPeriod" startAt="2"/>
            </a:pPr>
            <a:r>
              <a:rPr lang="en-US" dirty="0" smtClean="0"/>
              <a:t>How </a:t>
            </a:r>
            <a:r>
              <a:rPr lang="en-US" dirty="0"/>
              <a:t>would it have </a:t>
            </a:r>
            <a:r>
              <a:rPr lang="en-US" dirty="0" smtClean="0"/>
              <a:t>likely affected </a:t>
            </a:r>
            <a:r>
              <a:rPr lang="en-US" dirty="0"/>
              <a:t>the Corinthians to learn that their example had been used to stir up the Macedonians</a:t>
            </a:r>
            <a:r>
              <a:rPr lang="en-US" dirty="0" smtClean="0"/>
              <a:t>?</a:t>
            </a:r>
          </a:p>
          <a:p>
            <a:pPr lvl="0">
              <a:spcBef>
                <a:spcPts val="200"/>
              </a:spcBef>
            </a:pPr>
            <a:r>
              <a:rPr lang="en-US" dirty="0" smtClean="0"/>
              <a:t>As before, Paul’s evident confidence would have surely stirred their </a:t>
            </a:r>
            <a:r>
              <a:rPr lang="en-US" b="1" i="1" dirty="0" smtClean="0"/>
              <a:t>hope</a:t>
            </a:r>
            <a:r>
              <a:rPr lang="en-US" dirty="0" smtClean="0"/>
              <a:t>, </a:t>
            </a:r>
            <a:r>
              <a:rPr lang="en-US" b="1" i="1" dirty="0" smtClean="0"/>
              <a:t>joy</a:t>
            </a:r>
            <a:r>
              <a:rPr lang="en-US" dirty="0" smtClean="0"/>
              <a:t>, </a:t>
            </a:r>
            <a:r>
              <a:rPr lang="en-US" b="1" i="1" dirty="0" smtClean="0"/>
              <a:t>optimism</a:t>
            </a:r>
            <a:r>
              <a:rPr lang="en-US" dirty="0" smtClean="0"/>
              <a:t>, and </a:t>
            </a:r>
            <a:r>
              <a:rPr lang="en-US" b="1" i="1" dirty="0" smtClean="0"/>
              <a:t>confidence</a:t>
            </a:r>
            <a:r>
              <a:rPr lang="en-US" dirty="0" smtClean="0"/>
              <a:t>. </a:t>
            </a:r>
            <a:r>
              <a:rPr lang="en-US" dirty="0"/>
              <a:t> </a:t>
            </a:r>
            <a:r>
              <a:rPr lang="en-US" dirty="0" smtClean="0"/>
              <a:t>Also …</a:t>
            </a:r>
          </a:p>
          <a:p>
            <a:pPr lvl="0">
              <a:spcBef>
                <a:spcPts val="200"/>
              </a:spcBef>
            </a:pPr>
            <a:r>
              <a:rPr lang="en-US" dirty="0" smtClean="0"/>
              <a:t>They would feel </a:t>
            </a:r>
            <a:r>
              <a:rPr lang="en-US" b="1" i="1" dirty="0" smtClean="0"/>
              <a:t>responsibility </a:t>
            </a:r>
            <a:r>
              <a:rPr lang="en-US" dirty="0" smtClean="0"/>
              <a:t>to complete task, if unfinished (</a:t>
            </a:r>
            <a:r>
              <a:rPr lang="en-US" b="1" dirty="0" smtClean="0">
                <a:solidFill>
                  <a:schemeClr val="accent1"/>
                </a:solidFill>
              </a:rPr>
              <a:t>8:1-5</a:t>
            </a:r>
            <a:r>
              <a:rPr lang="en-US" dirty="0" smtClean="0"/>
              <a:t>)!</a:t>
            </a:r>
          </a:p>
          <a:p>
            <a:pPr lvl="0">
              <a:spcBef>
                <a:spcPts val="200"/>
              </a:spcBef>
            </a:pPr>
            <a:r>
              <a:rPr lang="en-US" dirty="0" smtClean="0"/>
              <a:t>More on </a:t>
            </a:r>
            <a:r>
              <a:rPr lang="en-US" b="1" i="1" dirty="0" smtClean="0"/>
              <a:t>appropriateness</a:t>
            </a:r>
            <a:r>
              <a:rPr lang="en-US" dirty="0" smtClean="0"/>
              <a:t> of applying such pressure, next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3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“To your advantage …”  </a:t>
            </a:r>
            <a:r>
              <a:rPr lang="en-US" dirty="0" smtClean="0"/>
              <a:t>–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lnSpc>
                <a:spcPct val="95000"/>
              </a:lnSpc>
              <a:spcBef>
                <a:spcPts val="200"/>
              </a:spcBef>
              <a:buFont typeface="+mj-lt"/>
              <a:buAutoNum type="arabicPeriod" startAt="3"/>
            </a:pPr>
            <a:r>
              <a:rPr lang="en-US" sz="2200" dirty="0" smtClean="0"/>
              <a:t>What 2 (or 3) things was Paul trying to avoid by encouraging the Corinthians to prepare?</a:t>
            </a:r>
          </a:p>
          <a:p>
            <a:pPr marL="0" lvl="0" indent="0">
              <a:lnSpc>
                <a:spcPct val="95000"/>
              </a:lnSpc>
              <a:spcBef>
                <a:spcPts val="200"/>
              </a:spcBef>
              <a:buNone/>
            </a:pPr>
            <a:r>
              <a:rPr lang="en-US" sz="2200" i="1" dirty="0" smtClean="0"/>
              <a:t>Yet </a:t>
            </a:r>
            <a:r>
              <a:rPr lang="en-US" sz="2200" b="1" i="1" dirty="0"/>
              <a:t>I have sent the brethren, </a:t>
            </a:r>
            <a:r>
              <a:rPr lang="en-US" sz="2200" b="1" i="1" baseline="30000" dirty="0" smtClean="0">
                <a:solidFill>
                  <a:schemeClr val="accent1"/>
                </a:solidFill>
              </a:rPr>
              <a:t>1</a:t>
            </a:r>
            <a:r>
              <a:rPr lang="en-US" sz="2200" b="1" i="1" u="sng" dirty="0" smtClean="0"/>
              <a:t>lest </a:t>
            </a:r>
            <a:r>
              <a:rPr lang="en-US" sz="2200" b="1" i="1" u="sng" dirty="0"/>
              <a:t>our boasting of you should be in vain</a:t>
            </a:r>
            <a:r>
              <a:rPr lang="en-US" sz="2200" b="1" i="1" dirty="0"/>
              <a:t> </a:t>
            </a:r>
            <a:r>
              <a:rPr lang="en-US" sz="2200" i="1" dirty="0"/>
              <a:t>in this respect, that, as I said, </a:t>
            </a:r>
            <a:r>
              <a:rPr lang="en-US" sz="2200" b="1" i="1" baseline="30000" dirty="0" smtClean="0">
                <a:solidFill>
                  <a:schemeClr val="accent1"/>
                </a:solidFill>
              </a:rPr>
              <a:t>2</a:t>
            </a:r>
            <a:r>
              <a:rPr lang="en-US" sz="2200" b="1" i="1" dirty="0" smtClean="0"/>
              <a:t>you </a:t>
            </a:r>
            <a:r>
              <a:rPr lang="en-US" sz="2200" b="1" i="1" dirty="0"/>
              <a:t>may </a:t>
            </a:r>
            <a:r>
              <a:rPr lang="en-US" sz="2200" b="1" i="1" u="sng" dirty="0"/>
              <a:t>be ready</a:t>
            </a:r>
            <a:r>
              <a:rPr lang="en-US" sz="2200" i="1" dirty="0" smtClean="0"/>
              <a:t>; </a:t>
            </a:r>
            <a:r>
              <a:rPr lang="en-US" sz="2200" b="1" i="1" dirty="0" smtClean="0"/>
              <a:t>lest </a:t>
            </a:r>
            <a:r>
              <a:rPr lang="en-US" sz="2200" b="1" i="1" dirty="0"/>
              <a:t>if some Macedonians come with me and find you unprepared, </a:t>
            </a:r>
            <a:r>
              <a:rPr lang="en-US" sz="2200" b="1" i="1" baseline="30000" dirty="0" smtClean="0">
                <a:solidFill>
                  <a:schemeClr val="accent1"/>
                </a:solidFill>
              </a:rPr>
              <a:t>3</a:t>
            </a:r>
            <a:r>
              <a:rPr lang="en-US" sz="2200" b="1" i="1" dirty="0" smtClean="0"/>
              <a:t>we </a:t>
            </a:r>
            <a:r>
              <a:rPr lang="en-US" sz="2200" b="1" i="1" dirty="0"/>
              <a:t>(not to mention </a:t>
            </a:r>
            <a:r>
              <a:rPr lang="en-US" sz="2200" b="1" i="1" baseline="30000" dirty="0" smtClean="0">
                <a:solidFill>
                  <a:schemeClr val="accent1"/>
                </a:solidFill>
              </a:rPr>
              <a:t>4</a:t>
            </a:r>
            <a:r>
              <a:rPr lang="en-US" sz="2200" b="1" i="1" dirty="0" smtClean="0"/>
              <a:t>you</a:t>
            </a:r>
            <a:r>
              <a:rPr lang="en-US" sz="2200" b="1" i="1" dirty="0"/>
              <a:t>!) </a:t>
            </a:r>
            <a:r>
              <a:rPr lang="en-US" sz="2200" b="1" i="1" u="sng" dirty="0"/>
              <a:t>should be ashamed</a:t>
            </a:r>
            <a:r>
              <a:rPr lang="en-US" sz="2200" b="1" i="1" dirty="0"/>
              <a:t> of this confident boasting</a:t>
            </a:r>
            <a:r>
              <a:rPr lang="en-US" sz="2200" i="1" dirty="0" smtClean="0"/>
              <a:t>. Therefore </a:t>
            </a:r>
            <a:r>
              <a:rPr lang="en-US" sz="2200" i="1" dirty="0"/>
              <a:t>I thought it necessary to exhort the brethren to go to you ahead of time, and prepare your generous gift beforehand, </a:t>
            </a:r>
            <a:r>
              <a:rPr lang="en-US" sz="2200" b="1" i="1" u="sng" dirty="0"/>
              <a:t>which you had previously promised</a:t>
            </a:r>
            <a:r>
              <a:rPr lang="en-US" sz="2200" b="1" i="1" dirty="0"/>
              <a:t>, that it may be ready as a matter of </a:t>
            </a:r>
            <a:r>
              <a:rPr lang="en-US" sz="2200" b="1" i="1" baseline="30000" dirty="0">
                <a:solidFill>
                  <a:schemeClr val="accent1"/>
                </a:solidFill>
              </a:rPr>
              <a:t>5</a:t>
            </a:r>
            <a:r>
              <a:rPr lang="en-US" sz="2200" b="1" i="1" u="sng" dirty="0" smtClean="0"/>
              <a:t>generosity</a:t>
            </a:r>
            <a:r>
              <a:rPr lang="en-US" sz="2200" b="1" i="1" dirty="0" smtClean="0"/>
              <a:t> </a:t>
            </a:r>
            <a:r>
              <a:rPr lang="en-US" sz="2200" b="1" i="1" dirty="0"/>
              <a:t>and </a:t>
            </a:r>
            <a:r>
              <a:rPr lang="en-US" sz="2200" b="1" i="1" u="sng" dirty="0"/>
              <a:t>not</a:t>
            </a:r>
            <a:r>
              <a:rPr lang="en-US" sz="2200" b="1" i="1" dirty="0"/>
              <a:t> as a </a:t>
            </a:r>
            <a:r>
              <a:rPr lang="en-US" sz="2200" b="1" i="1" u="sng" dirty="0" smtClean="0"/>
              <a:t>grudging </a:t>
            </a:r>
            <a:r>
              <a:rPr lang="en-US" sz="2200" b="1" i="1" u="sng" dirty="0"/>
              <a:t>obligation</a:t>
            </a:r>
            <a:r>
              <a:rPr lang="en-US" sz="2200" i="1" dirty="0"/>
              <a:t>. </a:t>
            </a:r>
            <a:r>
              <a:rPr lang="en-US" sz="2200" dirty="0" smtClean="0"/>
              <a:t>(</a:t>
            </a:r>
            <a:r>
              <a:rPr lang="en-US" sz="2200" b="1" dirty="0" smtClean="0">
                <a:solidFill>
                  <a:schemeClr val="accent1"/>
                </a:solidFill>
              </a:rPr>
              <a:t>9:3-5</a:t>
            </a:r>
            <a:r>
              <a:rPr lang="en-US" sz="2200" dirty="0" smtClean="0"/>
              <a:t>)</a:t>
            </a:r>
          </a:p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en-US" sz="2200" dirty="0" smtClean="0"/>
              <a:t>Recall the glowing commendation of messengers visiting Corinth just in </a:t>
            </a:r>
            <a:r>
              <a:rPr lang="en-US" sz="2200" b="1" i="1" dirty="0" smtClean="0"/>
              <a:t>advance</a:t>
            </a:r>
            <a:r>
              <a:rPr lang="en-US" sz="2200" dirty="0" smtClean="0"/>
              <a:t> </a:t>
            </a:r>
            <a:r>
              <a:rPr lang="en-US" sz="2200" dirty="0"/>
              <a:t>of Paul (</a:t>
            </a:r>
            <a:r>
              <a:rPr lang="en-US" sz="2200" b="1" dirty="0">
                <a:solidFill>
                  <a:schemeClr val="accent1"/>
                </a:solidFill>
              </a:rPr>
              <a:t>8:16-24</a:t>
            </a:r>
            <a:r>
              <a:rPr lang="en-US" sz="2200" dirty="0" smtClean="0"/>
              <a:t>).</a:t>
            </a:r>
          </a:p>
          <a:p>
            <a:pPr>
              <a:lnSpc>
                <a:spcPct val="95000"/>
              </a:lnSpc>
              <a:spcBef>
                <a:spcPts val="200"/>
              </a:spcBef>
            </a:pPr>
            <a:r>
              <a:rPr lang="en-US" sz="2200" dirty="0" smtClean="0"/>
              <a:t>Based on this example, when is it </a:t>
            </a:r>
            <a:r>
              <a:rPr lang="en-US" sz="2200" b="1" i="1" dirty="0" smtClean="0"/>
              <a:t>appropriate</a:t>
            </a:r>
            <a:r>
              <a:rPr lang="en-US" sz="2200" dirty="0" smtClean="0"/>
              <a:t> to apply such pressure?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0431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“To your advantage …”  </a:t>
            </a:r>
            <a:r>
              <a:rPr lang="en-US" dirty="0" smtClean="0"/>
              <a:t>–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Based on this example, when is it </a:t>
            </a:r>
            <a:r>
              <a:rPr lang="en-US" sz="2200" b="1" i="1" dirty="0" smtClean="0"/>
              <a:t>appropriate</a:t>
            </a:r>
            <a:r>
              <a:rPr lang="en-US" sz="2200" dirty="0" smtClean="0"/>
              <a:t> to apply such pressure?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Is </a:t>
            </a:r>
            <a:r>
              <a:rPr lang="en-US" sz="2200" b="1" i="1" dirty="0" smtClean="0"/>
              <a:t>everything</a:t>
            </a:r>
            <a:r>
              <a:rPr lang="en-US" sz="2200" dirty="0" smtClean="0"/>
              <a:t> fair game, when for a </a:t>
            </a:r>
            <a:r>
              <a:rPr lang="en-US" sz="2200" b="1" i="1" dirty="0" smtClean="0"/>
              <a:t>good</a:t>
            </a:r>
            <a:r>
              <a:rPr lang="en-US" sz="2200" dirty="0" smtClean="0"/>
              <a:t> cause?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No!  Paul had repeatedly demonstrated integrity and shunning </a:t>
            </a:r>
            <a:r>
              <a:rPr lang="en-US" sz="2200" i="1" dirty="0" smtClean="0"/>
              <a:t>“human wisdom”</a:t>
            </a:r>
            <a:r>
              <a:rPr lang="en-US" sz="2200" dirty="0" smtClean="0"/>
              <a:t> (</a:t>
            </a:r>
            <a:r>
              <a:rPr lang="en-US" sz="2200" b="1" dirty="0" smtClean="0">
                <a:solidFill>
                  <a:schemeClr val="accent1"/>
                </a:solidFill>
              </a:rPr>
              <a:t>8:21; 4:2; 2:17; 1:12-14; I Corinthians 2:1-5</a:t>
            </a:r>
            <a:r>
              <a:rPr lang="en-US" sz="2200" dirty="0" smtClean="0"/>
              <a:t>).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First, Paul was neither </a:t>
            </a:r>
            <a:r>
              <a:rPr lang="en-US" sz="2200" b="1" i="1" dirty="0" smtClean="0"/>
              <a:t>creating</a:t>
            </a:r>
            <a:r>
              <a:rPr lang="en-US" sz="2200" dirty="0" smtClean="0"/>
              <a:t> or </a:t>
            </a:r>
            <a:r>
              <a:rPr lang="en-US" sz="2200" b="1" i="1" dirty="0" smtClean="0"/>
              <a:t>inventing</a:t>
            </a:r>
            <a:r>
              <a:rPr lang="en-US" sz="2200" dirty="0" smtClean="0"/>
              <a:t> pressure to motivate them.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The godly responsibility </a:t>
            </a:r>
            <a:r>
              <a:rPr lang="en-US" sz="2200" b="1" i="1" dirty="0" smtClean="0"/>
              <a:t>already</a:t>
            </a:r>
            <a:r>
              <a:rPr lang="en-US" sz="2200" dirty="0" smtClean="0"/>
              <a:t> existed, even if </a:t>
            </a:r>
            <a:r>
              <a:rPr lang="en-US" sz="2200" b="1" i="1" dirty="0" smtClean="0"/>
              <a:t>unrecognized</a:t>
            </a:r>
            <a:r>
              <a:rPr lang="en-US" sz="2200" dirty="0" smtClean="0"/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Paul was either </a:t>
            </a:r>
            <a:r>
              <a:rPr lang="en-US" sz="2200" b="1" i="1" dirty="0" smtClean="0"/>
              <a:t>reminding</a:t>
            </a:r>
            <a:r>
              <a:rPr lang="en-US" sz="2200" dirty="0" smtClean="0"/>
              <a:t> them – or </a:t>
            </a:r>
            <a:r>
              <a:rPr lang="en-US" sz="2200" b="1" i="1" dirty="0" smtClean="0"/>
              <a:t>informing</a:t>
            </a:r>
            <a:r>
              <a:rPr lang="en-US" sz="2200" dirty="0" smtClean="0"/>
              <a:t> them of the burden and shame they would know full well – </a:t>
            </a:r>
            <a:r>
              <a:rPr lang="en-US" sz="2200" b="1" i="1" dirty="0" smtClean="0"/>
              <a:t>but too late </a:t>
            </a:r>
            <a:r>
              <a:rPr lang="en-US" sz="2200" dirty="0" smtClean="0"/>
              <a:t>– if they failed.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Although </a:t>
            </a:r>
            <a:r>
              <a:rPr lang="en-US" sz="2200" b="1" i="1" dirty="0" smtClean="0"/>
              <a:t>they</a:t>
            </a:r>
            <a:r>
              <a:rPr lang="en-US" sz="2200" dirty="0" smtClean="0"/>
              <a:t> placed Paul on trial, in reality </a:t>
            </a:r>
            <a:r>
              <a:rPr lang="en-US" sz="2200" b="1" i="1" dirty="0" smtClean="0"/>
              <a:t>they</a:t>
            </a:r>
            <a:r>
              <a:rPr lang="en-US" sz="2200" dirty="0" smtClean="0"/>
              <a:t> were on trial!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Paul was telling them what they would </a:t>
            </a:r>
            <a:r>
              <a:rPr lang="en-US" sz="2200" b="1" i="1" dirty="0" smtClean="0"/>
              <a:t>want</a:t>
            </a:r>
            <a:r>
              <a:rPr lang="en-US" sz="2200" dirty="0" smtClean="0"/>
              <a:t> to know!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It is </a:t>
            </a:r>
            <a:r>
              <a:rPr lang="en-US" sz="2200" b="1" i="1" dirty="0" smtClean="0"/>
              <a:t>generally</a:t>
            </a:r>
            <a:r>
              <a:rPr lang="en-US" sz="2200" dirty="0" smtClean="0"/>
              <a:t> helpful to warn of </a:t>
            </a:r>
            <a:r>
              <a:rPr lang="en-US" sz="2200" b="1" i="1" dirty="0" smtClean="0"/>
              <a:t>real</a:t>
            </a:r>
            <a:r>
              <a:rPr lang="en-US" sz="2200" dirty="0" smtClean="0"/>
              <a:t> dangers, if unseen or ignored.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It is </a:t>
            </a:r>
            <a:r>
              <a:rPr lang="en-US" sz="2200" b="1" i="1" dirty="0" smtClean="0"/>
              <a:t>never</a:t>
            </a:r>
            <a:r>
              <a:rPr lang="en-US" sz="2200" dirty="0" smtClean="0"/>
              <a:t> </a:t>
            </a:r>
            <a:r>
              <a:rPr lang="en-US" sz="2200" b="1" i="1" dirty="0" smtClean="0"/>
              <a:t>ultimately</a:t>
            </a:r>
            <a:r>
              <a:rPr lang="en-US" sz="2200" dirty="0" smtClean="0"/>
              <a:t> helpful to manufacture </a:t>
            </a:r>
            <a:r>
              <a:rPr lang="en-US" sz="2200" b="1" i="1" dirty="0" smtClean="0"/>
              <a:t>unjustified</a:t>
            </a:r>
            <a:r>
              <a:rPr lang="en-US" sz="2200" dirty="0" smtClean="0"/>
              <a:t> motivation.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Second, Paul’s motivation for </a:t>
            </a:r>
            <a:r>
              <a:rPr lang="en-US" sz="2200" b="1" i="1" dirty="0" smtClean="0"/>
              <a:t>them</a:t>
            </a:r>
            <a:r>
              <a:rPr lang="en-US" sz="2200" dirty="0" smtClean="0"/>
              <a:t> was </a:t>
            </a:r>
            <a:r>
              <a:rPr lang="en-US" sz="2200" b="1" i="1" dirty="0" smtClean="0"/>
              <a:t>consistent</a:t>
            </a:r>
            <a:r>
              <a:rPr lang="en-US" sz="2200" dirty="0" smtClean="0"/>
              <a:t> with his </a:t>
            </a:r>
            <a:r>
              <a:rPr lang="en-US" sz="2200" b="1" i="1" dirty="0" smtClean="0"/>
              <a:t>own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5471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“To your advantage …”  </a:t>
            </a:r>
            <a:r>
              <a:rPr lang="en-US" dirty="0" smtClean="0"/>
              <a:t>–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200" i="1" dirty="0" smtClean="0"/>
              <a:t>But </a:t>
            </a:r>
            <a:r>
              <a:rPr lang="en-US" sz="2200" i="1" dirty="0"/>
              <a:t>this I say: He </a:t>
            </a:r>
            <a:r>
              <a:rPr lang="en-US" sz="2200" b="1" i="1" dirty="0"/>
              <a:t>who </a:t>
            </a:r>
            <a:r>
              <a:rPr lang="en-US" sz="2200" b="1" i="1" u="sng" dirty="0"/>
              <a:t>sows sparingly</a:t>
            </a:r>
            <a:r>
              <a:rPr lang="en-US" sz="2200" b="1" i="1" dirty="0"/>
              <a:t> will also </a:t>
            </a:r>
            <a:r>
              <a:rPr lang="en-US" sz="2200" b="1" i="1" u="sng" dirty="0"/>
              <a:t>reap sparingly</a:t>
            </a:r>
            <a:r>
              <a:rPr lang="en-US" sz="2200" i="1" dirty="0"/>
              <a:t>, and he </a:t>
            </a:r>
            <a:r>
              <a:rPr lang="en-US" sz="2200" b="1" i="1" dirty="0"/>
              <a:t>who </a:t>
            </a:r>
            <a:r>
              <a:rPr lang="en-US" sz="2200" b="1" i="1" u="sng" dirty="0"/>
              <a:t>sows bountifully</a:t>
            </a:r>
            <a:r>
              <a:rPr lang="en-US" sz="2200" b="1" i="1" dirty="0"/>
              <a:t> will also </a:t>
            </a:r>
            <a:r>
              <a:rPr lang="en-US" sz="2200" b="1" i="1" u="sng" dirty="0"/>
              <a:t>reap bountifully</a:t>
            </a:r>
            <a:r>
              <a:rPr lang="en-US" sz="2200" i="1" dirty="0"/>
              <a:t>. </a:t>
            </a:r>
            <a:r>
              <a:rPr lang="en-US" sz="2200" dirty="0" smtClean="0"/>
              <a:t>(</a:t>
            </a:r>
            <a:r>
              <a:rPr lang="en-US" sz="2200" b="1" dirty="0" smtClean="0">
                <a:solidFill>
                  <a:schemeClr val="accent1"/>
                </a:solidFill>
              </a:rPr>
              <a:t>9:6</a:t>
            </a:r>
            <a:r>
              <a:rPr lang="en-US" sz="2200" dirty="0" smtClean="0"/>
              <a:t>)</a:t>
            </a:r>
            <a:endParaRPr lang="en-US" sz="2200" dirty="0"/>
          </a:p>
          <a:p>
            <a:pPr marL="227013" lvl="0" indent="-227013">
              <a:lnSpc>
                <a:spcPct val="9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2200" dirty="0" smtClean="0"/>
              <a:t>How </a:t>
            </a:r>
            <a:r>
              <a:rPr lang="en-US" sz="2200" dirty="0"/>
              <a:t>does one </a:t>
            </a:r>
            <a:r>
              <a:rPr lang="en-US" sz="2200" i="1" dirty="0"/>
              <a:t>“reap bountifully”</a:t>
            </a:r>
            <a:r>
              <a:rPr lang="en-US" sz="2200" dirty="0"/>
              <a:t> if he </a:t>
            </a:r>
            <a:r>
              <a:rPr lang="en-US" sz="2200" i="1" dirty="0"/>
              <a:t>“sows bountifully”</a:t>
            </a:r>
            <a:r>
              <a:rPr lang="en-US" sz="2200" dirty="0"/>
              <a:t>?  Is this the promise of a “health and wealth” gospel?  Please explain</a:t>
            </a:r>
            <a:r>
              <a:rPr lang="en-US" sz="2200" dirty="0" smtClean="0"/>
              <a:t>.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No, </a:t>
            </a:r>
            <a:r>
              <a:rPr lang="en-US" sz="2200" b="1" i="1" dirty="0" smtClean="0"/>
              <a:t>bad</a:t>
            </a:r>
            <a:r>
              <a:rPr lang="en-US" sz="2200" dirty="0" smtClean="0"/>
              <a:t> things often happen to </a:t>
            </a:r>
            <a:r>
              <a:rPr lang="en-US" sz="2200" b="1" i="1" dirty="0" smtClean="0"/>
              <a:t>good</a:t>
            </a:r>
            <a:r>
              <a:rPr lang="en-US" sz="2200" dirty="0" smtClean="0"/>
              <a:t> people (</a:t>
            </a:r>
            <a:r>
              <a:rPr lang="en-US" sz="2200" b="1" dirty="0" smtClean="0">
                <a:solidFill>
                  <a:schemeClr val="accent1"/>
                </a:solidFill>
              </a:rPr>
              <a:t>Job 1-2; Psalm 73</a:t>
            </a:r>
            <a:r>
              <a:rPr lang="en-US" sz="2200" dirty="0" smtClean="0"/>
              <a:t>)!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sz="2200" b="1" i="1" dirty="0" smtClean="0"/>
              <a:t>Persecution</a:t>
            </a:r>
            <a:r>
              <a:rPr lang="en-US" sz="2200" dirty="0" smtClean="0"/>
              <a:t> is </a:t>
            </a:r>
            <a:r>
              <a:rPr lang="en-US" sz="2200" b="1" i="1" dirty="0" smtClean="0"/>
              <a:t>promised</a:t>
            </a:r>
            <a:r>
              <a:rPr lang="en-US" sz="2200" dirty="0" smtClean="0"/>
              <a:t> to Christians (</a:t>
            </a:r>
            <a:r>
              <a:rPr lang="en-US" sz="2200" b="1" dirty="0" smtClean="0">
                <a:solidFill>
                  <a:schemeClr val="accent1"/>
                </a:solidFill>
              </a:rPr>
              <a:t>II Tim. 3:12; Mat. 5:11-12</a:t>
            </a:r>
            <a:r>
              <a:rPr lang="en-US" sz="2200" dirty="0" smtClean="0"/>
              <a:t>).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Justice is </a:t>
            </a:r>
            <a:r>
              <a:rPr lang="en-US" sz="2200" b="1" i="1" dirty="0" smtClean="0"/>
              <a:t>postponed</a:t>
            </a:r>
            <a:r>
              <a:rPr lang="en-US" sz="2200" dirty="0" smtClean="0"/>
              <a:t> until eternity for </a:t>
            </a:r>
            <a:r>
              <a:rPr lang="en-US" sz="2200" b="1" i="1" dirty="0" smtClean="0"/>
              <a:t>mercy’s</a:t>
            </a:r>
            <a:r>
              <a:rPr lang="en-US" sz="2200" dirty="0" smtClean="0"/>
              <a:t> sake, but there will be a </a:t>
            </a:r>
            <a:r>
              <a:rPr lang="en-US" sz="2200" b="1" i="1" dirty="0" smtClean="0"/>
              <a:t>reckoning</a:t>
            </a:r>
            <a:r>
              <a:rPr lang="en-US" sz="2200" dirty="0" smtClean="0"/>
              <a:t> (</a:t>
            </a:r>
            <a:r>
              <a:rPr lang="en-US" sz="2200" b="1" dirty="0" smtClean="0">
                <a:solidFill>
                  <a:schemeClr val="accent1"/>
                </a:solidFill>
              </a:rPr>
              <a:t>Mat. 13:27-30, 40; </a:t>
            </a:r>
            <a:r>
              <a:rPr lang="en-US" sz="2200" b="1" dirty="0" err="1" smtClean="0">
                <a:solidFill>
                  <a:schemeClr val="accent1"/>
                </a:solidFill>
              </a:rPr>
              <a:t>Ecc</a:t>
            </a:r>
            <a:r>
              <a:rPr lang="en-US" sz="2200" b="1" dirty="0" smtClean="0">
                <a:solidFill>
                  <a:schemeClr val="accent1"/>
                </a:solidFill>
              </a:rPr>
              <a:t>. 3:16-17; Psa. 73:17-26</a:t>
            </a:r>
            <a:r>
              <a:rPr lang="en-US" sz="2200" dirty="0" smtClean="0"/>
              <a:t>).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Giving is a spiritual </a:t>
            </a:r>
            <a:r>
              <a:rPr lang="en-US" sz="2200" b="1" i="1" dirty="0" smtClean="0"/>
              <a:t>investment</a:t>
            </a:r>
            <a:r>
              <a:rPr lang="en-US" sz="2200" dirty="0" smtClean="0"/>
              <a:t> (</a:t>
            </a:r>
            <a:r>
              <a:rPr lang="en-US" sz="2200" b="1" dirty="0" smtClean="0">
                <a:solidFill>
                  <a:schemeClr val="accent1"/>
                </a:solidFill>
              </a:rPr>
              <a:t>Mt.25:31-46; Heb.6:10; Ec.11:1-2</a:t>
            </a:r>
            <a:r>
              <a:rPr lang="en-US" sz="2200" dirty="0" smtClean="0"/>
              <a:t>):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200" i="1" dirty="0" smtClean="0"/>
              <a:t>He </a:t>
            </a:r>
            <a:r>
              <a:rPr lang="en-US" sz="2200" i="1" dirty="0"/>
              <a:t>who has pity on the poor </a:t>
            </a:r>
            <a:r>
              <a:rPr lang="en-US" sz="2200" b="1" i="1" dirty="0"/>
              <a:t>lends to the LORD</a:t>
            </a:r>
            <a:r>
              <a:rPr lang="en-US" sz="2200" i="1" dirty="0"/>
              <a:t>, And </a:t>
            </a:r>
            <a:r>
              <a:rPr lang="en-US" sz="2200" b="1" i="1" dirty="0"/>
              <a:t>He will pay back </a:t>
            </a:r>
            <a:r>
              <a:rPr lang="en-US" sz="2200" i="1" dirty="0"/>
              <a:t>what he has given. </a:t>
            </a:r>
            <a:r>
              <a:rPr lang="en-US" sz="2200" dirty="0"/>
              <a:t>(</a:t>
            </a:r>
            <a:r>
              <a:rPr lang="en-US" sz="2200" b="1" dirty="0" smtClean="0">
                <a:solidFill>
                  <a:schemeClr val="accent1"/>
                </a:solidFill>
              </a:rPr>
              <a:t>Proverbs 19:17</a:t>
            </a:r>
            <a:r>
              <a:rPr lang="en-US" sz="2200" dirty="0" smtClean="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See also:  </a:t>
            </a:r>
            <a:r>
              <a:rPr lang="en-US" sz="2200" b="1" dirty="0" smtClean="0">
                <a:solidFill>
                  <a:schemeClr val="accent1"/>
                </a:solidFill>
              </a:rPr>
              <a:t>Pro. 11:24-25; 22:8; Mar. 10:30; Gal. 6:8-10; Acts 20:35</a:t>
            </a:r>
            <a:r>
              <a:rPr lang="en-US" sz="2200" dirty="0" smtClean="0"/>
              <a:t>.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However, there is a bountiful </a:t>
            </a:r>
            <a:r>
              <a:rPr lang="en-US" sz="2200" b="1" i="1" dirty="0" smtClean="0"/>
              <a:t>spiritual</a:t>
            </a:r>
            <a:r>
              <a:rPr lang="en-US" sz="2200" dirty="0" smtClean="0"/>
              <a:t> reward to be harvested </a:t>
            </a:r>
            <a:r>
              <a:rPr lang="en-US" sz="2200" b="1" i="1" dirty="0" smtClean="0"/>
              <a:t>now</a:t>
            </a:r>
            <a:r>
              <a:rPr lang="en-US" sz="22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4039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“God </a:t>
            </a:r>
            <a:r>
              <a:rPr lang="en-US" i="1" dirty="0"/>
              <a:t>loves a cheerful </a:t>
            </a:r>
            <a:r>
              <a:rPr lang="en-US" i="1" dirty="0" smtClean="0"/>
              <a:t>giver”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200" i="1" dirty="0"/>
              <a:t>So let </a:t>
            </a:r>
            <a:r>
              <a:rPr lang="en-US" sz="2200" b="1" i="1" u="sng" dirty="0"/>
              <a:t>each one</a:t>
            </a:r>
            <a:r>
              <a:rPr lang="en-US" sz="2200" b="1" i="1" dirty="0"/>
              <a:t> </a:t>
            </a:r>
            <a:r>
              <a:rPr lang="en-US" sz="2200" i="1" dirty="0"/>
              <a:t>give </a:t>
            </a:r>
            <a:r>
              <a:rPr lang="en-US" sz="2200" b="1" i="1" dirty="0"/>
              <a:t>as he </a:t>
            </a:r>
            <a:r>
              <a:rPr lang="en-US" sz="2200" b="1" i="1" u="sng" dirty="0"/>
              <a:t>purposes in his heart</a:t>
            </a:r>
            <a:r>
              <a:rPr lang="en-US" sz="2200" b="1" i="1" dirty="0"/>
              <a:t>, not grudgingly or of necessity; for </a:t>
            </a:r>
            <a:r>
              <a:rPr lang="en-US" sz="2200" b="1" i="1" u="sng" dirty="0"/>
              <a:t>God loves</a:t>
            </a:r>
            <a:r>
              <a:rPr lang="en-US" sz="2200" b="1" i="1" dirty="0"/>
              <a:t> a cheerful giver</a:t>
            </a:r>
            <a:r>
              <a:rPr lang="en-US" sz="2200" i="1" dirty="0"/>
              <a:t>. </a:t>
            </a:r>
            <a:r>
              <a:rPr lang="en-US" sz="2200" dirty="0" smtClean="0"/>
              <a:t>(</a:t>
            </a:r>
            <a:r>
              <a:rPr lang="en-US" sz="2200" b="1" dirty="0" smtClean="0">
                <a:solidFill>
                  <a:schemeClr val="accent1"/>
                </a:solidFill>
              </a:rPr>
              <a:t>9:7</a:t>
            </a:r>
            <a:r>
              <a:rPr lang="en-US" sz="2200" dirty="0" smtClean="0"/>
              <a:t>)</a:t>
            </a:r>
            <a:endParaRPr lang="en-US" sz="2200" dirty="0"/>
          </a:p>
          <a:p>
            <a:pPr marL="227013" lvl="0" indent="-227013">
              <a:lnSpc>
                <a:spcPct val="9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US" sz="2200" dirty="0" smtClean="0"/>
              <a:t>How </a:t>
            </a:r>
            <a:r>
              <a:rPr lang="en-US" sz="2200" dirty="0"/>
              <a:t>could the Corinthians avoid being </a:t>
            </a:r>
            <a:r>
              <a:rPr lang="en-US" sz="2200" i="1" dirty="0"/>
              <a:t>“grudging givers”</a:t>
            </a:r>
            <a:r>
              <a:rPr lang="en-US" sz="2200" dirty="0"/>
              <a:t>?  Likewise, how can </a:t>
            </a:r>
            <a:r>
              <a:rPr lang="en-US" sz="2200" b="1" i="1" dirty="0"/>
              <a:t>we</a:t>
            </a:r>
            <a:r>
              <a:rPr lang="en-US" sz="2200" dirty="0"/>
              <a:t> ensure that </a:t>
            </a:r>
            <a:r>
              <a:rPr lang="en-US" sz="2200" b="1" i="1" dirty="0"/>
              <a:t>we</a:t>
            </a:r>
            <a:r>
              <a:rPr lang="en-US" sz="2200" dirty="0"/>
              <a:t> will be </a:t>
            </a:r>
            <a:r>
              <a:rPr lang="en-US" sz="2200" i="1" dirty="0"/>
              <a:t>“cheerful givers</a:t>
            </a:r>
            <a:r>
              <a:rPr lang="en-US" sz="2200" i="1" dirty="0" smtClean="0"/>
              <a:t>”</a:t>
            </a:r>
            <a:r>
              <a:rPr lang="en-US" sz="2200" dirty="0" smtClean="0"/>
              <a:t>?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First, it must be a </a:t>
            </a:r>
            <a:r>
              <a:rPr lang="en-US" sz="2200" b="1" i="1" dirty="0" smtClean="0"/>
              <a:t>choice</a:t>
            </a:r>
            <a:r>
              <a:rPr lang="en-US" sz="2200" dirty="0" smtClean="0"/>
              <a:t> – not coerced.  What have </a:t>
            </a:r>
            <a:r>
              <a:rPr lang="en-US" sz="2200" b="1" i="1" u="sng" dirty="0" smtClean="0"/>
              <a:t>we</a:t>
            </a:r>
            <a:r>
              <a:rPr lang="en-US" sz="2200" b="1" i="1" dirty="0" smtClean="0"/>
              <a:t> planned</a:t>
            </a:r>
            <a:r>
              <a:rPr lang="en-US" sz="2200" dirty="0" smtClean="0"/>
              <a:t>?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sz="2200" i="1" dirty="0" smtClean="0"/>
              <a:t>“</a:t>
            </a:r>
            <a:r>
              <a:rPr lang="en-US" sz="2200" b="1" i="1" u="sng" dirty="0" smtClean="0"/>
              <a:t>Each</a:t>
            </a:r>
            <a:r>
              <a:rPr lang="en-US" sz="2200" b="1" i="1" dirty="0" smtClean="0"/>
              <a:t> one </a:t>
            </a:r>
            <a:r>
              <a:rPr lang="en-US" sz="2200" i="1" dirty="0" smtClean="0"/>
              <a:t>give”</a:t>
            </a:r>
            <a:r>
              <a:rPr lang="en-US" sz="2200" dirty="0" smtClean="0"/>
              <a:t> – </a:t>
            </a:r>
            <a:r>
              <a:rPr lang="en-US" sz="2200" b="1" i="1" dirty="0" smtClean="0"/>
              <a:t>collective</a:t>
            </a:r>
            <a:r>
              <a:rPr lang="en-US" sz="2200" dirty="0" smtClean="0"/>
              <a:t> treasury from </a:t>
            </a:r>
            <a:r>
              <a:rPr lang="en-US" sz="2200" b="1" i="1" dirty="0" smtClean="0"/>
              <a:t>individual</a:t>
            </a:r>
            <a:r>
              <a:rPr lang="en-US" sz="2200" dirty="0" smtClean="0"/>
              <a:t> giving.</a:t>
            </a:r>
            <a:endParaRPr lang="en-US" sz="2200" i="1" dirty="0" smtClean="0"/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Compare our level of </a:t>
            </a:r>
            <a:r>
              <a:rPr lang="en-US" sz="2200" b="1" i="1" dirty="0" smtClean="0"/>
              <a:t>sacrifice</a:t>
            </a:r>
            <a:r>
              <a:rPr lang="en-US" sz="2200" dirty="0" smtClean="0"/>
              <a:t> to our </a:t>
            </a:r>
            <a:r>
              <a:rPr lang="en-US" sz="2200" b="1" i="1" u="sng" dirty="0" smtClean="0"/>
              <a:t>real</a:t>
            </a:r>
            <a:r>
              <a:rPr lang="en-US" sz="2200" b="1" i="1" dirty="0" smtClean="0"/>
              <a:t> ability</a:t>
            </a:r>
            <a:r>
              <a:rPr lang="en-US" sz="2200" dirty="0" smtClean="0"/>
              <a:t>.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Test our love and sacrifice by comparing to Jesus, Paul, Macedonians.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Are we holding back in fear, or trusting for </a:t>
            </a:r>
            <a:r>
              <a:rPr lang="en-US" sz="2200" i="1" dirty="0" smtClean="0"/>
              <a:t>“daily bread”</a:t>
            </a:r>
            <a:r>
              <a:rPr lang="en-US" sz="2200" dirty="0"/>
              <a:t>?</a:t>
            </a:r>
            <a:endParaRPr lang="en-US" sz="2200" dirty="0" smtClean="0"/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sz="2200" b="1" i="1" dirty="0" smtClean="0"/>
              <a:t>Where</a:t>
            </a:r>
            <a:r>
              <a:rPr lang="en-US" sz="2200" dirty="0" smtClean="0"/>
              <a:t> is our </a:t>
            </a:r>
            <a:r>
              <a:rPr lang="en-US" sz="2200" i="1" dirty="0" smtClean="0"/>
              <a:t>“earnest care” </a:t>
            </a:r>
            <a:r>
              <a:rPr lang="en-US" sz="2200" dirty="0" smtClean="0"/>
              <a:t>(</a:t>
            </a:r>
            <a:r>
              <a:rPr lang="en-US" sz="2200" b="1" dirty="0" smtClean="0">
                <a:solidFill>
                  <a:schemeClr val="accent1"/>
                </a:solidFill>
              </a:rPr>
              <a:t>Matthew 6:19-24</a:t>
            </a:r>
            <a:r>
              <a:rPr lang="en-US" sz="2200" dirty="0" smtClean="0"/>
              <a:t>)?  What do we </a:t>
            </a:r>
            <a:r>
              <a:rPr lang="en-US" sz="2200" b="1" i="1" dirty="0" smtClean="0"/>
              <a:t>really</a:t>
            </a:r>
            <a:r>
              <a:rPr lang="en-US" sz="2200" dirty="0" smtClean="0"/>
              <a:t> want in our </a:t>
            </a:r>
            <a:r>
              <a:rPr lang="en-US" sz="2200" i="1" dirty="0" smtClean="0"/>
              <a:t>“heart”</a:t>
            </a:r>
            <a:r>
              <a:rPr lang="en-US" sz="2200" dirty="0" smtClean="0"/>
              <a:t>?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Do we want not only God’s </a:t>
            </a:r>
            <a:r>
              <a:rPr lang="en-US" sz="2200" b="1" i="1" dirty="0" smtClean="0"/>
              <a:t>approval</a:t>
            </a:r>
            <a:r>
              <a:rPr lang="en-US" sz="2200" dirty="0" smtClean="0"/>
              <a:t>, but His </a:t>
            </a:r>
            <a:r>
              <a:rPr lang="en-US" sz="2200" i="1" dirty="0" smtClean="0"/>
              <a:t>“</a:t>
            </a:r>
            <a:r>
              <a:rPr lang="en-US" sz="2200" b="1" i="1" dirty="0" smtClean="0"/>
              <a:t>love</a:t>
            </a:r>
            <a:r>
              <a:rPr lang="en-US" sz="2200" i="1" dirty="0" smtClean="0"/>
              <a:t>”</a:t>
            </a:r>
            <a:r>
              <a:rPr lang="en-US" sz="2200" dirty="0" smtClean="0"/>
              <a:t> above </a:t>
            </a:r>
            <a:r>
              <a:rPr lang="en-US" sz="2200" b="1" i="1" dirty="0" smtClean="0"/>
              <a:t>all</a:t>
            </a:r>
            <a:r>
              <a:rPr lang="en-US" sz="2200" dirty="0" smtClean="0"/>
              <a:t> (</a:t>
            </a:r>
            <a:r>
              <a:rPr lang="en-US" sz="2200" b="1" dirty="0" smtClean="0">
                <a:solidFill>
                  <a:schemeClr val="accent1"/>
                </a:solidFill>
              </a:rPr>
              <a:t>9:7; Proverbs 22:8-9; Hebrews 13:16</a:t>
            </a:r>
            <a:r>
              <a:rPr lang="en-US" sz="2200" dirty="0" smtClean="0"/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189283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Confident Trust in God to Enable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100" i="1" dirty="0"/>
              <a:t>And </a:t>
            </a:r>
            <a:r>
              <a:rPr lang="en-US" sz="2100" b="1" i="1" dirty="0"/>
              <a:t>God </a:t>
            </a:r>
            <a:r>
              <a:rPr lang="en-US" sz="2100" b="1" i="1" u="sng" dirty="0"/>
              <a:t>is able</a:t>
            </a:r>
            <a:r>
              <a:rPr lang="en-US" sz="2100" b="1" i="1" dirty="0"/>
              <a:t> to make all grace abound toward you</a:t>
            </a:r>
            <a:r>
              <a:rPr lang="en-US" sz="2100" i="1" dirty="0"/>
              <a:t>, that you, always </a:t>
            </a:r>
            <a:r>
              <a:rPr lang="en-US" sz="2100" b="1" i="1" dirty="0"/>
              <a:t>having </a:t>
            </a:r>
            <a:r>
              <a:rPr lang="en-US" sz="2100" b="1" i="1" u="sng" dirty="0"/>
              <a:t>all sufficiency in all things</a:t>
            </a:r>
            <a:r>
              <a:rPr lang="en-US" sz="2100" b="1" i="1" dirty="0"/>
              <a:t>, may have an </a:t>
            </a:r>
            <a:r>
              <a:rPr lang="en-US" sz="2100" b="1" i="1" u="sng" dirty="0"/>
              <a:t>abundance for every good work</a:t>
            </a:r>
            <a:r>
              <a:rPr lang="en-US" sz="2100" i="1" dirty="0" smtClean="0"/>
              <a:t>.  As </a:t>
            </a:r>
            <a:r>
              <a:rPr lang="en-US" sz="2100" i="1" dirty="0"/>
              <a:t>it is written: </a:t>
            </a:r>
            <a:r>
              <a:rPr lang="en-US" sz="2100" i="1" dirty="0" smtClean="0"/>
              <a:t>“</a:t>
            </a:r>
            <a:r>
              <a:rPr lang="en-US" sz="2100" b="1" i="1" dirty="0" smtClean="0"/>
              <a:t>He </a:t>
            </a:r>
            <a:r>
              <a:rPr lang="en-US" sz="2100" b="1" i="1" dirty="0"/>
              <a:t>has dispersed </a:t>
            </a:r>
            <a:r>
              <a:rPr lang="en-US" sz="2100" b="1" i="1" u="sng" dirty="0"/>
              <a:t>abroad</a:t>
            </a:r>
            <a:r>
              <a:rPr lang="en-US" sz="2100" b="1" i="1" dirty="0"/>
              <a:t>, He has given to the </a:t>
            </a:r>
            <a:r>
              <a:rPr lang="en-US" sz="2100" b="1" i="1" u="sng" dirty="0"/>
              <a:t>poor</a:t>
            </a:r>
            <a:r>
              <a:rPr lang="en-US" sz="2100" i="1" dirty="0"/>
              <a:t>; His righteousness endures forever</a:t>
            </a:r>
            <a:r>
              <a:rPr lang="en-US" sz="2100" i="1" dirty="0" smtClean="0"/>
              <a:t>.”  Now </a:t>
            </a:r>
            <a:r>
              <a:rPr lang="en-US" sz="2100" i="1" dirty="0"/>
              <a:t>may He who </a:t>
            </a:r>
            <a:r>
              <a:rPr lang="en-US" sz="2100" b="1" i="1" u="sng" dirty="0"/>
              <a:t>supplies seed</a:t>
            </a:r>
            <a:r>
              <a:rPr lang="en-US" sz="2100" b="1" i="1" dirty="0"/>
              <a:t> to the sower, and </a:t>
            </a:r>
            <a:r>
              <a:rPr lang="en-US" sz="2100" b="1" i="1" u="sng" dirty="0"/>
              <a:t>bread for food, supply and multiply the seed</a:t>
            </a:r>
            <a:r>
              <a:rPr lang="en-US" sz="2100" b="1" i="1" dirty="0"/>
              <a:t> you have sown and </a:t>
            </a:r>
            <a:r>
              <a:rPr lang="en-US" sz="2100" b="1" i="1" u="sng" dirty="0"/>
              <a:t>increase</a:t>
            </a:r>
            <a:r>
              <a:rPr lang="en-US" sz="2100" b="1" i="1" dirty="0"/>
              <a:t> the fruits of your righteousness</a:t>
            </a:r>
            <a:r>
              <a:rPr lang="en-US" sz="2100" i="1" dirty="0" smtClean="0"/>
              <a:t>, while </a:t>
            </a:r>
            <a:r>
              <a:rPr lang="en-US" sz="2100" i="1" dirty="0"/>
              <a:t>you are </a:t>
            </a:r>
            <a:r>
              <a:rPr lang="en-US" sz="2100" b="1" i="1" dirty="0"/>
              <a:t>enriched </a:t>
            </a:r>
            <a:r>
              <a:rPr lang="en-US" sz="2100" b="1" i="1" u="sng" dirty="0"/>
              <a:t>in everything for all liberality</a:t>
            </a:r>
            <a:r>
              <a:rPr lang="en-US" sz="2100" i="1" dirty="0"/>
              <a:t>, which </a:t>
            </a:r>
            <a:r>
              <a:rPr lang="en-US" sz="2100" b="1" i="1" dirty="0"/>
              <a:t>causes thanksgiving </a:t>
            </a:r>
            <a:r>
              <a:rPr lang="en-US" sz="2100" i="1" dirty="0"/>
              <a:t>through us </a:t>
            </a:r>
            <a:r>
              <a:rPr lang="en-US" sz="2100" b="1" i="1" dirty="0"/>
              <a:t>to God</a:t>
            </a:r>
            <a:r>
              <a:rPr lang="en-US" sz="2100" i="1" dirty="0"/>
              <a:t>. </a:t>
            </a:r>
            <a:r>
              <a:rPr lang="en-US" sz="2100" dirty="0" smtClean="0"/>
              <a:t>(</a:t>
            </a:r>
            <a:r>
              <a:rPr lang="en-US" sz="2100" b="1" dirty="0" smtClean="0">
                <a:solidFill>
                  <a:schemeClr val="accent1"/>
                </a:solidFill>
              </a:rPr>
              <a:t>9:8-11</a:t>
            </a:r>
            <a:r>
              <a:rPr lang="en-US" sz="2100" dirty="0" smtClean="0"/>
              <a:t>)</a:t>
            </a:r>
            <a:endParaRPr lang="en-US" sz="2100" dirty="0"/>
          </a:p>
          <a:p>
            <a:pPr marL="227013" lvl="0" indent="-227013">
              <a:spcBef>
                <a:spcPts val="0"/>
              </a:spcBef>
              <a:buFont typeface="+mj-lt"/>
              <a:buAutoNum type="arabicPeriod" startAt="6"/>
            </a:pPr>
            <a:r>
              <a:rPr lang="en-US" sz="2100" dirty="0" smtClean="0"/>
              <a:t>How </a:t>
            </a:r>
            <a:r>
              <a:rPr lang="en-US" sz="2100" dirty="0"/>
              <a:t>would God’s grace help them in this task</a:t>
            </a:r>
            <a:r>
              <a:rPr lang="en-US" sz="2100" dirty="0" smtClean="0"/>
              <a:t>?</a:t>
            </a:r>
          </a:p>
          <a:p>
            <a:pPr lvl="0">
              <a:spcBef>
                <a:spcPts val="0"/>
              </a:spcBef>
            </a:pPr>
            <a:r>
              <a:rPr lang="en-US" sz="2100" dirty="0" smtClean="0"/>
              <a:t>Provide </a:t>
            </a:r>
            <a:r>
              <a:rPr lang="en-US" sz="2100" b="1" i="1" dirty="0" smtClean="0"/>
              <a:t>spiritual</a:t>
            </a:r>
            <a:r>
              <a:rPr lang="en-US" sz="2100" dirty="0" smtClean="0"/>
              <a:t> and </a:t>
            </a:r>
            <a:r>
              <a:rPr lang="en-US" sz="2100" b="1" i="1" dirty="0" smtClean="0"/>
              <a:t>physical</a:t>
            </a:r>
            <a:r>
              <a:rPr lang="en-US" sz="2100" dirty="0" smtClean="0"/>
              <a:t> means to accomplish good </a:t>
            </a:r>
            <a:r>
              <a:rPr lang="en-US" sz="2100" b="1" i="1" dirty="0" smtClean="0"/>
              <a:t>for Him</a:t>
            </a:r>
            <a:r>
              <a:rPr lang="en-US" sz="2100" dirty="0" smtClean="0"/>
              <a:t>!</a:t>
            </a:r>
          </a:p>
          <a:p>
            <a:pPr lvl="0">
              <a:spcBef>
                <a:spcPts val="0"/>
              </a:spcBef>
            </a:pPr>
            <a:r>
              <a:rPr lang="en-US" sz="2100" dirty="0" smtClean="0"/>
              <a:t>Learn </a:t>
            </a:r>
            <a:r>
              <a:rPr lang="en-US" sz="2100" b="1" i="1" dirty="0" smtClean="0"/>
              <a:t>love</a:t>
            </a:r>
            <a:r>
              <a:rPr lang="en-US" sz="2100" dirty="0" smtClean="0"/>
              <a:t> and </a:t>
            </a:r>
            <a:r>
              <a:rPr lang="en-US" sz="2100" b="1" i="1" dirty="0" smtClean="0"/>
              <a:t>contentment</a:t>
            </a:r>
            <a:r>
              <a:rPr lang="en-US" sz="2100" dirty="0" smtClean="0"/>
              <a:t> (</a:t>
            </a:r>
            <a:r>
              <a:rPr lang="en-US" sz="2100" b="1" dirty="0" smtClean="0">
                <a:solidFill>
                  <a:schemeClr val="accent1"/>
                </a:solidFill>
              </a:rPr>
              <a:t>Eph. 4:28; I Cor. 13:1-8; Phi. 4:11; I Tim. 6:6</a:t>
            </a:r>
            <a:r>
              <a:rPr lang="en-US" sz="2100" dirty="0" smtClean="0"/>
              <a:t>).</a:t>
            </a:r>
          </a:p>
          <a:p>
            <a:pPr lvl="0">
              <a:spcBef>
                <a:spcPts val="0"/>
              </a:spcBef>
            </a:pPr>
            <a:r>
              <a:rPr lang="en-US" sz="2100" b="1" dirty="0" smtClean="0">
                <a:solidFill>
                  <a:schemeClr val="accent1"/>
                </a:solidFill>
              </a:rPr>
              <a:t>Psalm 112</a:t>
            </a:r>
            <a:r>
              <a:rPr lang="en-US" sz="2100" dirty="0" smtClean="0"/>
              <a:t> focuses on man’s generosity and trust, and the Lord’s protection.</a:t>
            </a:r>
          </a:p>
        </p:txBody>
      </p:sp>
    </p:spTree>
    <p:extLst>
      <p:ext uri="{BB962C8B-B14F-4D97-AF65-F5344CB8AC3E}">
        <p14:creationId xmlns:p14="http://schemas.microsoft.com/office/powerpoint/2010/main" val="26761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Confident Trust in God to Enable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100" i="1" dirty="0"/>
              <a:t>And </a:t>
            </a:r>
            <a:r>
              <a:rPr lang="en-US" sz="2100" b="1" i="1" dirty="0"/>
              <a:t>God </a:t>
            </a:r>
            <a:r>
              <a:rPr lang="en-US" sz="2100" b="1" i="1" u="sng" dirty="0"/>
              <a:t>is able</a:t>
            </a:r>
            <a:r>
              <a:rPr lang="en-US" sz="2100" b="1" i="1" dirty="0"/>
              <a:t> to make all grace abound toward you</a:t>
            </a:r>
            <a:r>
              <a:rPr lang="en-US" sz="2100" i="1" dirty="0"/>
              <a:t>, that you, always </a:t>
            </a:r>
            <a:r>
              <a:rPr lang="en-US" sz="2100" b="1" i="1" dirty="0"/>
              <a:t>having </a:t>
            </a:r>
            <a:r>
              <a:rPr lang="en-US" sz="2100" b="1" i="1" u="sng" dirty="0"/>
              <a:t>all sufficiency in all things</a:t>
            </a:r>
            <a:r>
              <a:rPr lang="en-US" sz="2100" b="1" i="1" dirty="0"/>
              <a:t>, may have an </a:t>
            </a:r>
            <a:r>
              <a:rPr lang="en-US" sz="2100" b="1" i="1" u="sng" dirty="0"/>
              <a:t>abundance for every good work</a:t>
            </a:r>
            <a:r>
              <a:rPr lang="en-US" sz="2100" i="1" dirty="0" smtClean="0"/>
              <a:t>.  As </a:t>
            </a:r>
            <a:r>
              <a:rPr lang="en-US" sz="2100" i="1" dirty="0"/>
              <a:t>it is written: </a:t>
            </a:r>
            <a:r>
              <a:rPr lang="en-US" sz="2100" i="1" dirty="0" smtClean="0"/>
              <a:t>“</a:t>
            </a:r>
            <a:r>
              <a:rPr lang="en-US" sz="2100" b="1" i="1" dirty="0" smtClean="0"/>
              <a:t>He </a:t>
            </a:r>
            <a:r>
              <a:rPr lang="en-US" sz="2100" b="1" i="1" dirty="0"/>
              <a:t>has dispersed </a:t>
            </a:r>
            <a:r>
              <a:rPr lang="en-US" sz="2100" b="1" i="1" u="sng" dirty="0"/>
              <a:t>abroad</a:t>
            </a:r>
            <a:r>
              <a:rPr lang="en-US" sz="2100" b="1" i="1" dirty="0"/>
              <a:t>, He has given to the </a:t>
            </a:r>
            <a:r>
              <a:rPr lang="en-US" sz="2100" b="1" i="1" u="sng" dirty="0"/>
              <a:t>poor</a:t>
            </a:r>
            <a:r>
              <a:rPr lang="en-US" sz="2100" i="1" dirty="0"/>
              <a:t>; His righteousness endures forever</a:t>
            </a:r>
            <a:r>
              <a:rPr lang="en-US" sz="2100" i="1" dirty="0" smtClean="0"/>
              <a:t>.”  Now </a:t>
            </a:r>
            <a:r>
              <a:rPr lang="en-US" sz="2100" i="1" dirty="0"/>
              <a:t>may He who </a:t>
            </a:r>
            <a:r>
              <a:rPr lang="en-US" sz="2100" b="1" i="1" u="sng" dirty="0"/>
              <a:t>supplies seed</a:t>
            </a:r>
            <a:r>
              <a:rPr lang="en-US" sz="2100" b="1" i="1" dirty="0"/>
              <a:t> to the sower, and </a:t>
            </a:r>
            <a:r>
              <a:rPr lang="en-US" sz="2100" b="1" i="1" u="sng" dirty="0"/>
              <a:t>bread for food, supply and multiply the seed</a:t>
            </a:r>
            <a:r>
              <a:rPr lang="en-US" sz="2100" b="1" i="1" dirty="0"/>
              <a:t> you have sown and </a:t>
            </a:r>
            <a:r>
              <a:rPr lang="en-US" sz="2100" b="1" i="1" u="sng" dirty="0"/>
              <a:t>increase</a:t>
            </a:r>
            <a:r>
              <a:rPr lang="en-US" sz="2100" b="1" i="1" dirty="0"/>
              <a:t> the fruits of your righteousness</a:t>
            </a:r>
            <a:r>
              <a:rPr lang="en-US" sz="2100" i="1" dirty="0" smtClean="0"/>
              <a:t>, while </a:t>
            </a:r>
            <a:r>
              <a:rPr lang="en-US" sz="2100" i="1" dirty="0"/>
              <a:t>you are </a:t>
            </a:r>
            <a:r>
              <a:rPr lang="en-US" sz="2100" b="1" i="1" dirty="0"/>
              <a:t>enriched </a:t>
            </a:r>
            <a:r>
              <a:rPr lang="en-US" sz="2100" b="1" i="1" u="sng" dirty="0"/>
              <a:t>in everything for all liberality</a:t>
            </a:r>
            <a:r>
              <a:rPr lang="en-US" sz="2100" i="1" dirty="0"/>
              <a:t>, which </a:t>
            </a:r>
            <a:r>
              <a:rPr lang="en-US" sz="2100" b="1" i="1" dirty="0"/>
              <a:t>causes thanksgiving </a:t>
            </a:r>
            <a:r>
              <a:rPr lang="en-US" sz="2100" i="1" dirty="0"/>
              <a:t>through us </a:t>
            </a:r>
            <a:r>
              <a:rPr lang="en-US" sz="2100" b="1" i="1" dirty="0"/>
              <a:t>to God</a:t>
            </a:r>
            <a:r>
              <a:rPr lang="en-US" sz="2100" i="1" dirty="0"/>
              <a:t>. </a:t>
            </a:r>
            <a:r>
              <a:rPr lang="en-US" sz="2100" dirty="0" smtClean="0"/>
              <a:t>(</a:t>
            </a:r>
            <a:r>
              <a:rPr lang="en-US" sz="2100" b="1" dirty="0" smtClean="0">
                <a:solidFill>
                  <a:schemeClr val="accent1"/>
                </a:solidFill>
              </a:rPr>
              <a:t>9:8-11</a:t>
            </a:r>
            <a:r>
              <a:rPr lang="en-US" sz="2100" dirty="0" smtClean="0"/>
              <a:t>)</a:t>
            </a:r>
            <a:endParaRPr lang="en-US" sz="2100" dirty="0"/>
          </a:p>
          <a:p>
            <a:pPr lvl="0">
              <a:spcBef>
                <a:spcPts val="0"/>
              </a:spcBef>
            </a:pPr>
            <a:r>
              <a:rPr lang="en-US" sz="2100" dirty="0" smtClean="0"/>
              <a:t>Don’t miss </a:t>
            </a:r>
            <a:r>
              <a:rPr lang="en-US" sz="2100" b="1" i="1" dirty="0" smtClean="0"/>
              <a:t>generality</a:t>
            </a:r>
            <a:r>
              <a:rPr lang="en-US" sz="2100" dirty="0" smtClean="0"/>
              <a:t> of </a:t>
            </a:r>
            <a:r>
              <a:rPr lang="en-US" sz="2100" b="1" i="1" dirty="0" smtClean="0"/>
              <a:t>underlying</a:t>
            </a:r>
            <a:r>
              <a:rPr lang="en-US" sz="2100" dirty="0" smtClean="0"/>
              <a:t> principle – applies </a:t>
            </a:r>
            <a:r>
              <a:rPr lang="en-US" sz="2100" b="1" i="1" dirty="0" smtClean="0"/>
              <a:t>beyond</a:t>
            </a:r>
            <a:r>
              <a:rPr lang="en-US" sz="2100" dirty="0" smtClean="0"/>
              <a:t> contribution!</a:t>
            </a:r>
          </a:p>
          <a:p>
            <a:pPr lvl="0">
              <a:spcBef>
                <a:spcPts val="0"/>
              </a:spcBef>
            </a:pPr>
            <a:r>
              <a:rPr lang="en-US" sz="2100" dirty="0" smtClean="0"/>
              <a:t>Are we </a:t>
            </a:r>
            <a:r>
              <a:rPr lang="en-US" sz="2100" b="1" i="1" dirty="0" smtClean="0"/>
              <a:t>looking</a:t>
            </a:r>
            <a:r>
              <a:rPr lang="en-US" sz="2100" dirty="0" smtClean="0"/>
              <a:t> for, </a:t>
            </a:r>
            <a:r>
              <a:rPr lang="en-US" sz="2100" b="1" i="1" dirty="0" smtClean="0"/>
              <a:t>undertaking</a:t>
            </a:r>
            <a:r>
              <a:rPr lang="en-US" sz="2100" dirty="0" smtClean="0"/>
              <a:t> work, </a:t>
            </a:r>
            <a:r>
              <a:rPr lang="en-US" sz="2100" b="1" i="1" dirty="0" smtClean="0"/>
              <a:t>trusting</a:t>
            </a:r>
            <a:r>
              <a:rPr lang="en-US" sz="2100" dirty="0" smtClean="0"/>
              <a:t> Him to </a:t>
            </a:r>
            <a:r>
              <a:rPr lang="en-US" sz="2100" b="1" i="1" u="sng" dirty="0" smtClean="0"/>
              <a:t>grow</a:t>
            </a:r>
            <a:r>
              <a:rPr lang="en-US" sz="2100" dirty="0" smtClean="0"/>
              <a:t> us (</a:t>
            </a:r>
            <a:r>
              <a:rPr lang="en-US" sz="2100" b="1" dirty="0" smtClean="0">
                <a:solidFill>
                  <a:schemeClr val="accent1"/>
                </a:solidFill>
              </a:rPr>
              <a:t>I Cor. 3:6-7</a:t>
            </a:r>
            <a:r>
              <a:rPr lang="en-US" sz="2100" dirty="0" smtClean="0"/>
              <a:t>)?</a:t>
            </a:r>
          </a:p>
          <a:p>
            <a:pPr lvl="0">
              <a:spcBef>
                <a:spcPts val="0"/>
              </a:spcBef>
            </a:pPr>
            <a:r>
              <a:rPr lang="en-US" sz="2100" b="1" i="1" dirty="0" smtClean="0"/>
              <a:t>Patience</a:t>
            </a:r>
            <a:r>
              <a:rPr lang="en-US" sz="2100" dirty="0" smtClean="0"/>
              <a:t> required!  Compared to farming process – sowing, harvest, seed, etc.</a:t>
            </a:r>
          </a:p>
          <a:p>
            <a:pPr lvl="0">
              <a:spcBef>
                <a:spcPts val="0"/>
              </a:spcBef>
            </a:pPr>
            <a:r>
              <a:rPr lang="en-US" sz="2100" dirty="0" smtClean="0"/>
              <a:t>Must never forget to </a:t>
            </a:r>
            <a:r>
              <a:rPr lang="en-US" sz="2100" b="1" i="1" dirty="0" smtClean="0"/>
              <a:t>thank</a:t>
            </a:r>
            <a:r>
              <a:rPr lang="en-US" sz="2100" dirty="0" smtClean="0"/>
              <a:t> God for what </a:t>
            </a:r>
            <a:r>
              <a:rPr lang="en-US" sz="2100" b="1" i="1" dirty="0" smtClean="0"/>
              <a:t>He</a:t>
            </a:r>
            <a:r>
              <a:rPr lang="en-US" sz="2100" dirty="0" smtClean="0"/>
              <a:t> has done!</a:t>
            </a:r>
          </a:p>
        </p:txBody>
      </p:sp>
    </p:spTree>
    <p:extLst>
      <p:ext uri="{BB962C8B-B14F-4D97-AF65-F5344CB8AC3E}">
        <p14:creationId xmlns:p14="http://schemas.microsoft.com/office/powerpoint/2010/main" val="7825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“No shadow of turning …”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lnSpc>
                <a:spcPct val="87000"/>
              </a:lnSpc>
              <a:spcBef>
                <a:spcPts val="0"/>
              </a:spcBef>
              <a:buFont typeface="+mj-lt"/>
              <a:buAutoNum type="arabicPeriod" startAt="7"/>
            </a:pPr>
            <a:r>
              <a:rPr lang="en-US" sz="2100" dirty="0"/>
              <a:t>What would be the many results of their contribution?  (Remember, what ethnicity were many of the Corinthians versus the </a:t>
            </a:r>
            <a:r>
              <a:rPr lang="en-US" sz="2100" i="1" dirty="0"/>
              <a:t>“needy saints</a:t>
            </a:r>
            <a:r>
              <a:rPr lang="en-US" sz="2100" i="1" dirty="0" smtClean="0"/>
              <a:t>”</a:t>
            </a:r>
            <a:r>
              <a:rPr lang="en-US" sz="2100" dirty="0" smtClean="0"/>
              <a:t>?)</a:t>
            </a:r>
          </a:p>
          <a:p>
            <a:pPr marL="0" lvl="0" indent="0">
              <a:lnSpc>
                <a:spcPct val="87000"/>
              </a:lnSpc>
              <a:spcBef>
                <a:spcPts val="0"/>
              </a:spcBef>
              <a:buNone/>
            </a:pPr>
            <a:r>
              <a:rPr lang="en-US" sz="2100" i="1" dirty="0"/>
              <a:t>For the administration of this service </a:t>
            </a:r>
            <a:r>
              <a:rPr lang="en-US" sz="2100" b="1" i="1" dirty="0"/>
              <a:t>not only </a:t>
            </a:r>
            <a:r>
              <a:rPr lang="en-US" sz="2100" b="1" i="1" baseline="30000" dirty="0" smtClean="0">
                <a:solidFill>
                  <a:schemeClr val="accent1"/>
                </a:solidFill>
              </a:rPr>
              <a:t>1</a:t>
            </a:r>
            <a:r>
              <a:rPr lang="en-US" sz="2100" b="1" i="1" dirty="0" smtClean="0"/>
              <a:t>supplies </a:t>
            </a:r>
            <a:r>
              <a:rPr lang="en-US" sz="2100" b="1" i="1" dirty="0"/>
              <a:t>the needs of the saints</a:t>
            </a:r>
            <a:r>
              <a:rPr lang="en-US" sz="2100" i="1" dirty="0"/>
              <a:t>, but also is </a:t>
            </a:r>
            <a:r>
              <a:rPr lang="en-US" sz="2100" b="1" i="1" baseline="30000" dirty="0" smtClean="0">
                <a:solidFill>
                  <a:schemeClr val="accent1"/>
                </a:solidFill>
              </a:rPr>
              <a:t>2</a:t>
            </a:r>
            <a:r>
              <a:rPr lang="en-US" sz="2100" b="1" i="1" dirty="0" smtClean="0"/>
              <a:t>abounding </a:t>
            </a:r>
            <a:r>
              <a:rPr lang="en-US" sz="2100" b="1" i="1" dirty="0"/>
              <a:t>through many thanksgivings to God</a:t>
            </a:r>
            <a:r>
              <a:rPr lang="en-US" sz="2100" i="1" dirty="0" smtClean="0"/>
              <a:t>, while</a:t>
            </a:r>
            <a:r>
              <a:rPr lang="en-US" sz="2100" i="1" dirty="0"/>
              <a:t>, </a:t>
            </a:r>
            <a:r>
              <a:rPr lang="en-US" sz="2100" b="1" i="1" dirty="0"/>
              <a:t>through the </a:t>
            </a:r>
            <a:r>
              <a:rPr lang="en-US" sz="2100" b="1" i="1" baseline="30000" dirty="0" smtClean="0">
                <a:solidFill>
                  <a:schemeClr val="accent1"/>
                </a:solidFill>
              </a:rPr>
              <a:t>3</a:t>
            </a:r>
            <a:r>
              <a:rPr lang="en-US" sz="2100" b="1" i="1" dirty="0" smtClean="0"/>
              <a:t>proof </a:t>
            </a:r>
            <a:r>
              <a:rPr lang="en-US" sz="2100" b="1" i="1" dirty="0"/>
              <a:t>of this ministry, they </a:t>
            </a:r>
            <a:r>
              <a:rPr lang="en-US" sz="2100" b="1" i="1" baseline="30000" dirty="0" smtClean="0">
                <a:solidFill>
                  <a:schemeClr val="accent1"/>
                </a:solidFill>
              </a:rPr>
              <a:t>4</a:t>
            </a:r>
            <a:r>
              <a:rPr lang="en-US" sz="2100" b="1" i="1" dirty="0" smtClean="0"/>
              <a:t>glorify </a:t>
            </a:r>
            <a:r>
              <a:rPr lang="en-US" sz="2100" b="1" i="1" dirty="0"/>
              <a:t>God </a:t>
            </a:r>
            <a:r>
              <a:rPr lang="en-US" sz="2100" i="1" dirty="0"/>
              <a:t>for the </a:t>
            </a:r>
            <a:r>
              <a:rPr lang="en-US" sz="2100" b="1" i="1" baseline="30000" dirty="0" smtClean="0">
                <a:solidFill>
                  <a:schemeClr val="accent1"/>
                </a:solidFill>
              </a:rPr>
              <a:t>4a</a:t>
            </a:r>
            <a:r>
              <a:rPr lang="en-US" sz="2100" b="1" i="1" dirty="0" smtClean="0"/>
              <a:t>obedience </a:t>
            </a:r>
            <a:r>
              <a:rPr lang="en-US" sz="2100" b="1" i="1" dirty="0"/>
              <a:t>of your confession </a:t>
            </a:r>
            <a:r>
              <a:rPr lang="en-US" sz="2100" i="1" dirty="0"/>
              <a:t>to the gospel of Christ, and for </a:t>
            </a:r>
            <a:r>
              <a:rPr lang="en-US" sz="2100" b="1" i="1" baseline="30000" dirty="0" smtClean="0">
                <a:solidFill>
                  <a:schemeClr val="accent1"/>
                </a:solidFill>
              </a:rPr>
              <a:t>4b</a:t>
            </a:r>
            <a:r>
              <a:rPr lang="en-US" sz="2100" b="1" i="1" dirty="0" smtClean="0"/>
              <a:t>your </a:t>
            </a:r>
            <a:r>
              <a:rPr lang="en-US" sz="2100" b="1" i="1" dirty="0"/>
              <a:t>liberal sharing</a:t>
            </a:r>
            <a:r>
              <a:rPr lang="en-US" sz="2100" i="1" dirty="0"/>
              <a:t> with them and all men</a:t>
            </a:r>
            <a:r>
              <a:rPr lang="en-US" sz="2100" i="1" dirty="0" smtClean="0"/>
              <a:t>, and </a:t>
            </a:r>
            <a:r>
              <a:rPr lang="en-US" sz="2100" b="1" i="1" baseline="30000" dirty="0" smtClean="0">
                <a:solidFill>
                  <a:schemeClr val="accent1"/>
                </a:solidFill>
              </a:rPr>
              <a:t>5</a:t>
            </a:r>
            <a:r>
              <a:rPr lang="en-US" sz="2100" b="1" i="1" dirty="0" smtClean="0"/>
              <a:t>by </a:t>
            </a:r>
            <a:r>
              <a:rPr lang="en-US" sz="2100" b="1" i="1" dirty="0"/>
              <a:t>their prayer for you</a:t>
            </a:r>
            <a:r>
              <a:rPr lang="en-US" sz="2100" i="1" dirty="0"/>
              <a:t>, </a:t>
            </a:r>
            <a:r>
              <a:rPr lang="en-US" sz="2100" b="1" i="1" dirty="0"/>
              <a:t>who </a:t>
            </a:r>
            <a:r>
              <a:rPr lang="en-US" sz="2100" b="1" i="1" baseline="30000" dirty="0" smtClean="0">
                <a:solidFill>
                  <a:schemeClr val="accent1"/>
                </a:solidFill>
              </a:rPr>
              <a:t>6</a:t>
            </a:r>
            <a:r>
              <a:rPr lang="en-US" sz="2100" b="1" i="1" dirty="0" smtClean="0"/>
              <a:t>long </a:t>
            </a:r>
            <a:r>
              <a:rPr lang="en-US" sz="2100" b="1" i="1" dirty="0"/>
              <a:t>for you </a:t>
            </a:r>
            <a:r>
              <a:rPr lang="en-US" sz="2100" i="1" dirty="0"/>
              <a:t>because of the exceeding grace of God in you</a:t>
            </a:r>
            <a:r>
              <a:rPr lang="en-US" sz="2100" dirty="0"/>
              <a:t>. </a:t>
            </a:r>
            <a:r>
              <a:rPr lang="en-US" sz="2100" dirty="0" smtClean="0"/>
              <a:t>(</a:t>
            </a:r>
            <a:r>
              <a:rPr lang="en-US" sz="2100" b="1" dirty="0" smtClean="0">
                <a:solidFill>
                  <a:schemeClr val="accent1"/>
                </a:solidFill>
              </a:rPr>
              <a:t>9:12-14</a:t>
            </a:r>
            <a:r>
              <a:rPr lang="en-US" sz="2100" dirty="0" smtClean="0"/>
              <a:t>)</a:t>
            </a:r>
            <a:endParaRPr lang="en-US" sz="2100" dirty="0"/>
          </a:p>
          <a:p>
            <a:pPr>
              <a:lnSpc>
                <a:spcPct val="87000"/>
              </a:lnSpc>
              <a:spcBef>
                <a:spcPts val="0"/>
              </a:spcBef>
            </a:pPr>
            <a:r>
              <a:rPr lang="en-US" sz="2100" dirty="0" smtClean="0"/>
              <a:t>Provided physical needs of poor saints in Jerusalem.</a:t>
            </a:r>
          </a:p>
          <a:p>
            <a:pPr>
              <a:lnSpc>
                <a:spcPct val="87000"/>
              </a:lnSpc>
              <a:spcBef>
                <a:spcPts val="0"/>
              </a:spcBef>
            </a:pPr>
            <a:r>
              <a:rPr lang="en-US" sz="2100" dirty="0" smtClean="0"/>
              <a:t>Proved authenticity of Paul’s ministry and Gentiles’ conversion (</a:t>
            </a:r>
            <a:r>
              <a:rPr lang="en-US" sz="2100" b="1" dirty="0" smtClean="0">
                <a:solidFill>
                  <a:schemeClr val="accent1"/>
                </a:solidFill>
              </a:rPr>
              <a:t>Acts 21:17-26; 24:17-18</a:t>
            </a:r>
            <a:r>
              <a:rPr lang="en-US" sz="2100" dirty="0" smtClean="0"/>
              <a:t>).  … Note, Paul is </a:t>
            </a:r>
            <a:r>
              <a:rPr lang="en-US" sz="2100" b="1" i="1" dirty="0" smtClean="0"/>
              <a:t>confident</a:t>
            </a:r>
            <a:r>
              <a:rPr lang="en-US" sz="2100" dirty="0" smtClean="0"/>
              <a:t> in their </a:t>
            </a:r>
            <a:r>
              <a:rPr lang="en-US" sz="2100" b="1" i="1" dirty="0" smtClean="0"/>
              <a:t>positive</a:t>
            </a:r>
            <a:r>
              <a:rPr lang="en-US" sz="2100" dirty="0" smtClean="0"/>
              <a:t> response!</a:t>
            </a:r>
          </a:p>
          <a:p>
            <a:pPr>
              <a:lnSpc>
                <a:spcPct val="87000"/>
              </a:lnSpc>
              <a:spcBef>
                <a:spcPts val="0"/>
              </a:spcBef>
            </a:pPr>
            <a:r>
              <a:rPr lang="en-US" sz="2100" dirty="0" smtClean="0"/>
              <a:t>Turned prejudicial Jews into open, </a:t>
            </a:r>
            <a:r>
              <a:rPr lang="en-US" sz="2100" i="1" dirty="0" smtClean="0"/>
              <a:t>“longing”</a:t>
            </a:r>
            <a:r>
              <a:rPr lang="en-US" sz="2100" dirty="0" smtClean="0"/>
              <a:t> brethren!</a:t>
            </a:r>
          </a:p>
          <a:p>
            <a:pPr>
              <a:lnSpc>
                <a:spcPct val="87000"/>
              </a:lnSpc>
              <a:spcBef>
                <a:spcPts val="0"/>
              </a:spcBef>
            </a:pPr>
            <a:r>
              <a:rPr lang="en-US" sz="2100" dirty="0" smtClean="0"/>
              <a:t>Resulted in much thanksgiving to God and glorification of Him – </a:t>
            </a:r>
            <a:r>
              <a:rPr lang="en-US" sz="2100" b="1" i="1" dirty="0" smtClean="0"/>
              <a:t>not</a:t>
            </a:r>
            <a:r>
              <a:rPr lang="en-US" sz="2100" dirty="0" smtClean="0"/>
              <a:t> men (</a:t>
            </a:r>
            <a:r>
              <a:rPr lang="en-US" sz="2100" b="1" dirty="0" smtClean="0">
                <a:solidFill>
                  <a:schemeClr val="accent1"/>
                </a:solidFill>
              </a:rPr>
              <a:t>Acts 21:18-20</a:t>
            </a:r>
            <a:r>
              <a:rPr lang="en-US" sz="2100" dirty="0" smtClean="0"/>
              <a:t>, </a:t>
            </a:r>
            <a:r>
              <a:rPr lang="en-US" sz="2100" i="1" dirty="0" smtClean="0"/>
              <a:t>“when they heard it, they glorified the Lord”</a:t>
            </a:r>
            <a:r>
              <a:rPr lang="en-US" sz="2100" dirty="0" smtClean="0"/>
              <a:t>).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99425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17934</TotalTime>
  <Words>1598</Words>
  <Application>Microsoft Office PowerPoint</Application>
  <PresentationFormat>On-screen Show (16:9)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Impact</vt:lpstr>
      <vt:lpstr>Wingdings</vt:lpstr>
      <vt:lpstr>Arial Black</vt:lpstr>
      <vt:lpstr>Times New Roman</vt:lpstr>
      <vt:lpstr>NewsPrint</vt:lpstr>
      <vt:lpstr>“God’s Indescribable Gift”</vt:lpstr>
      <vt:lpstr>Upheld Example of Zeal</vt:lpstr>
      <vt:lpstr>“To your advantage …”  – Part 1</vt:lpstr>
      <vt:lpstr>“To your advantage …”  – Part 1</vt:lpstr>
      <vt:lpstr>“To your advantage …”  – Part 2</vt:lpstr>
      <vt:lpstr>“God loves a cheerful giver”</vt:lpstr>
      <vt:lpstr>Confident Trust in God to Enable</vt:lpstr>
      <vt:lpstr>Confident Trust in God to Enable</vt:lpstr>
      <vt:lpstr>“No shadow of turning …”</vt:lpstr>
      <vt:lpstr>Genuine Apostleship, Conversion</vt:lpstr>
      <vt:lpstr>“Oh, the depth of … wisdom!”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Corinthians - Lesson 1</dc:title>
  <dc:creator>Trevor Bowen</dc:creator>
  <cp:keywords>2Corinthians</cp:keywords>
  <cp:lastModifiedBy>C. Trevor Bowen</cp:lastModifiedBy>
  <cp:revision>3465</cp:revision>
  <cp:lastPrinted>2014-08-30T04:19:12Z</cp:lastPrinted>
  <dcterms:created xsi:type="dcterms:W3CDTF">2010-04-25T05:11:59Z</dcterms:created>
  <dcterms:modified xsi:type="dcterms:W3CDTF">2014-09-04T02:19:40Z</dcterms:modified>
  <cp:category>Bible</cp:category>
</cp:coreProperties>
</file>