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7" r:id="rId1"/>
  </p:sldMasterIdLst>
  <p:handoutMasterIdLst>
    <p:handoutMasterId r:id="rId13"/>
  </p:handoutMasterIdLst>
  <p:sldIdLst>
    <p:sldId id="444" r:id="rId2"/>
    <p:sldId id="451" r:id="rId3"/>
    <p:sldId id="468" r:id="rId4"/>
    <p:sldId id="453" r:id="rId5"/>
    <p:sldId id="507" r:id="rId6"/>
    <p:sldId id="454" r:id="rId7"/>
    <p:sldId id="455" r:id="rId8"/>
    <p:sldId id="510" r:id="rId9"/>
    <p:sldId id="456" r:id="rId10"/>
    <p:sldId id="457" r:id="rId11"/>
    <p:sldId id="458" r:id="rId12"/>
  </p:sldIdLst>
  <p:sldSz cx="9144000" cy="5143500" type="screen16x9"/>
  <p:notesSz cx="7102475" cy="9369425"/>
  <p:embeddedFontLst>
    <p:embeddedFont>
      <p:font typeface="Impact" panose="020B0806030902050204" pitchFamily="34" charset="0"/>
      <p:regular r:id="rId14"/>
    </p:embeddedFont>
    <p:embeddedFont>
      <p:font typeface="Arial Black" panose="020B0A04020102020204" pitchFamily="34" charset="0"/>
      <p:bold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8" autoAdjust="0"/>
    <p:restoredTop sz="94660"/>
  </p:normalViewPr>
  <p:slideViewPr>
    <p:cSldViewPr showGuides="1">
      <p:cViewPr>
        <p:scale>
          <a:sx n="130" d="100"/>
          <a:sy n="130" d="100"/>
        </p:scale>
        <p:origin x="-1044" y="-4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97BC9177-8551-45F1-9408-98F8A0CF4102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8D1DB009-B4C8-4E1E-AE93-B487A62E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71863"/>
            <a:ext cx="7543800" cy="11430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14863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457200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01D3B5-17E4-4AC0-A8A8-FBBC8BA9D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E7D657-C1A8-4478-BFDC-B5F184093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defRPr/>
            </a:lvl1pPr>
            <a:lvl2pPr marL="460375" indent="-230188">
              <a:defRPr/>
            </a:lvl2pPr>
            <a:lvl3pPr marL="684213" indent="-223838"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109610-C443-45C4-9F64-DBACC2788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D54342-E144-4BF9-BC9E-34B220698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143000"/>
            <a:ext cx="4340352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143000"/>
            <a:ext cx="4422648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3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CB0B2E-AC6C-40B8-B9CA-581A699A3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1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CEA358-AE41-4C4C-BF43-5680FB0D3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285750"/>
            <a:ext cx="8991600" cy="8429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57288"/>
            <a:ext cx="8991600" cy="391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0"/>
            <a:ext cx="89916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1122426"/>
            <a:ext cx="89916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60375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684213" indent="-22383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“God’s Indescribable </a:t>
            </a:r>
            <a:r>
              <a:rPr lang="en-US" i="1" dirty="0"/>
              <a:t>G</a:t>
            </a:r>
            <a:r>
              <a:rPr lang="en-US" i="1" dirty="0" smtClean="0"/>
              <a:t>ift”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14 – II Corinthians </a:t>
            </a:r>
            <a:r>
              <a:rPr lang="en-US" dirty="0" smtClean="0"/>
              <a:t>9:1-14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73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“Convicting those who contradict”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For </a:t>
            </a:r>
            <a:r>
              <a:rPr lang="en-US" i="1" dirty="0"/>
              <a:t>though we walk in the flesh, </a:t>
            </a:r>
            <a:r>
              <a:rPr lang="en-US" b="1" i="1" dirty="0"/>
              <a:t>we do </a:t>
            </a:r>
            <a:r>
              <a:rPr lang="en-US" b="1" i="1" u="sng" dirty="0"/>
              <a:t>not</a:t>
            </a:r>
            <a:r>
              <a:rPr lang="en-US" b="1" i="1" dirty="0"/>
              <a:t> war according to the flesh</a:t>
            </a:r>
            <a:r>
              <a:rPr lang="en-US" i="1" dirty="0" smtClean="0"/>
              <a:t>.  For </a:t>
            </a:r>
            <a:r>
              <a:rPr lang="en-US" b="1" i="1" dirty="0"/>
              <a:t>the weapons of our warfare are </a:t>
            </a:r>
            <a:r>
              <a:rPr lang="en-US" b="1" i="1" u="sng" dirty="0"/>
              <a:t>not</a:t>
            </a:r>
            <a:r>
              <a:rPr lang="en-US" b="1" i="1" dirty="0"/>
              <a:t> carnal but </a:t>
            </a:r>
            <a:r>
              <a:rPr lang="en-US" b="1" i="1" u="sng" dirty="0"/>
              <a:t>mighty in God</a:t>
            </a:r>
            <a:r>
              <a:rPr lang="en-US" b="1" i="1" dirty="0"/>
              <a:t> </a:t>
            </a:r>
            <a:r>
              <a:rPr lang="en-US" i="1" dirty="0"/>
              <a:t>for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1</a:t>
            </a:r>
            <a:r>
              <a:rPr lang="en-US" b="1" i="1" u="sng" dirty="0" smtClean="0"/>
              <a:t>pulling </a:t>
            </a:r>
            <a:r>
              <a:rPr lang="en-US" b="1" i="1" u="sng" dirty="0"/>
              <a:t>down</a:t>
            </a:r>
            <a:r>
              <a:rPr lang="en-US" b="1" i="1" dirty="0"/>
              <a:t> strongholds</a:t>
            </a:r>
            <a:r>
              <a:rPr lang="en-US" i="1" dirty="0" smtClean="0"/>
              <a:t>,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2</a:t>
            </a:r>
            <a:r>
              <a:rPr lang="en-US" b="1" i="1" u="sng" dirty="0" smtClean="0"/>
              <a:t>casting </a:t>
            </a:r>
            <a:r>
              <a:rPr lang="en-US" b="1" i="1" u="sng" dirty="0"/>
              <a:t>down</a:t>
            </a:r>
            <a:r>
              <a:rPr lang="en-US" b="1" i="1" dirty="0"/>
              <a:t> arguments </a:t>
            </a:r>
            <a:r>
              <a:rPr lang="en-US" i="1" dirty="0"/>
              <a:t>and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3</a:t>
            </a:r>
            <a:r>
              <a:rPr lang="en-US" b="1" i="1" dirty="0" smtClean="0"/>
              <a:t>every </a:t>
            </a:r>
            <a:r>
              <a:rPr lang="en-US" b="1" i="1" dirty="0"/>
              <a:t>high thing that exalts itself against the knowledge of God</a:t>
            </a:r>
            <a:r>
              <a:rPr lang="en-US" i="1" dirty="0"/>
              <a:t>,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4</a:t>
            </a:r>
            <a:r>
              <a:rPr lang="en-US" b="1" i="1" u="sng" dirty="0" smtClean="0"/>
              <a:t>bringing</a:t>
            </a:r>
            <a:r>
              <a:rPr lang="en-US" b="1" i="1" dirty="0" smtClean="0"/>
              <a:t> </a:t>
            </a:r>
            <a:r>
              <a:rPr lang="en-US" b="1" i="1" dirty="0"/>
              <a:t>every thought </a:t>
            </a:r>
            <a:r>
              <a:rPr lang="en-US" b="1" i="1" u="sng" dirty="0"/>
              <a:t>into captivity</a:t>
            </a:r>
            <a:r>
              <a:rPr lang="en-US" b="1" i="1" dirty="0"/>
              <a:t> to the obedience of Christ</a:t>
            </a:r>
            <a:r>
              <a:rPr lang="en-US" i="1" dirty="0"/>
              <a:t>, and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5</a:t>
            </a:r>
            <a:r>
              <a:rPr lang="en-US" b="1" i="1" u="sng" dirty="0" smtClean="0"/>
              <a:t>being </a:t>
            </a:r>
            <a:r>
              <a:rPr lang="en-US" b="1" i="1" u="sng" dirty="0"/>
              <a:t>ready to punish</a:t>
            </a:r>
            <a:r>
              <a:rPr lang="en-US" b="1" i="1" dirty="0"/>
              <a:t> all disobedience when your obedience is fulfilled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10:3-6</a:t>
            </a:r>
            <a:r>
              <a:rPr lang="en-US" dirty="0" smtClean="0"/>
              <a:t>)</a:t>
            </a:r>
            <a:endParaRPr lang="en-US" dirty="0"/>
          </a:p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dirty="0" smtClean="0"/>
              <a:t>Can we develop these </a:t>
            </a:r>
            <a:r>
              <a:rPr lang="en-US" i="1" dirty="0" smtClean="0"/>
              <a:t>“weapons of warfare …mighty in God”</a:t>
            </a:r>
            <a:r>
              <a:rPr lang="en-US" dirty="0" smtClean="0"/>
              <a:t>?  If so, how?  If we succeed, how do we use them?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Absolutely!  God’s Word enables us (</a:t>
            </a:r>
            <a:r>
              <a:rPr lang="en-US" b="1" dirty="0" smtClean="0">
                <a:solidFill>
                  <a:schemeClr val="accent1"/>
                </a:solidFill>
              </a:rPr>
              <a:t>II Tim. 3:15-17; II Pet. 1:2-4</a:t>
            </a:r>
            <a:r>
              <a:rPr lang="en-US" dirty="0" smtClean="0"/>
              <a:t>)!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Essential for all, especially elders (</a:t>
            </a:r>
            <a:r>
              <a:rPr lang="en-US" b="1" dirty="0" smtClean="0">
                <a:solidFill>
                  <a:schemeClr val="accent1"/>
                </a:solidFill>
              </a:rPr>
              <a:t>Eph.4:11-16; I Pet. 3:15; </a:t>
            </a:r>
            <a:r>
              <a:rPr lang="en-US" b="1" dirty="0" err="1" smtClean="0">
                <a:solidFill>
                  <a:schemeClr val="accent1"/>
                </a:solidFill>
              </a:rPr>
              <a:t>Ti</a:t>
            </a:r>
            <a:r>
              <a:rPr lang="en-US" b="1" dirty="0" smtClean="0">
                <a:solidFill>
                  <a:schemeClr val="accent1"/>
                </a:solidFill>
              </a:rPr>
              <a:t>. 1:9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Purpose?  Not </a:t>
            </a:r>
            <a:r>
              <a:rPr lang="en-US" b="1" i="1" dirty="0" smtClean="0"/>
              <a:t>self</a:t>
            </a:r>
            <a:r>
              <a:rPr lang="en-US" dirty="0" smtClean="0"/>
              <a:t>!  Bring others’ </a:t>
            </a:r>
            <a:r>
              <a:rPr lang="en-US" i="1" dirty="0" smtClean="0"/>
              <a:t>“every thought to … </a:t>
            </a:r>
            <a:r>
              <a:rPr lang="en-US" b="1" i="1" dirty="0" smtClean="0"/>
              <a:t>Christ</a:t>
            </a:r>
            <a:r>
              <a:rPr lang="en-US" i="1" dirty="0" smtClean="0"/>
              <a:t>”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1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“Judge with righteous judgment”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dirty="0" smtClean="0"/>
              <a:t>What </a:t>
            </a:r>
            <a:r>
              <a:rPr lang="en-US" dirty="0"/>
              <a:t>basis for judging had the Corinthians been using?   What other passages warn against this</a:t>
            </a:r>
            <a:r>
              <a:rPr lang="en-US" dirty="0" smtClean="0"/>
              <a:t>?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/>
              <a:t>Do you </a:t>
            </a:r>
            <a:r>
              <a:rPr lang="en-US" b="1" i="1" dirty="0"/>
              <a:t>look at things according to the </a:t>
            </a:r>
            <a:r>
              <a:rPr lang="en-US" b="1" i="1" u="sng" dirty="0"/>
              <a:t>outward appearance</a:t>
            </a:r>
            <a:r>
              <a:rPr lang="en-US" i="1" dirty="0"/>
              <a:t>? If anyone is </a:t>
            </a:r>
            <a:r>
              <a:rPr lang="en-US" b="1" i="1" dirty="0"/>
              <a:t>convinced </a:t>
            </a:r>
            <a:r>
              <a:rPr lang="en-US" b="1" i="1" u="sng" dirty="0"/>
              <a:t>in himself</a:t>
            </a:r>
            <a:r>
              <a:rPr lang="en-US" b="1" i="1" dirty="0"/>
              <a:t> that he is </a:t>
            </a:r>
            <a:r>
              <a:rPr lang="en-US" b="1" i="1" dirty="0" smtClean="0"/>
              <a:t>Christ’s</a:t>
            </a:r>
            <a:r>
              <a:rPr lang="en-US" i="1" dirty="0"/>
              <a:t>, let him </a:t>
            </a:r>
            <a:r>
              <a:rPr lang="en-US" b="1" i="1" u="sng" dirty="0"/>
              <a:t>again consider</a:t>
            </a:r>
            <a:r>
              <a:rPr lang="en-US" b="1" i="1" dirty="0"/>
              <a:t> this in himself, that </a:t>
            </a:r>
            <a:r>
              <a:rPr lang="en-US" b="1" i="1" u="sng" dirty="0"/>
              <a:t>just as he</a:t>
            </a:r>
            <a:r>
              <a:rPr lang="en-US" b="1" i="1" dirty="0"/>
              <a:t> is </a:t>
            </a:r>
            <a:r>
              <a:rPr lang="en-US" b="1" i="1" dirty="0" smtClean="0"/>
              <a:t>Christ’s</a:t>
            </a:r>
            <a:r>
              <a:rPr lang="en-US" b="1" i="1" dirty="0"/>
              <a:t>, even </a:t>
            </a:r>
            <a:r>
              <a:rPr lang="en-US" b="1" i="1" u="sng" dirty="0"/>
              <a:t>so we</a:t>
            </a:r>
            <a:r>
              <a:rPr lang="en-US" b="1" i="1" dirty="0"/>
              <a:t> are </a:t>
            </a:r>
            <a:r>
              <a:rPr lang="en-US" b="1" i="1" dirty="0" smtClean="0"/>
              <a:t>Christ’s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10:7</a:t>
            </a:r>
            <a:r>
              <a:rPr lang="en-US" dirty="0" smtClean="0"/>
              <a:t>)</a:t>
            </a:r>
            <a:endParaRPr lang="en-US" dirty="0"/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They had been judging according to </a:t>
            </a:r>
            <a:r>
              <a:rPr lang="en-US" i="1" dirty="0" smtClean="0"/>
              <a:t>“outward appearance”</a:t>
            </a:r>
            <a:r>
              <a:rPr lang="en-US" dirty="0" smtClean="0"/>
              <a:t>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Apparently, </a:t>
            </a:r>
            <a:r>
              <a:rPr lang="en-US" b="1" i="1" dirty="0" smtClean="0"/>
              <a:t>bold</a:t>
            </a:r>
            <a:r>
              <a:rPr lang="en-US" dirty="0" smtClean="0"/>
              <a:t> self-assertion and self-witness were accepted as fact.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If Paul was </a:t>
            </a:r>
            <a:r>
              <a:rPr lang="en-US" b="1" i="1" dirty="0" smtClean="0"/>
              <a:t>rejected</a:t>
            </a:r>
            <a:r>
              <a:rPr lang="en-US" dirty="0" smtClean="0"/>
              <a:t> for </a:t>
            </a:r>
            <a:r>
              <a:rPr lang="en-US" b="1" i="1" dirty="0" smtClean="0"/>
              <a:t>weakness</a:t>
            </a:r>
            <a:r>
              <a:rPr lang="en-US" dirty="0" smtClean="0"/>
              <a:t>, they were </a:t>
            </a:r>
            <a:r>
              <a:rPr lang="en-US" b="1" i="1" dirty="0" smtClean="0"/>
              <a:t>accepted</a:t>
            </a:r>
            <a:r>
              <a:rPr lang="en-US" dirty="0" smtClean="0"/>
              <a:t> by </a:t>
            </a:r>
            <a:r>
              <a:rPr lang="en-US" b="1" i="1" dirty="0" smtClean="0"/>
              <a:t>boldness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11:20-21</a:t>
            </a:r>
            <a:r>
              <a:rPr lang="en-US" dirty="0" smtClean="0"/>
              <a:t>).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Great danger in accepting self-witness (</a:t>
            </a:r>
            <a:r>
              <a:rPr lang="en-US" b="1" dirty="0" smtClean="0">
                <a:solidFill>
                  <a:schemeClr val="accent1"/>
                </a:solidFill>
              </a:rPr>
              <a:t>John 5:31</a:t>
            </a:r>
            <a:r>
              <a:rPr lang="en-US" dirty="0" smtClean="0"/>
              <a:t>).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God does not judge according to appearance (</a:t>
            </a:r>
            <a:r>
              <a:rPr lang="en-US" b="1" dirty="0">
                <a:solidFill>
                  <a:schemeClr val="accent1"/>
                </a:solidFill>
              </a:rPr>
              <a:t>I Samuel 16:7</a:t>
            </a:r>
            <a:r>
              <a:rPr lang="en-US" dirty="0" smtClean="0"/>
              <a:t>).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Neither should we (</a:t>
            </a:r>
            <a:r>
              <a:rPr lang="en-US" b="1" dirty="0" smtClean="0">
                <a:solidFill>
                  <a:schemeClr val="accent1"/>
                </a:solidFill>
              </a:rPr>
              <a:t>5:12; Jo.7:24</a:t>
            </a:r>
            <a:r>
              <a:rPr lang="en-US" dirty="0" smtClean="0"/>
              <a:t>, </a:t>
            </a:r>
            <a:r>
              <a:rPr lang="en-US" i="1" dirty="0" smtClean="0"/>
              <a:t>“judge with righteous judgment”</a:t>
            </a:r>
            <a:r>
              <a:rPr lang="en-US" dirty="0" smtClean="0"/>
              <a:t>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5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“No shadow of turning …”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87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sz="2100" dirty="0"/>
              <a:t>What would be the many results of their contribution?  (Remember, what ethnicity were many of the Corinthians versus the </a:t>
            </a:r>
            <a:r>
              <a:rPr lang="en-US" sz="2100" i="1" dirty="0"/>
              <a:t>“needy saints</a:t>
            </a:r>
            <a:r>
              <a:rPr lang="en-US" sz="2100" i="1" dirty="0" smtClean="0"/>
              <a:t>”</a:t>
            </a:r>
            <a:r>
              <a:rPr lang="en-US" sz="2100" dirty="0" smtClean="0"/>
              <a:t>?)</a:t>
            </a:r>
          </a:p>
          <a:p>
            <a:pPr marL="0" lvl="0" indent="0">
              <a:lnSpc>
                <a:spcPct val="87000"/>
              </a:lnSpc>
              <a:spcBef>
                <a:spcPts val="0"/>
              </a:spcBef>
              <a:buNone/>
            </a:pPr>
            <a:r>
              <a:rPr lang="en-US" sz="2100" i="1" dirty="0"/>
              <a:t>For the administration of this service </a:t>
            </a:r>
            <a:r>
              <a:rPr lang="en-US" sz="2100" b="1" i="1" dirty="0"/>
              <a:t>not only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1</a:t>
            </a:r>
            <a:r>
              <a:rPr lang="en-US" sz="2100" b="1" i="1" dirty="0" smtClean="0"/>
              <a:t>supplies </a:t>
            </a:r>
            <a:r>
              <a:rPr lang="en-US" sz="2100" b="1" i="1" dirty="0"/>
              <a:t>the needs of the saints</a:t>
            </a:r>
            <a:r>
              <a:rPr lang="en-US" sz="2100" i="1" dirty="0"/>
              <a:t>, but also is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2</a:t>
            </a:r>
            <a:r>
              <a:rPr lang="en-US" sz="2100" b="1" i="1" dirty="0" smtClean="0"/>
              <a:t>abounding </a:t>
            </a:r>
            <a:r>
              <a:rPr lang="en-US" sz="2100" b="1" i="1" dirty="0"/>
              <a:t>through many thanksgivings to God</a:t>
            </a:r>
            <a:r>
              <a:rPr lang="en-US" sz="2100" i="1" dirty="0" smtClean="0"/>
              <a:t>, while</a:t>
            </a:r>
            <a:r>
              <a:rPr lang="en-US" sz="2100" i="1" dirty="0"/>
              <a:t>, </a:t>
            </a:r>
            <a:r>
              <a:rPr lang="en-US" sz="2100" b="1" i="1" dirty="0"/>
              <a:t>through the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3</a:t>
            </a:r>
            <a:r>
              <a:rPr lang="en-US" sz="2100" b="1" i="1" dirty="0" smtClean="0"/>
              <a:t>proof </a:t>
            </a:r>
            <a:r>
              <a:rPr lang="en-US" sz="2100" b="1" i="1" dirty="0"/>
              <a:t>of this ministry, they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4</a:t>
            </a:r>
            <a:r>
              <a:rPr lang="en-US" sz="2100" b="1" i="1" dirty="0" smtClean="0"/>
              <a:t>glorify </a:t>
            </a:r>
            <a:r>
              <a:rPr lang="en-US" sz="2100" b="1" i="1" dirty="0"/>
              <a:t>God </a:t>
            </a:r>
            <a:r>
              <a:rPr lang="en-US" sz="2100" i="1" dirty="0"/>
              <a:t>for the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4a</a:t>
            </a:r>
            <a:r>
              <a:rPr lang="en-US" sz="2100" b="1" i="1" dirty="0" smtClean="0"/>
              <a:t>obedience </a:t>
            </a:r>
            <a:r>
              <a:rPr lang="en-US" sz="2100" b="1" i="1" dirty="0"/>
              <a:t>of your confession </a:t>
            </a:r>
            <a:r>
              <a:rPr lang="en-US" sz="2100" i="1" dirty="0"/>
              <a:t>to the gospel of Christ, and for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4b</a:t>
            </a:r>
            <a:r>
              <a:rPr lang="en-US" sz="2100" b="1" i="1" dirty="0" smtClean="0"/>
              <a:t>your </a:t>
            </a:r>
            <a:r>
              <a:rPr lang="en-US" sz="2100" b="1" i="1" dirty="0"/>
              <a:t>liberal sharing</a:t>
            </a:r>
            <a:r>
              <a:rPr lang="en-US" sz="2100" i="1" dirty="0"/>
              <a:t> with them and all men</a:t>
            </a:r>
            <a:r>
              <a:rPr lang="en-US" sz="2100" i="1" dirty="0" smtClean="0"/>
              <a:t>, and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5</a:t>
            </a:r>
            <a:r>
              <a:rPr lang="en-US" sz="2100" b="1" i="1" dirty="0" smtClean="0"/>
              <a:t>by </a:t>
            </a:r>
            <a:r>
              <a:rPr lang="en-US" sz="2100" b="1" i="1" dirty="0"/>
              <a:t>their prayer for you</a:t>
            </a:r>
            <a:r>
              <a:rPr lang="en-US" sz="2100" i="1" dirty="0"/>
              <a:t>, </a:t>
            </a:r>
            <a:r>
              <a:rPr lang="en-US" sz="2100" b="1" i="1" dirty="0"/>
              <a:t>who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6</a:t>
            </a:r>
            <a:r>
              <a:rPr lang="en-US" sz="2100" b="1" i="1" dirty="0" smtClean="0"/>
              <a:t>long </a:t>
            </a:r>
            <a:r>
              <a:rPr lang="en-US" sz="2100" b="1" i="1" dirty="0"/>
              <a:t>for you </a:t>
            </a:r>
            <a:r>
              <a:rPr lang="en-US" sz="2100" i="1" dirty="0"/>
              <a:t>because of the exceeding grace of God in you</a:t>
            </a:r>
            <a:r>
              <a:rPr lang="en-US" sz="2100" dirty="0"/>
              <a:t>. </a:t>
            </a:r>
            <a:r>
              <a:rPr lang="en-US" sz="2100" dirty="0" smtClean="0"/>
              <a:t>(</a:t>
            </a:r>
            <a:r>
              <a:rPr lang="en-US" sz="2100" b="1" dirty="0" smtClean="0">
                <a:solidFill>
                  <a:schemeClr val="accent1"/>
                </a:solidFill>
              </a:rPr>
              <a:t>9:12-14</a:t>
            </a:r>
            <a:r>
              <a:rPr lang="en-US" sz="2100" dirty="0" smtClean="0"/>
              <a:t>)</a:t>
            </a:r>
            <a:endParaRPr lang="en-US" sz="2100" dirty="0"/>
          </a:p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en-US" sz="2100" dirty="0" smtClean="0"/>
              <a:t>Provided physical needs of poor saints in Jerusalem.</a:t>
            </a:r>
          </a:p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en-US" sz="2100" dirty="0" smtClean="0"/>
              <a:t>Proved authenticity of Paul’s ministry and Gentiles’ conversion (</a:t>
            </a:r>
            <a:r>
              <a:rPr lang="en-US" sz="2100" b="1" dirty="0" smtClean="0">
                <a:solidFill>
                  <a:schemeClr val="accent1"/>
                </a:solidFill>
              </a:rPr>
              <a:t>Acts 21:17-26; 24:17-18</a:t>
            </a:r>
            <a:r>
              <a:rPr lang="en-US" sz="2100" dirty="0" smtClean="0"/>
              <a:t>).  … Note, Paul is </a:t>
            </a:r>
            <a:r>
              <a:rPr lang="en-US" sz="2100" b="1" i="1" dirty="0" smtClean="0"/>
              <a:t>confident</a:t>
            </a:r>
            <a:r>
              <a:rPr lang="en-US" sz="2100" dirty="0" smtClean="0"/>
              <a:t> in their </a:t>
            </a:r>
            <a:r>
              <a:rPr lang="en-US" sz="2100" b="1" i="1" dirty="0" smtClean="0"/>
              <a:t>positive</a:t>
            </a:r>
            <a:r>
              <a:rPr lang="en-US" sz="2100" dirty="0" smtClean="0"/>
              <a:t> response!</a:t>
            </a:r>
          </a:p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en-US" sz="2100" dirty="0" smtClean="0"/>
              <a:t>Turned prejudicial Jews into open, </a:t>
            </a:r>
            <a:r>
              <a:rPr lang="en-US" sz="2100" i="1" dirty="0" smtClean="0"/>
              <a:t>“longing”</a:t>
            </a:r>
            <a:r>
              <a:rPr lang="en-US" sz="2100" dirty="0" smtClean="0"/>
              <a:t> brethren!</a:t>
            </a:r>
          </a:p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en-US" sz="2100" dirty="0" smtClean="0"/>
              <a:t>Resulted in much thanksgiving to God and glorification of Him – </a:t>
            </a:r>
            <a:r>
              <a:rPr lang="en-US" sz="2100" b="1" i="1" dirty="0" smtClean="0"/>
              <a:t>not</a:t>
            </a:r>
            <a:r>
              <a:rPr lang="en-US" sz="2100" dirty="0" smtClean="0"/>
              <a:t> men (</a:t>
            </a:r>
            <a:r>
              <a:rPr lang="en-US" sz="2100" b="1" dirty="0" smtClean="0">
                <a:solidFill>
                  <a:schemeClr val="accent1"/>
                </a:solidFill>
              </a:rPr>
              <a:t>Acts 21:18-20</a:t>
            </a:r>
            <a:r>
              <a:rPr lang="en-US" sz="2100" dirty="0" smtClean="0"/>
              <a:t>, </a:t>
            </a:r>
            <a:r>
              <a:rPr lang="en-US" sz="2100" i="1" dirty="0" smtClean="0"/>
              <a:t>“when they heard it, they glorified the Lord”</a:t>
            </a:r>
            <a:r>
              <a:rPr lang="en-US" sz="2100" dirty="0" smtClean="0"/>
              <a:t>).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99425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“Oh, the depth of … wisdom!”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i="1" dirty="0"/>
              <a:t>Thanks be to God for </a:t>
            </a:r>
            <a:r>
              <a:rPr lang="en-US" sz="2200" b="1" i="1" dirty="0"/>
              <a:t>His </a:t>
            </a:r>
            <a:r>
              <a:rPr lang="en-US" sz="2200" b="1" i="1" u="sng" dirty="0"/>
              <a:t>indescribable</a:t>
            </a:r>
            <a:r>
              <a:rPr lang="en-US" sz="2200" b="1" i="1" dirty="0"/>
              <a:t> gift</a:t>
            </a:r>
            <a:r>
              <a:rPr lang="en-US" sz="2200" i="1" dirty="0"/>
              <a:t>!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9:15</a:t>
            </a:r>
            <a:r>
              <a:rPr lang="en-US" sz="2200" dirty="0" smtClean="0"/>
              <a:t>)</a:t>
            </a:r>
            <a:endParaRPr lang="en-US" sz="2200" dirty="0"/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10"/>
            </a:pPr>
            <a:r>
              <a:rPr lang="en-US" sz="2200" dirty="0" smtClean="0"/>
              <a:t>What </a:t>
            </a:r>
            <a:r>
              <a:rPr lang="en-US" sz="2200" dirty="0"/>
              <a:t>was, and is, </a:t>
            </a:r>
            <a:r>
              <a:rPr lang="en-US" sz="2200" i="1" dirty="0"/>
              <a:t>“God’s indescribable </a:t>
            </a:r>
            <a:r>
              <a:rPr lang="en-US" sz="2200" i="1" dirty="0" smtClean="0"/>
              <a:t>gift”</a:t>
            </a:r>
            <a:r>
              <a:rPr lang="en-US" sz="2200" dirty="0" smtClean="0"/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God is often exalted for </a:t>
            </a:r>
            <a:r>
              <a:rPr lang="en-US" sz="2200" b="1" i="1" dirty="0" smtClean="0"/>
              <a:t>wisdom</a:t>
            </a:r>
            <a:r>
              <a:rPr lang="en-US" sz="2200" dirty="0" smtClean="0"/>
              <a:t> in accomplishing </a:t>
            </a:r>
            <a:r>
              <a:rPr lang="en-US" sz="2200" b="1" i="1" u="sng" dirty="0" smtClean="0"/>
              <a:t>many</a:t>
            </a:r>
            <a:r>
              <a:rPr lang="en-US" sz="2200" b="1" i="1" dirty="0" smtClean="0"/>
              <a:t> in </a:t>
            </a:r>
            <a:r>
              <a:rPr lang="en-US" sz="2200" b="1" i="1" u="sng" dirty="0" smtClean="0"/>
              <a:t>one</a:t>
            </a:r>
            <a:r>
              <a:rPr lang="en-US" sz="2200" dirty="0" smtClean="0"/>
              <a:t>: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i="1" dirty="0"/>
              <a:t>For as </a:t>
            </a:r>
            <a:r>
              <a:rPr lang="en-US" sz="2200" b="1" i="1" dirty="0"/>
              <a:t>you</a:t>
            </a:r>
            <a:r>
              <a:rPr lang="en-US" sz="2200" i="1" dirty="0"/>
              <a:t> were </a:t>
            </a:r>
            <a:r>
              <a:rPr lang="en-US" sz="2200" b="1" i="1" dirty="0"/>
              <a:t>once disobedient to God</a:t>
            </a:r>
            <a:r>
              <a:rPr lang="en-US" sz="2200" i="1" dirty="0"/>
              <a:t>, yet have </a:t>
            </a:r>
            <a:r>
              <a:rPr lang="en-US" sz="2200" b="1" i="1" dirty="0"/>
              <a:t>now obtained mercy </a:t>
            </a:r>
            <a:r>
              <a:rPr lang="en-US" sz="2200" b="1" i="1" u="sng" dirty="0"/>
              <a:t>through their disobedience</a:t>
            </a:r>
            <a:r>
              <a:rPr lang="en-US" sz="2200" i="1" dirty="0" smtClean="0"/>
              <a:t>, even </a:t>
            </a:r>
            <a:r>
              <a:rPr lang="en-US" sz="2200" i="1" dirty="0"/>
              <a:t>so </a:t>
            </a:r>
            <a:r>
              <a:rPr lang="en-US" sz="2200" b="1" i="1" dirty="0"/>
              <a:t>these</a:t>
            </a:r>
            <a:r>
              <a:rPr lang="en-US" sz="2200" i="1" dirty="0"/>
              <a:t> also have </a:t>
            </a:r>
            <a:r>
              <a:rPr lang="en-US" sz="2200" b="1" i="1" dirty="0"/>
              <a:t>now been disobedient</a:t>
            </a:r>
            <a:r>
              <a:rPr lang="en-US" sz="2200" i="1" dirty="0"/>
              <a:t>, </a:t>
            </a:r>
            <a:r>
              <a:rPr lang="en-US" sz="2200" i="1" dirty="0" smtClean="0"/>
              <a:t>that </a:t>
            </a:r>
            <a:r>
              <a:rPr lang="en-US" sz="2200" b="1" i="1" u="sng" dirty="0" smtClean="0"/>
              <a:t>through the mercy shown you</a:t>
            </a:r>
            <a:r>
              <a:rPr lang="en-US" sz="2200" b="1" i="1" dirty="0" smtClean="0"/>
              <a:t> they also may obtain mercy</a:t>
            </a:r>
            <a:r>
              <a:rPr lang="en-US" sz="2200" i="1" dirty="0" smtClean="0"/>
              <a:t>.  For </a:t>
            </a:r>
            <a:r>
              <a:rPr lang="en-US" sz="2200" i="1" dirty="0"/>
              <a:t>God has committed </a:t>
            </a:r>
            <a:r>
              <a:rPr lang="en-US" sz="2200" i="1" dirty="0" smtClean="0"/>
              <a:t>them </a:t>
            </a:r>
            <a:r>
              <a:rPr lang="en-US" sz="2200" i="1" dirty="0"/>
              <a:t>all to disobedience, that He might have mercy on all</a:t>
            </a:r>
            <a:r>
              <a:rPr lang="en-US" sz="2200" i="1" dirty="0" smtClean="0"/>
              <a:t>.  </a:t>
            </a:r>
            <a:r>
              <a:rPr lang="en-US" sz="2200" b="1" i="1" dirty="0" smtClean="0"/>
              <a:t>Oh</a:t>
            </a:r>
            <a:r>
              <a:rPr lang="en-US" sz="2200" b="1" i="1" dirty="0"/>
              <a:t>, the </a:t>
            </a:r>
            <a:r>
              <a:rPr lang="en-US" sz="2200" b="1" i="1" u="sng" dirty="0"/>
              <a:t>depth</a:t>
            </a:r>
            <a:r>
              <a:rPr lang="en-US" sz="2200" b="1" i="1" dirty="0"/>
              <a:t> of the riches both of the </a:t>
            </a:r>
            <a:r>
              <a:rPr lang="en-US" sz="2200" b="1" i="1" u="sng" dirty="0"/>
              <a:t>wisdom and knowledge of God</a:t>
            </a:r>
            <a:r>
              <a:rPr lang="en-US" sz="2200" b="1" i="1" dirty="0"/>
              <a:t>! How unsearchable are His judgments and His ways past finding out</a:t>
            </a:r>
            <a:r>
              <a:rPr lang="en-US" sz="2200" b="1" i="1" dirty="0" smtClean="0"/>
              <a:t>!</a:t>
            </a:r>
            <a:r>
              <a:rPr lang="en-US" sz="2200" i="1" dirty="0" smtClean="0"/>
              <a:t>  “For </a:t>
            </a:r>
            <a:r>
              <a:rPr lang="en-US" sz="2200" i="1" dirty="0"/>
              <a:t>who has known the mind of the LORD? Or who has become His </a:t>
            </a:r>
            <a:r>
              <a:rPr lang="en-US" sz="2200" i="1" dirty="0" smtClean="0"/>
              <a:t>counselor? Or </a:t>
            </a:r>
            <a:r>
              <a:rPr lang="en-US" sz="2200" i="1" dirty="0"/>
              <a:t>who has first given to Him And it shall be repaid to him</a:t>
            </a:r>
            <a:r>
              <a:rPr lang="en-US" sz="2200" i="1" dirty="0" smtClean="0"/>
              <a:t>?”  For </a:t>
            </a:r>
            <a:r>
              <a:rPr lang="en-US" sz="2200" i="1" dirty="0"/>
              <a:t>of Him and through Him and to Him are all things, to whom be glory forever. Amen. </a:t>
            </a:r>
            <a:r>
              <a:rPr lang="en-US" sz="2200" dirty="0"/>
              <a:t>(</a:t>
            </a:r>
            <a:r>
              <a:rPr lang="en-US" sz="2200" b="1" dirty="0">
                <a:solidFill>
                  <a:schemeClr val="accent1"/>
                </a:solidFill>
              </a:rPr>
              <a:t>Romans </a:t>
            </a:r>
            <a:r>
              <a:rPr lang="en-US" sz="2200" b="1" dirty="0" smtClean="0">
                <a:solidFill>
                  <a:schemeClr val="accent1"/>
                </a:solidFill>
              </a:rPr>
              <a:t>11:30-36</a:t>
            </a:r>
            <a:r>
              <a:rPr lang="en-US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21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Benevolence?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/>
              <a:t>For the administration of </a:t>
            </a:r>
            <a:r>
              <a:rPr lang="en-US" b="1" i="1" u="sng" dirty="0"/>
              <a:t>this service</a:t>
            </a:r>
            <a:r>
              <a:rPr lang="en-US" b="1" i="1" dirty="0"/>
              <a:t> not only supplies the needs of </a:t>
            </a:r>
            <a:r>
              <a:rPr lang="en-US" b="1" i="1" u="sng" dirty="0"/>
              <a:t>the saints</a:t>
            </a:r>
            <a:r>
              <a:rPr lang="en-US" i="1" dirty="0"/>
              <a:t>, but also is abounding through many thanksgivings to God</a:t>
            </a:r>
            <a:r>
              <a:rPr lang="en-US" i="1" dirty="0" smtClean="0"/>
              <a:t>, while</a:t>
            </a:r>
            <a:r>
              <a:rPr lang="en-US" i="1" dirty="0"/>
              <a:t>, through the proof of this ministry, </a:t>
            </a:r>
            <a:r>
              <a:rPr lang="en-US" b="1" i="1" u="sng" dirty="0"/>
              <a:t>they</a:t>
            </a:r>
            <a:r>
              <a:rPr lang="en-US" b="1" i="1" dirty="0"/>
              <a:t> glorify God </a:t>
            </a:r>
            <a:r>
              <a:rPr lang="en-US" i="1" dirty="0"/>
              <a:t>for the obedience of </a:t>
            </a:r>
            <a:r>
              <a:rPr lang="en-US" b="1" i="1" u="sng" dirty="0"/>
              <a:t>your</a:t>
            </a:r>
            <a:r>
              <a:rPr lang="en-US" b="1" i="1" dirty="0"/>
              <a:t> confession </a:t>
            </a:r>
            <a:r>
              <a:rPr lang="en-US" i="1" dirty="0"/>
              <a:t>to the gospel of Christ, and </a:t>
            </a:r>
            <a:r>
              <a:rPr lang="en-US" b="1" i="1" dirty="0"/>
              <a:t>for </a:t>
            </a:r>
            <a:r>
              <a:rPr lang="en-US" b="1" i="1" u="sng" dirty="0"/>
              <a:t>your</a:t>
            </a:r>
            <a:r>
              <a:rPr lang="en-US" b="1" i="1" dirty="0"/>
              <a:t> liberal sharing </a:t>
            </a:r>
            <a:r>
              <a:rPr lang="en-US" b="1" i="1" u="sng" dirty="0"/>
              <a:t>with them and </a:t>
            </a:r>
            <a:r>
              <a:rPr lang="en-US" b="1" i="1" u="sng" dirty="0">
                <a:solidFill>
                  <a:schemeClr val="accent1"/>
                </a:solidFill>
              </a:rPr>
              <a:t>all men</a:t>
            </a:r>
            <a:r>
              <a:rPr lang="en-US" i="1" dirty="0"/>
              <a:t>,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9:12-13</a:t>
            </a:r>
            <a:r>
              <a:rPr lang="en-US" dirty="0" smtClean="0"/>
              <a:t>)</a:t>
            </a:r>
            <a:endParaRPr lang="en-US" dirty="0"/>
          </a:p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en-US" dirty="0" smtClean="0"/>
              <a:t>Does </a:t>
            </a:r>
            <a:r>
              <a:rPr lang="en-US" dirty="0"/>
              <a:t>the latter part of verse 13 authorize the church doing benevolent work for those outside of the church, </a:t>
            </a:r>
            <a:r>
              <a:rPr lang="en-US" i="1" dirty="0"/>
              <a:t>“all men”</a:t>
            </a:r>
            <a:r>
              <a:rPr lang="en-US" dirty="0"/>
              <a:t>?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No.  Requires an </a:t>
            </a:r>
            <a:r>
              <a:rPr lang="en-US" b="1" i="1" dirty="0" smtClean="0"/>
              <a:t>assumed</a:t>
            </a:r>
            <a:r>
              <a:rPr lang="en-US" dirty="0" smtClean="0"/>
              <a:t> interpretation, </a:t>
            </a:r>
            <a:r>
              <a:rPr lang="en-US" b="1" i="1" dirty="0" smtClean="0"/>
              <a:t>unsupported</a:t>
            </a:r>
            <a:r>
              <a:rPr lang="en-US" dirty="0" smtClean="0"/>
              <a:t> elsewhere.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b="1" dirty="0" smtClean="0"/>
              <a:t>Context:</a:t>
            </a:r>
            <a:r>
              <a:rPr lang="en-US" dirty="0" smtClean="0"/>
              <a:t>  Corinthian </a:t>
            </a:r>
            <a:r>
              <a:rPr lang="en-US" b="1" i="1" dirty="0" smtClean="0"/>
              <a:t>saints</a:t>
            </a:r>
            <a:r>
              <a:rPr lang="en-US" dirty="0" smtClean="0"/>
              <a:t> helping poor </a:t>
            </a:r>
            <a:r>
              <a:rPr lang="en-US" i="1" dirty="0" smtClean="0"/>
              <a:t>“</a:t>
            </a:r>
            <a:r>
              <a:rPr lang="en-US" b="1" i="1" dirty="0" smtClean="0"/>
              <a:t>saints</a:t>
            </a:r>
            <a:r>
              <a:rPr lang="en-US" i="1" dirty="0" smtClean="0"/>
              <a:t>”</a:t>
            </a:r>
            <a:r>
              <a:rPr lang="en-US" dirty="0"/>
              <a:t> </a:t>
            </a:r>
            <a:r>
              <a:rPr lang="en-US" dirty="0" smtClean="0"/>
              <a:t>in Judea.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i="1" dirty="0" smtClean="0"/>
              <a:t>“All men”</a:t>
            </a:r>
            <a:r>
              <a:rPr lang="en-US" i="1" dirty="0"/>
              <a:t> </a:t>
            </a:r>
            <a:r>
              <a:rPr lang="en-US" dirty="0" smtClean="0"/>
              <a:t>would most consistently apply to </a:t>
            </a:r>
            <a:r>
              <a:rPr lang="en-US" b="1" i="1" dirty="0" smtClean="0"/>
              <a:t>other</a:t>
            </a:r>
            <a:r>
              <a:rPr lang="en-US" dirty="0" smtClean="0"/>
              <a:t> </a:t>
            </a:r>
            <a:r>
              <a:rPr lang="en-US" i="1" dirty="0" smtClean="0"/>
              <a:t>“saints”</a:t>
            </a:r>
            <a:r>
              <a:rPr lang="en-US" b="1" i="1" dirty="0" smtClean="0"/>
              <a:t> – not in Corinth </a:t>
            </a:r>
            <a:r>
              <a:rPr lang="en-US" b="1" i="1" u="sng" dirty="0" smtClean="0"/>
              <a:t>or</a:t>
            </a:r>
            <a:r>
              <a:rPr lang="en-US" b="1" i="1" dirty="0" smtClean="0"/>
              <a:t> Judea</a:t>
            </a:r>
            <a:r>
              <a:rPr lang="en-US" dirty="0" smtClean="0"/>
              <a:t>.  They would continue sharing with </a:t>
            </a:r>
            <a:r>
              <a:rPr lang="en-US" b="1" i="1" dirty="0" smtClean="0"/>
              <a:t>all</a:t>
            </a:r>
            <a:r>
              <a:rPr lang="en-US" dirty="0" smtClean="0"/>
              <a:t> Christians!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2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 II Corinthians 8-9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spcBef>
                <a:spcPts val="100"/>
              </a:spcBef>
              <a:buFont typeface="+mj-lt"/>
              <a:buAutoNum type="romanUcPeriod"/>
            </a:pPr>
            <a:r>
              <a:rPr lang="en-US" sz="2000" dirty="0"/>
              <a:t>Exhortation to complete </a:t>
            </a:r>
            <a:r>
              <a:rPr lang="en-US" sz="2000" dirty="0" smtClean="0"/>
              <a:t>collection </a:t>
            </a:r>
            <a:r>
              <a:rPr lang="en-US" sz="2000" dirty="0"/>
              <a:t>by </a:t>
            </a:r>
            <a:r>
              <a:rPr lang="en-US" sz="2000" dirty="0" smtClean="0"/>
              <a:t>considering examples of others (</a:t>
            </a:r>
            <a:r>
              <a:rPr lang="en-US" sz="2000" b="1" dirty="0" smtClean="0">
                <a:solidFill>
                  <a:schemeClr val="accent1"/>
                </a:solidFill>
              </a:rPr>
              <a:t>8:1-15</a:t>
            </a:r>
            <a:r>
              <a:rPr lang="en-US" sz="2000" dirty="0" smtClean="0"/>
              <a:t>):</a:t>
            </a:r>
            <a:endParaRPr lang="en-US" sz="2000" dirty="0"/>
          </a:p>
          <a:p>
            <a:pPr marL="569913" lvl="1" indent="-284163">
              <a:spcBef>
                <a:spcPts val="100"/>
              </a:spcBef>
              <a:buFont typeface="+mj-lt"/>
              <a:buAutoNum type="alphaUcPeriod"/>
            </a:pPr>
            <a:r>
              <a:rPr lang="en-US" sz="2000" dirty="0"/>
              <a:t>Macedonians gave above and beyond their ability (</a:t>
            </a:r>
            <a:r>
              <a:rPr lang="en-US" sz="2000" b="1" dirty="0" smtClean="0">
                <a:solidFill>
                  <a:schemeClr val="accent1"/>
                </a:solidFill>
              </a:rPr>
              <a:t>8:1-8</a:t>
            </a:r>
            <a:r>
              <a:rPr lang="en-US" sz="2000" dirty="0" smtClean="0"/>
              <a:t>).</a:t>
            </a:r>
            <a:endParaRPr lang="en-US" sz="2000" dirty="0"/>
          </a:p>
          <a:p>
            <a:pPr marL="569913" lvl="1" indent="-284163">
              <a:spcBef>
                <a:spcPts val="100"/>
              </a:spcBef>
              <a:buFont typeface="+mj-lt"/>
              <a:buAutoNum type="alphaUcPeriod"/>
            </a:pPr>
            <a:r>
              <a:rPr lang="en-US" sz="2000" dirty="0" smtClean="0"/>
              <a:t>Jesus left riches of heaven, so that we could be rich in Him </a:t>
            </a:r>
            <a:r>
              <a:rPr lang="en-US" sz="2000" dirty="0"/>
              <a:t>(</a:t>
            </a:r>
            <a:r>
              <a:rPr lang="en-US" sz="2000" b="1" dirty="0" smtClean="0">
                <a:solidFill>
                  <a:schemeClr val="accent1"/>
                </a:solidFill>
              </a:rPr>
              <a:t>8:9</a:t>
            </a:r>
            <a:r>
              <a:rPr lang="en-US" sz="2000" dirty="0" smtClean="0"/>
              <a:t>).</a:t>
            </a:r>
            <a:endParaRPr lang="en-US" sz="2000" dirty="0"/>
          </a:p>
          <a:p>
            <a:pPr marL="285750" lvl="0" indent="-285750">
              <a:spcBef>
                <a:spcPts val="100"/>
              </a:spcBef>
              <a:buFont typeface="+mj-lt"/>
              <a:buAutoNum type="romanUcPeriod"/>
            </a:pPr>
            <a:r>
              <a:rPr lang="en-US" sz="2000" dirty="0" smtClean="0"/>
              <a:t>Anticipates and answers concerns of abuse (</a:t>
            </a:r>
            <a:r>
              <a:rPr lang="en-US" sz="2000" b="1" dirty="0" smtClean="0">
                <a:solidFill>
                  <a:schemeClr val="accent1"/>
                </a:solidFill>
              </a:rPr>
              <a:t>8:10-24</a:t>
            </a:r>
            <a:r>
              <a:rPr lang="en-US" sz="2000" dirty="0" smtClean="0"/>
              <a:t>):</a:t>
            </a:r>
          </a:p>
          <a:p>
            <a:pPr marL="569913" lvl="1" indent="-284163">
              <a:spcBef>
                <a:spcPts val="100"/>
              </a:spcBef>
              <a:buFont typeface="+mj-lt"/>
              <a:buAutoNum type="alphaUcPeriod"/>
            </a:pPr>
            <a:r>
              <a:rPr lang="en-US" sz="2000" dirty="0" smtClean="0"/>
              <a:t>Collection is gathered in a fair and equitable manner (</a:t>
            </a:r>
            <a:r>
              <a:rPr lang="en-US" sz="2000" b="1" dirty="0" smtClean="0">
                <a:solidFill>
                  <a:schemeClr val="accent1"/>
                </a:solidFill>
              </a:rPr>
              <a:t>8:10-15</a:t>
            </a:r>
            <a:r>
              <a:rPr lang="en-US" sz="2000" dirty="0" smtClean="0"/>
              <a:t>).</a:t>
            </a:r>
          </a:p>
          <a:p>
            <a:pPr marL="569913" lvl="1" indent="-284163">
              <a:spcBef>
                <a:spcPts val="100"/>
              </a:spcBef>
              <a:buFont typeface="+mj-lt"/>
              <a:buAutoNum type="alphaUcPeriod"/>
            </a:pPr>
            <a:r>
              <a:rPr lang="en-US" sz="2000" dirty="0" smtClean="0"/>
              <a:t>Collection </a:t>
            </a:r>
            <a:r>
              <a:rPr lang="en-US" sz="2000" dirty="0"/>
              <a:t>is </a:t>
            </a:r>
            <a:r>
              <a:rPr lang="en-US" sz="2000" dirty="0" smtClean="0"/>
              <a:t>carried </a:t>
            </a:r>
            <a:r>
              <a:rPr lang="en-US" sz="2000" dirty="0"/>
              <a:t>and delivered in a manner beyond reproach (</a:t>
            </a:r>
            <a:r>
              <a:rPr lang="en-US" sz="2000" b="1" dirty="0" smtClean="0">
                <a:solidFill>
                  <a:schemeClr val="accent1"/>
                </a:solidFill>
              </a:rPr>
              <a:t>8:16-24</a:t>
            </a:r>
            <a:r>
              <a:rPr lang="en-US" sz="2000" dirty="0" smtClean="0"/>
              <a:t>).</a:t>
            </a:r>
            <a:endParaRPr lang="en-US" sz="2000" dirty="0"/>
          </a:p>
          <a:p>
            <a:pPr marL="285750" lvl="0" indent="-285750">
              <a:spcBef>
                <a:spcPts val="100"/>
              </a:spcBef>
              <a:buFont typeface="+mj-lt"/>
              <a:buAutoNum type="romanUcPeriod"/>
            </a:pPr>
            <a:r>
              <a:rPr lang="en-US" sz="2000" dirty="0"/>
              <a:t>Exhortation to complete the contribution voluntarily and cheerfully (</a:t>
            </a:r>
            <a:r>
              <a:rPr lang="en-US" sz="2000" b="1" dirty="0">
                <a:solidFill>
                  <a:schemeClr val="accent1"/>
                </a:solidFill>
              </a:rPr>
              <a:t>9:1-15</a:t>
            </a:r>
            <a:r>
              <a:rPr lang="en-US" sz="2000" dirty="0" smtClean="0"/>
              <a:t>):</a:t>
            </a:r>
            <a:endParaRPr lang="en-US" sz="2000" dirty="0"/>
          </a:p>
          <a:p>
            <a:pPr marL="569913" lvl="1" indent="-284163">
              <a:spcBef>
                <a:spcPts val="100"/>
              </a:spcBef>
              <a:buFont typeface="+mj-lt"/>
              <a:buAutoNum type="alphaUcPeriod"/>
            </a:pPr>
            <a:r>
              <a:rPr lang="en-US" sz="2000" dirty="0"/>
              <a:t>Finish collection in advance to avoid giving begrudgingly out of shame (</a:t>
            </a:r>
            <a:r>
              <a:rPr lang="en-US" sz="2000" b="1" dirty="0">
                <a:solidFill>
                  <a:schemeClr val="accent1"/>
                </a:solidFill>
              </a:rPr>
              <a:t>9:1-5</a:t>
            </a:r>
            <a:r>
              <a:rPr lang="en-US" sz="2000" dirty="0" smtClean="0"/>
              <a:t>).</a:t>
            </a:r>
            <a:endParaRPr lang="en-US" sz="2000" dirty="0"/>
          </a:p>
          <a:p>
            <a:pPr marL="569913" lvl="1" indent="-284163">
              <a:spcBef>
                <a:spcPts val="100"/>
              </a:spcBef>
              <a:buFont typeface="+mj-lt"/>
              <a:buAutoNum type="alphaUcPeriod"/>
            </a:pPr>
            <a:r>
              <a:rPr lang="en-US" sz="2000" dirty="0"/>
              <a:t>God </a:t>
            </a:r>
            <a:r>
              <a:rPr lang="en-US" sz="2000" dirty="0" smtClean="0"/>
              <a:t>appreciates, rewards, and enables </a:t>
            </a:r>
            <a:r>
              <a:rPr lang="en-US" sz="2000" dirty="0"/>
              <a:t>cheerful givers (</a:t>
            </a:r>
            <a:r>
              <a:rPr lang="en-US" sz="2000" b="1" dirty="0" smtClean="0">
                <a:solidFill>
                  <a:schemeClr val="accent1"/>
                </a:solidFill>
              </a:rPr>
              <a:t>9:6-11</a:t>
            </a:r>
            <a:r>
              <a:rPr lang="en-US" sz="2000" dirty="0" smtClean="0"/>
              <a:t>).</a:t>
            </a:r>
            <a:endParaRPr lang="en-US" sz="2000" dirty="0"/>
          </a:p>
          <a:p>
            <a:pPr marL="569913" lvl="1" indent="-284163">
              <a:spcBef>
                <a:spcPts val="100"/>
              </a:spcBef>
              <a:buFont typeface="+mj-lt"/>
              <a:buAutoNum type="alphaUcPeriod"/>
            </a:pPr>
            <a:r>
              <a:rPr lang="en-US" sz="2000" dirty="0"/>
              <a:t>Their contribution causes praises to be given toward </a:t>
            </a:r>
            <a:r>
              <a:rPr lang="en-US" sz="2000" dirty="0" smtClean="0"/>
              <a:t>God, </a:t>
            </a:r>
            <a:r>
              <a:rPr lang="en-US" sz="2000" dirty="0"/>
              <a:t>and </a:t>
            </a:r>
            <a:r>
              <a:rPr lang="en-US" sz="2000" dirty="0" smtClean="0"/>
              <a:t>it fosters </a:t>
            </a:r>
            <a:r>
              <a:rPr lang="en-US" sz="2000" dirty="0"/>
              <a:t>care and thanksgiving from </a:t>
            </a:r>
            <a:r>
              <a:rPr lang="en-US" sz="2000" dirty="0" smtClean="0"/>
              <a:t>others toward </a:t>
            </a:r>
            <a:r>
              <a:rPr lang="en-US" sz="2000" dirty="0"/>
              <a:t>the Corinthians (</a:t>
            </a:r>
            <a:r>
              <a:rPr lang="en-US" sz="2000" b="1" dirty="0" smtClean="0">
                <a:solidFill>
                  <a:schemeClr val="accent1"/>
                </a:solidFill>
              </a:rPr>
              <a:t>9:12-15</a:t>
            </a:r>
            <a:r>
              <a:rPr lang="en-US" sz="2000" dirty="0" smtClean="0"/>
              <a:t>).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</a:rPr>
              <a:t>Section III – Rebuke of Supporters of False Apostles</a:t>
            </a:r>
          </a:p>
        </p:txBody>
      </p:sp>
    </p:spTree>
    <p:extLst>
      <p:ext uri="{BB962C8B-B14F-4D97-AF65-F5344CB8AC3E}">
        <p14:creationId xmlns:p14="http://schemas.microsoft.com/office/powerpoint/2010/main" val="322088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Weakness of Appearance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15 – II Corinthians </a:t>
            </a:r>
            <a:r>
              <a:rPr lang="en-US" dirty="0" smtClean="0"/>
              <a:t>10:1-18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5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Weak, Cowardly Presentation?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/>
              <a:t>Verses 1 and </a:t>
            </a:r>
            <a:r>
              <a:rPr lang="en-US" sz="2200" dirty="0" smtClean="0"/>
              <a:t>9-10 </a:t>
            </a:r>
            <a:r>
              <a:rPr lang="en-US" sz="2200" dirty="0"/>
              <a:t>indicate what </a:t>
            </a:r>
            <a:r>
              <a:rPr lang="en-US" sz="2200" dirty="0" smtClean="0"/>
              <a:t>allegations </a:t>
            </a:r>
            <a:r>
              <a:rPr lang="en-US" sz="2200" dirty="0"/>
              <a:t>had been levied against Paul</a:t>
            </a:r>
            <a:r>
              <a:rPr lang="en-US" sz="2200" dirty="0" smtClean="0"/>
              <a:t>?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i="1" dirty="0"/>
              <a:t>Now I, Paul, myself am </a:t>
            </a:r>
            <a:r>
              <a:rPr lang="en-US" sz="2200" b="1" i="1" u="sng" dirty="0"/>
              <a:t>pleading</a:t>
            </a:r>
            <a:r>
              <a:rPr lang="en-US" sz="2200" b="1" i="1" dirty="0"/>
              <a:t> with you by the </a:t>
            </a:r>
            <a:r>
              <a:rPr lang="en-US" sz="2200" b="1" i="1" u="sng" dirty="0"/>
              <a:t>meekness</a:t>
            </a:r>
            <a:r>
              <a:rPr lang="en-US" sz="2200" b="1" i="1" dirty="0"/>
              <a:t> and </a:t>
            </a:r>
            <a:r>
              <a:rPr lang="en-US" sz="2200" b="1" i="1" u="sng" dirty="0"/>
              <a:t>gentleness of </a:t>
            </a:r>
            <a:r>
              <a:rPr lang="en-US" sz="2200" b="1" i="1" u="sng" dirty="0" smtClean="0"/>
              <a:t>Christ</a:t>
            </a:r>
            <a:r>
              <a:rPr lang="en-US" sz="2200" i="1" dirty="0" smtClean="0"/>
              <a:t> – who </a:t>
            </a:r>
            <a:r>
              <a:rPr lang="en-US" sz="2200" b="1" i="1" dirty="0"/>
              <a:t>in </a:t>
            </a:r>
            <a:r>
              <a:rPr lang="en-US" sz="2200" b="1" i="1" u="sng" dirty="0"/>
              <a:t>presence</a:t>
            </a:r>
            <a:r>
              <a:rPr lang="en-US" sz="2200" b="1" i="1" dirty="0"/>
              <a:t> am </a:t>
            </a:r>
            <a:r>
              <a:rPr lang="en-US" sz="2200" b="1" i="1" u="sng" dirty="0"/>
              <a:t>lowly</a:t>
            </a:r>
            <a:r>
              <a:rPr lang="en-US" sz="2200" b="1" i="1" dirty="0"/>
              <a:t> among you, but </a:t>
            </a:r>
            <a:r>
              <a:rPr lang="en-US" sz="2200" b="1" i="1" u="sng" dirty="0"/>
              <a:t>being absent am bold</a:t>
            </a:r>
            <a:r>
              <a:rPr lang="en-US" sz="2200" b="1" i="1" dirty="0"/>
              <a:t> toward you</a:t>
            </a:r>
            <a:r>
              <a:rPr lang="en-US" sz="2200" i="1" dirty="0" smtClean="0"/>
              <a:t>. … lest </a:t>
            </a:r>
            <a:r>
              <a:rPr lang="en-US" sz="2200" i="1" dirty="0"/>
              <a:t>I seem to </a:t>
            </a:r>
            <a:r>
              <a:rPr lang="en-US" sz="2200" b="1" i="1" dirty="0"/>
              <a:t>terrify you by </a:t>
            </a:r>
            <a:r>
              <a:rPr lang="en-US" sz="2200" b="1" i="1" dirty="0" smtClean="0"/>
              <a:t>letters</a:t>
            </a:r>
            <a:r>
              <a:rPr lang="en-US" sz="2200" i="1" dirty="0" smtClean="0"/>
              <a:t>. “For </a:t>
            </a:r>
            <a:r>
              <a:rPr lang="en-US" sz="2200" i="1" dirty="0"/>
              <a:t>his </a:t>
            </a:r>
            <a:r>
              <a:rPr lang="en-US" sz="2200" b="1" i="1" dirty="0"/>
              <a:t>letters</a:t>
            </a:r>
            <a:r>
              <a:rPr lang="en-US" sz="2200" i="1" dirty="0" smtClean="0"/>
              <a:t>,” </a:t>
            </a:r>
            <a:r>
              <a:rPr lang="en-US" sz="2200" i="1" dirty="0"/>
              <a:t>they say, </a:t>
            </a:r>
            <a:r>
              <a:rPr lang="en-US" sz="2200" i="1" dirty="0" smtClean="0"/>
              <a:t>“</a:t>
            </a:r>
            <a:r>
              <a:rPr lang="en-US" sz="2200" b="1" i="1" dirty="0" smtClean="0"/>
              <a:t>are </a:t>
            </a:r>
            <a:r>
              <a:rPr lang="en-US" sz="2200" b="1" i="1" dirty="0"/>
              <a:t>weighty and powerful</a:t>
            </a:r>
            <a:r>
              <a:rPr lang="en-US" sz="2200" i="1" dirty="0"/>
              <a:t>, but his </a:t>
            </a:r>
            <a:r>
              <a:rPr lang="en-US" sz="2200" b="1" i="1" dirty="0"/>
              <a:t>bodily </a:t>
            </a:r>
            <a:r>
              <a:rPr lang="en-US" sz="2200" b="1" i="1" u="sng" dirty="0"/>
              <a:t>presence</a:t>
            </a:r>
            <a:r>
              <a:rPr lang="en-US" sz="2200" b="1" i="1" dirty="0"/>
              <a:t> is </a:t>
            </a:r>
            <a:r>
              <a:rPr lang="en-US" sz="2200" b="1" i="1" u="sng" dirty="0"/>
              <a:t>weak</a:t>
            </a:r>
            <a:r>
              <a:rPr lang="en-US" sz="2200" i="1" dirty="0"/>
              <a:t>, and </a:t>
            </a:r>
            <a:r>
              <a:rPr lang="en-US" sz="2200" b="1" i="1" dirty="0"/>
              <a:t>his </a:t>
            </a:r>
            <a:r>
              <a:rPr lang="en-US" sz="2200" b="1" i="1" u="sng" dirty="0"/>
              <a:t>speech contemptible</a:t>
            </a:r>
            <a:r>
              <a:rPr lang="en-US" sz="2200" i="1" dirty="0" smtClean="0"/>
              <a:t>.”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10:1, 9-10</a:t>
            </a:r>
            <a:r>
              <a:rPr lang="en-US" sz="2200" dirty="0" smtClean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Paul directly quotes his detractors, who accuse him of having a </a:t>
            </a:r>
            <a:r>
              <a:rPr lang="en-US" sz="2200" i="1" dirty="0" smtClean="0"/>
              <a:t>“weak presence”</a:t>
            </a:r>
            <a:r>
              <a:rPr lang="en-US" sz="2200" dirty="0" smtClean="0"/>
              <a:t> and </a:t>
            </a:r>
            <a:r>
              <a:rPr lang="en-US" sz="2200" i="1" dirty="0" smtClean="0"/>
              <a:t>“contemptible speech”</a:t>
            </a:r>
            <a:r>
              <a:rPr lang="en-US" sz="2200" dirty="0" smtClean="0"/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They also accuse him of being </a:t>
            </a:r>
            <a:r>
              <a:rPr lang="en-US" sz="2200" b="1" i="1" dirty="0" smtClean="0"/>
              <a:t>cowardly</a:t>
            </a:r>
            <a:r>
              <a:rPr lang="en-US" sz="2200" dirty="0" smtClean="0"/>
              <a:t> – </a:t>
            </a:r>
            <a:r>
              <a:rPr lang="en-US" sz="2200" b="1" i="1" dirty="0" smtClean="0"/>
              <a:t>only</a:t>
            </a:r>
            <a:r>
              <a:rPr lang="en-US" sz="2200" dirty="0" smtClean="0"/>
              <a:t> bold from a distance!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i="1" dirty="0" smtClean="0"/>
              <a:t>Note:</a:t>
            </a:r>
            <a:r>
              <a:rPr lang="en-US" sz="2200" dirty="0" smtClean="0"/>
              <a:t> Following represents </a:t>
            </a:r>
            <a:r>
              <a:rPr lang="en-US" sz="2200" i="1" dirty="0" smtClean="0"/>
              <a:t>“meekness and gentleness of Christ”</a:t>
            </a:r>
            <a:r>
              <a:rPr lang="en-US" sz="2200" dirty="0"/>
              <a:t>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Mt.11:29</a:t>
            </a:r>
            <a:r>
              <a:rPr lang="en-US" sz="2200" dirty="0" smtClean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Humbleness to provide </a:t>
            </a:r>
            <a:r>
              <a:rPr lang="en-US" sz="2200" b="1" i="1" dirty="0" smtClean="0"/>
              <a:t>opportunity</a:t>
            </a:r>
            <a:r>
              <a:rPr lang="en-US" sz="2200" dirty="0" smtClean="0"/>
              <a:t> for repentance using </a:t>
            </a:r>
            <a:r>
              <a:rPr lang="en-US" sz="2200" b="1" i="1" dirty="0" smtClean="0"/>
              <a:t>straightforward</a:t>
            </a:r>
            <a:r>
              <a:rPr lang="en-US" sz="2200" dirty="0" smtClean="0"/>
              <a:t> words </a:t>
            </a:r>
            <a:r>
              <a:rPr lang="en-US" sz="2200" b="1" i="1" dirty="0" smtClean="0"/>
              <a:t>without</a:t>
            </a:r>
            <a:r>
              <a:rPr lang="en-US" sz="2200" dirty="0" smtClean="0"/>
              <a:t> exacting </a:t>
            </a:r>
            <a:r>
              <a:rPr lang="en-US" sz="2200" b="1" i="1" dirty="0" smtClean="0"/>
              <a:t>personal</a:t>
            </a:r>
            <a:r>
              <a:rPr lang="en-US" sz="2200" dirty="0" smtClean="0"/>
              <a:t> vengeance or destroying </a:t>
            </a:r>
            <a:r>
              <a:rPr lang="en-US" sz="2200" b="1" i="1" dirty="0" smtClean="0"/>
              <a:t>beyond</a:t>
            </a:r>
            <a:r>
              <a:rPr lang="en-US" sz="2200" dirty="0" smtClean="0"/>
              <a:t> what is necessary.</a:t>
            </a:r>
          </a:p>
        </p:txBody>
      </p:sp>
    </p:spTree>
    <p:extLst>
      <p:ext uri="{BB962C8B-B14F-4D97-AF65-F5344CB8AC3E}">
        <p14:creationId xmlns:p14="http://schemas.microsoft.com/office/powerpoint/2010/main" val="110771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i="1" dirty="0" smtClean="0"/>
              <a:t>“Persuasive words of human wisdom”</a:t>
            </a:r>
            <a:endParaRPr lang="en-US" sz="45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/>
              <a:t>And I, brethren, when I came to you, did </a:t>
            </a:r>
            <a:r>
              <a:rPr lang="en-US" b="1" i="1" u="sng" dirty="0"/>
              <a:t>not</a:t>
            </a:r>
            <a:r>
              <a:rPr lang="en-US" b="1" i="1" dirty="0"/>
              <a:t> come with excellence of speech or of wisdom</a:t>
            </a:r>
            <a:r>
              <a:rPr lang="en-US" i="1" dirty="0"/>
              <a:t> declaring to you the testimony of God</a:t>
            </a:r>
            <a:r>
              <a:rPr lang="en-US" i="1" dirty="0" smtClean="0"/>
              <a:t>.  For </a:t>
            </a:r>
            <a:r>
              <a:rPr lang="en-US" i="1" dirty="0"/>
              <a:t>I determined </a:t>
            </a:r>
            <a:r>
              <a:rPr lang="en-US" b="1" i="1" dirty="0"/>
              <a:t>not to know anything among you except Jesus Christ and Him crucified</a:t>
            </a:r>
            <a:r>
              <a:rPr lang="en-US" i="1" dirty="0" smtClean="0"/>
              <a:t>.  I </a:t>
            </a:r>
            <a:r>
              <a:rPr lang="en-US" i="1" dirty="0"/>
              <a:t>was with you </a:t>
            </a:r>
            <a:r>
              <a:rPr lang="en-US" b="1" i="1" dirty="0"/>
              <a:t>in weakness, in fear, and in much trembling</a:t>
            </a:r>
            <a:r>
              <a:rPr lang="en-US" i="1" dirty="0" smtClean="0"/>
              <a:t>.  And </a:t>
            </a:r>
            <a:r>
              <a:rPr lang="en-US" b="1" i="1" dirty="0"/>
              <a:t>my speech and my preaching were </a:t>
            </a:r>
            <a:r>
              <a:rPr lang="en-US" b="1" i="1" u="sng" dirty="0"/>
              <a:t>not with persuasive words of human wisdom</a:t>
            </a:r>
            <a:r>
              <a:rPr lang="en-US" b="1" i="1" dirty="0"/>
              <a:t>, but in demonstration of the Spirit and of power</a:t>
            </a:r>
            <a:r>
              <a:rPr lang="en-US" i="1" dirty="0" smtClean="0"/>
              <a:t>, that </a:t>
            </a:r>
            <a:r>
              <a:rPr lang="en-US" b="1" i="1" dirty="0"/>
              <a:t>your faith should </a:t>
            </a:r>
            <a:r>
              <a:rPr lang="en-US" b="1" i="1" u="sng" dirty="0"/>
              <a:t>not</a:t>
            </a:r>
            <a:r>
              <a:rPr lang="en-US" b="1" i="1" dirty="0"/>
              <a:t> be in the </a:t>
            </a:r>
            <a:r>
              <a:rPr lang="en-US" b="1" i="1" u="sng" dirty="0"/>
              <a:t>wisdom of men</a:t>
            </a:r>
            <a:r>
              <a:rPr lang="en-US" b="1" i="1" dirty="0"/>
              <a:t> but in the </a:t>
            </a:r>
            <a:r>
              <a:rPr lang="en-US" b="1" i="1" u="sng" dirty="0"/>
              <a:t>power of God</a:t>
            </a:r>
            <a:r>
              <a:rPr lang="en-US" i="1" dirty="0"/>
              <a:t>.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I Corinthians </a:t>
            </a:r>
            <a:r>
              <a:rPr lang="en-US" b="1" dirty="0" smtClean="0">
                <a:solidFill>
                  <a:schemeClr val="accent1"/>
                </a:solidFill>
              </a:rPr>
              <a:t>2:1-5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Paul had chosen </a:t>
            </a:r>
            <a:r>
              <a:rPr lang="en-US" b="1" i="1" dirty="0"/>
              <a:t>not</a:t>
            </a:r>
            <a:r>
              <a:rPr lang="en-US" dirty="0"/>
              <a:t> to appeal to human wisdom, carnal sophistry, and emotional coercing </a:t>
            </a:r>
            <a:r>
              <a:rPr lang="en-US" dirty="0" smtClean="0"/>
              <a:t>- or in this case, </a:t>
            </a:r>
            <a:r>
              <a:rPr lang="en-US" b="1" i="1" dirty="0" smtClean="0"/>
              <a:t>overly </a:t>
            </a:r>
            <a:r>
              <a:rPr lang="en-US" b="1" i="1" dirty="0"/>
              <a:t>forceful, bullying </a:t>
            </a:r>
            <a:r>
              <a:rPr lang="en-US" b="1" i="1" dirty="0" smtClean="0"/>
              <a:t>rhetoric </a:t>
            </a:r>
            <a:r>
              <a:rPr lang="en-US" dirty="0" smtClean="0"/>
              <a:t>and</a:t>
            </a:r>
            <a:r>
              <a:rPr lang="en-US" b="1" i="1" dirty="0" smtClean="0"/>
              <a:t> false doctrine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II Corinthians 11:20-21, 3-4</a:t>
            </a:r>
            <a:r>
              <a:rPr lang="en-US" dirty="0" smtClean="0"/>
              <a:t>) - in </a:t>
            </a:r>
            <a:r>
              <a:rPr lang="en-US" dirty="0"/>
              <a:t>preaching 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What does this say about the kind of preacher </a:t>
            </a:r>
            <a:r>
              <a:rPr lang="en-US" b="1" i="1" dirty="0" smtClean="0"/>
              <a:t>we</a:t>
            </a:r>
            <a:r>
              <a:rPr lang="en-US" dirty="0" smtClean="0"/>
              <a:t> should seek?</a:t>
            </a:r>
          </a:p>
        </p:txBody>
      </p:sp>
    </p:spTree>
    <p:extLst>
      <p:ext uri="{BB962C8B-B14F-4D97-AF65-F5344CB8AC3E}">
        <p14:creationId xmlns:p14="http://schemas.microsoft.com/office/powerpoint/2010/main" val="3320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/>
              <a:t>“Not willing that any should perish”</a:t>
            </a:r>
            <a:endParaRPr lang="en-US" sz="4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sz="2200" dirty="0"/>
              <a:t>Why might Paul have had such a presence among them?  (Consider verses 6, 10, and 11 also</a:t>
            </a:r>
            <a:r>
              <a:rPr lang="en-US" sz="2200" dirty="0" smtClean="0"/>
              <a:t>.)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b="1" i="1" dirty="0" smtClean="0"/>
              <a:t>But </a:t>
            </a:r>
            <a:r>
              <a:rPr lang="en-US" sz="2200" b="1" i="1" dirty="0"/>
              <a:t>I beg you </a:t>
            </a:r>
            <a:r>
              <a:rPr lang="en-US" sz="2200" i="1" dirty="0"/>
              <a:t>that when I am present </a:t>
            </a:r>
            <a:r>
              <a:rPr lang="en-US" sz="2200" b="1" i="1" dirty="0"/>
              <a:t>I may </a:t>
            </a:r>
            <a:r>
              <a:rPr lang="en-US" sz="2200" b="1" i="1" u="sng" dirty="0"/>
              <a:t>not</a:t>
            </a:r>
            <a:r>
              <a:rPr lang="en-US" sz="2200" b="1" i="1" dirty="0"/>
              <a:t> be bold with </a:t>
            </a:r>
            <a:r>
              <a:rPr lang="en-US" sz="2200" b="1" i="1" u="sng" dirty="0"/>
              <a:t>that confidence</a:t>
            </a:r>
            <a:r>
              <a:rPr lang="en-US" sz="2200" b="1" i="1" dirty="0"/>
              <a:t> by which </a:t>
            </a:r>
            <a:r>
              <a:rPr lang="en-US" sz="2200" b="1" i="1" u="sng" dirty="0"/>
              <a:t>I intend to be bold against some</a:t>
            </a:r>
            <a:r>
              <a:rPr lang="en-US" sz="2200" i="1" dirty="0"/>
              <a:t>, who think of us as if we walked according to the </a:t>
            </a:r>
            <a:r>
              <a:rPr lang="en-US" sz="2200" i="1" dirty="0" smtClean="0"/>
              <a:t>flesh. … </a:t>
            </a:r>
            <a:r>
              <a:rPr lang="en-US" sz="2200" b="1" i="1" dirty="0"/>
              <a:t>being ready to </a:t>
            </a:r>
            <a:r>
              <a:rPr lang="en-US" sz="2200" b="1" i="1" u="sng" dirty="0"/>
              <a:t>punish all disobedience</a:t>
            </a:r>
            <a:r>
              <a:rPr lang="en-US" sz="2200" b="1" i="1" dirty="0"/>
              <a:t> when your obedience is fulfilled</a:t>
            </a:r>
            <a:r>
              <a:rPr lang="en-US" sz="2200" i="1" dirty="0" smtClean="0"/>
              <a:t>. … “For </a:t>
            </a:r>
            <a:r>
              <a:rPr lang="en-US" sz="2200" i="1" dirty="0"/>
              <a:t>his </a:t>
            </a:r>
            <a:r>
              <a:rPr lang="en-US" sz="2200" b="1" i="1" dirty="0"/>
              <a:t>letters</a:t>
            </a:r>
            <a:r>
              <a:rPr lang="en-US" sz="2200" i="1" dirty="0" smtClean="0"/>
              <a:t>,” </a:t>
            </a:r>
            <a:r>
              <a:rPr lang="en-US" sz="2200" i="1" dirty="0"/>
              <a:t>they say, </a:t>
            </a:r>
            <a:r>
              <a:rPr lang="en-US" sz="2200" i="1" dirty="0" smtClean="0"/>
              <a:t>“</a:t>
            </a:r>
            <a:r>
              <a:rPr lang="en-US" sz="2200" b="1" i="1" dirty="0" smtClean="0"/>
              <a:t>are </a:t>
            </a:r>
            <a:r>
              <a:rPr lang="en-US" sz="2200" b="1" i="1" dirty="0"/>
              <a:t>weighty and powerful</a:t>
            </a:r>
            <a:r>
              <a:rPr lang="en-US" sz="2200" i="1" dirty="0"/>
              <a:t>, but his bodily presence is weak, and his speech contemptible</a:t>
            </a:r>
            <a:r>
              <a:rPr lang="en-US" sz="2200" i="1" dirty="0" smtClean="0"/>
              <a:t>.”  Let </a:t>
            </a:r>
            <a:r>
              <a:rPr lang="en-US" sz="2200" i="1" dirty="0"/>
              <a:t>such a person consider this, that </a:t>
            </a:r>
            <a:r>
              <a:rPr lang="en-US" sz="2200" b="1" i="1" dirty="0"/>
              <a:t>what we are in word by letters </a:t>
            </a:r>
            <a:r>
              <a:rPr lang="en-US" sz="2200" i="1" dirty="0"/>
              <a:t>when we are absent</a:t>
            </a:r>
            <a:r>
              <a:rPr lang="en-US" sz="2200" b="1" i="1" dirty="0"/>
              <a:t>, such we will also be in </a:t>
            </a:r>
            <a:r>
              <a:rPr lang="en-US" sz="2200" b="1" i="1" u="sng" dirty="0"/>
              <a:t>deed when we are present</a:t>
            </a:r>
            <a:r>
              <a:rPr lang="en-US" sz="2200" i="1" dirty="0"/>
              <a:t>.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10:2, 6, 10-11</a:t>
            </a:r>
            <a:r>
              <a:rPr lang="en-US" sz="2200" dirty="0" smtClean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Paul would have to </a:t>
            </a:r>
            <a:r>
              <a:rPr lang="en-US" sz="2200" b="1" i="1" dirty="0" smtClean="0"/>
              <a:t>eventually</a:t>
            </a:r>
            <a:r>
              <a:rPr lang="en-US" sz="2200" dirty="0" smtClean="0"/>
              <a:t> bring to justice (</a:t>
            </a:r>
            <a:r>
              <a:rPr lang="en-US" sz="2200" i="1" dirty="0" smtClean="0"/>
              <a:t>“punish”</a:t>
            </a:r>
            <a:r>
              <a:rPr lang="en-US" sz="2200" dirty="0" smtClean="0"/>
              <a:t>) those in sin.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Like the Lord, judgment was being delayed </a:t>
            </a:r>
            <a:r>
              <a:rPr lang="en-US" sz="2200" i="1" dirty="0" smtClean="0"/>
              <a:t>“not willing that any should perish but that all should come to repentance”</a:t>
            </a:r>
            <a:r>
              <a:rPr lang="en-US" sz="2200" dirty="0" smtClean="0"/>
              <a:t> (</a:t>
            </a:r>
            <a:r>
              <a:rPr lang="en-US" sz="2200" b="1" dirty="0" smtClean="0">
                <a:solidFill>
                  <a:schemeClr val="accent1"/>
                </a:solidFill>
              </a:rPr>
              <a:t>II Peter 3:9</a:t>
            </a:r>
            <a:r>
              <a:rPr lang="en-US" sz="2200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b="1" dirty="0" smtClean="0"/>
              <a:t>Parable of Tares:</a:t>
            </a:r>
            <a:r>
              <a:rPr lang="en-US" sz="2200" dirty="0" smtClean="0"/>
              <a:t> God delays for mercy’s sake (</a:t>
            </a:r>
            <a:r>
              <a:rPr lang="en-US" sz="2200" b="1" dirty="0" smtClean="0">
                <a:solidFill>
                  <a:schemeClr val="accent1"/>
                </a:solidFill>
              </a:rPr>
              <a:t>Mat. 13:24-30, 36-43</a:t>
            </a:r>
            <a:r>
              <a:rPr lang="en-US" sz="22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2312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19052</TotalTime>
  <Words>1526</Words>
  <Application>Microsoft Office PowerPoint</Application>
  <PresentationFormat>On-screen Show (16:9)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Impact</vt:lpstr>
      <vt:lpstr>Arial Black</vt:lpstr>
      <vt:lpstr>NewsPrint</vt:lpstr>
      <vt:lpstr>“God’s Indescribable Gift”</vt:lpstr>
      <vt:lpstr>“No shadow of turning …”</vt:lpstr>
      <vt:lpstr>“Oh, the depth of … wisdom!”</vt:lpstr>
      <vt:lpstr>General Benevolence?</vt:lpstr>
      <vt:lpstr>Review:  II Corinthians 8-9</vt:lpstr>
      <vt:lpstr>The Weakness of Appearance</vt:lpstr>
      <vt:lpstr>Weak, Cowardly Presentation?</vt:lpstr>
      <vt:lpstr>“Persuasive words of human wisdom”</vt:lpstr>
      <vt:lpstr>“Not willing that any should perish”</vt:lpstr>
      <vt:lpstr>“Convicting those who contradict”</vt:lpstr>
      <vt:lpstr>“Judge with righteous judgment”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- Lesson 1</dc:title>
  <dc:creator>Trevor Bowen</dc:creator>
  <cp:keywords>2Corinthians</cp:keywords>
  <cp:lastModifiedBy>C. Trevor Bowen</cp:lastModifiedBy>
  <cp:revision>3560</cp:revision>
  <cp:lastPrinted>2014-09-07T13:39:09Z</cp:lastPrinted>
  <dcterms:created xsi:type="dcterms:W3CDTF">2010-04-25T05:11:59Z</dcterms:created>
  <dcterms:modified xsi:type="dcterms:W3CDTF">2014-09-07T19:46:15Z</dcterms:modified>
  <cp:category>Bible</cp:category>
</cp:coreProperties>
</file>