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57" r:id="rId1"/>
  </p:sldMasterIdLst>
  <p:handoutMasterIdLst>
    <p:handoutMasterId r:id="rId12"/>
  </p:handoutMasterIdLst>
  <p:sldIdLst>
    <p:sldId id="454" r:id="rId2"/>
    <p:sldId id="458" r:id="rId3"/>
    <p:sldId id="459" r:id="rId4"/>
    <p:sldId id="460" r:id="rId5"/>
    <p:sldId id="461" r:id="rId6"/>
    <p:sldId id="463" r:id="rId7"/>
    <p:sldId id="469" r:id="rId8"/>
    <p:sldId id="470" r:id="rId9"/>
    <p:sldId id="471" r:id="rId10"/>
    <p:sldId id="472" r:id="rId11"/>
  </p:sldIdLst>
  <p:sldSz cx="9144000" cy="5143500" type="screen16x9"/>
  <p:notesSz cx="7102475" cy="9369425"/>
  <p:embeddedFontLst>
    <p:embeddedFont>
      <p:font typeface="Arial Black" panose="020B0A04020102020204" pitchFamily="34" charset="0"/>
      <p:bold r:id="rId13"/>
    </p:embeddedFont>
    <p:embeddedFont>
      <p:font typeface="Impact" panose="020B0806030902050204" pitchFamily="34" charset="0"/>
      <p:regular r:id="rId1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8" autoAdjust="0"/>
    <p:restoredTop sz="94660"/>
  </p:normalViewPr>
  <p:slideViewPr>
    <p:cSldViewPr showGuides="1">
      <p:cViewPr>
        <p:scale>
          <a:sx n="130" d="100"/>
          <a:sy n="130" d="100"/>
        </p:scale>
        <p:origin x="-1044" y="-4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97BC9177-8551-45F1-9408-98F8A0CF4102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8D1DB009-B4C8-4E1E-AE93-B487A62E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5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471863"/>
            <a:ext cx="7543800" cy="11430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614863"/>
            <a:ext cx="6858000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 b="1">
                <a:solidFill>
                  <a:schemeClr val="tx2"/>
                </a:solidFill>
                <a:latin typeface="Arial Black" panose="020B0A04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457200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101D3B5-17E4-4AC0-A8A8-FBBC8BA9D1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1"/>
            <a:ext cx="1828800" cy="40576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E7D657-C1A8-4478-BFDC-B5F184093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defRPr/>
            </a:lvl1pPr>
            <a:lvl2pPr marL="460375" indent="-230188">
              <a:defRPr/>
            </a:lvl2pPr>
            <a:lvl3pPr marL="684213" indent="-223838"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109610-C443-45C4-9F64-DBACC27880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D54342-E144-4BF9-BC9E-34B220698C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143000"/>
            <a:ext cx="4340352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143000"/>
            <a:ext cx="4422648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3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FCB0B2E-AC6C-40B8-B9CA-581A699A33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53444" y="1885751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0"/>
            <a:ext cx="7391400" cy="6036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CEA358-AE41-4C4C-BF43-5680FB0D37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" y="285750"/>
            <a:ext cx="8991600" cy="8429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157288"/>
            <a:ext cx="8991600" cy="3914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0"/>
            <a:ext cx="89916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" y="1122426"/>
            <a:ext cx="89916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01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60375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684213" indent="-22383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45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Weakness of Appearance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Lesson 15 – II Corinthians </a:t>
            </a:r>
            <a:r>
              <a:rPr lang="en-US" dirty="0" smtClean="0"/>
              <a:t>10:1-18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5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“Trained in Knowledge”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2200" dirty="0" smtClean="0"/>
              <a:t>In </a:t>
            </a:r>
            <a:r>
              <a:rPr lang="en-US" sz="2200" dirty="0"/>
              <a:t>what 2 ways mentioned here, was Paul evidently charged as being </a:t>
            </a:r>
            <a:r>
              <a:rPr lang="en-US" sz="2200" i="1" dirty="0"/>
              <a:t>“inferior”</a:t>
            </a:r>
            <a:r>
              <a:rPr lang="en-US" sz="2200" dirty="0"/>
              <a:t> to these apostles?  How does he answer the first charge</a:t>
            </a:r>
            <a:r>
              <a:rPr lang="en-US" sz="2200" dirty="0" smtClean="0"/>
              <a:t>?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200" b="1" i="1" dirty="0" smtClean="0"/>
              <a:t>Even though I am </a:t>
            </a:r>
            <a:r>
              <a:rPr lang="en-US" sz="2200" b="1" i="1" baseline="30000" dirty="0" smtClean="0">
                <a:solidFill>
                  <a:schemeClr val="accent1"/>
                </a:solidFill>
              </a:rPr>
              <a:t>1</a:t>
            </a:r>
            <a:r>
              <a:rPr lang="en-US" sz="2200" b="1" i="1" u="sng" dirty="0" smtClean="0"/>
              <a:t>untrained in speech</a:t>
            </a:r>
            <a:r>
              <a:rPr lang="en-US" sz="2200" b="1" i="1" dirty="0" smtClean="0"/>
              <a:t>, yet I am </a:t>
            </a:r>
            <a:r>
              <a:rPr lang="en-US" sz="2200" b="1" i="1" u="sng" dirty="0" smtClean="0"/>
              <a:t>not in knowledge</a:t>
            </a:r>
            <a:r>
              <a:rPr lang="en-US" sz="2200" i="1" dirty="0" smtClean="0"/>
              <a:t>. But we have been thoroughly manifested among you in all things.  Did I commit sin in humbling myself that you might be exalted, </a:t>
            </a:r>
            <a:r>
              <a:rPr lang="en-US" sz="2200" b="1" i="1" dirty="0" smtClean="0"/>
              <a:t>because I </a:t>
            </a:r>
            <a:r>
              <a:rPr lang="en-US" sz="2200" b="1" i="1" baseline="30000" dirty="0">
                <a:solidFill>
                  <a:schemeClr val="accent1"/>
                </a:solidFill>
              </a:rPr>
              <a:t>2</a:t>
            </a:r>
            <a:r>
              <a:rPr lang="en-US" sz="2200" b="1" i="1" dirty="0" smtClean="0"/>
              <a:t>preached the gospel of God to you </a:t>
            </a:r>
            <a:r>
              <a:rPr lang="en-US" sz="2200" b="1" i="1" u="sng" dirty="0" smtClean="0"/>
              <a:t>free of charge</a:t>
            </a:r>
            <a:r>
              <a:rPr lang="en-US" sz="2200" i="1" dirty="0" smtClean="0"/>
              <a:t>?  </a:t>
            </a:r>
            <a:r>
              <a:rPr lang="en-US" sz="2200" b="1" i="1" dirty="0" smtClean="0"/>
              <a:t>I robbed </a:t>
            </a:r>
            <a:r>
              <a:rPr lang="en-US" sz="2200" b="1" i="1" u="sng" dirty="0" smtClean="0"/>
              <a:t>other churches</a:t>
            </a:r>
            <a:r>
              <a:rPr lang="en-US" sz="2200" b="1" i="1" dirty="0" smtClean="0"/>
              <a:t>, </a:t>
            </a:r>
            <a:r>
              <a:rPr lang="en-US" sz="2200" b="1" i="1" u="sng" dirty="0" smtClean="0"/>
              <a:t>taking</a:t>
            </a:r>
            <a:r>
              <a:rPr lang="en-US" sz="2200" b="1" i="1" dirty="0" smtClean="0"/>
              <a:t> wages </a:t>
            </a:r>
            <a:r>
              <a:rPr lang="en-US" sz="2200" b="1" i="1" u="sng" dirty="0" smtClean="0"/>
              <a:t>from them</a:t>
            </a:r>
            <a:r>
              <a:rPr lang="en-US" sz="2200" b="1" i="1" dirty="0" smtClean="0"/>
              <a:t> to minister </a:t>
            </a:r>
            <a:r>
              <a:rPr lang="en-US" sz="2200" b="1" i="1" u="sng" dirty="0" smtClean="0"/>
              <a:t>to you</a:t>
            </a:r>
            <a:r>
              <a:rPr lang="en-US" sz="2200" i="1" dirty="0" smtClean="0"/>
              <a:t>. </a:t>
            </a:r>
            <a:r>
              <a:rPr lang="en-US" sz="2200" dirty="0" smtClean="0"/>
              <a:t>(</a:t>
            </a:r>
            <a:r>
              <a:rPr lang="en-US" sz="2200" b="1" dirty="0" smtClean="0">
                <a:solidFill>
                  <a:schemeClr val="accent1"/>
                </a:solidFill>
              </a:rPr>
              <a:t>11:6-8</a:t>
            </a:r>
            <a:r>
              <a:rPr lang="en-US" sz="2200" dirty="0" smtClean="0"/>
              <a:t>)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His </a:t>
            </a:r>
            <a:r>
              <a:rPr lang="en-US" sz="2200" i="1" dirty="0" smtClean="0"/>
              <a:t>“speech”</a:t>
            </a:r>
            <a:r>
              <a:rPr lang="en-US" sz="2200" dirty="0" smtClean="0"/>
              <a:t> was not important compared to what he </a:t>
            </a:r>
            <a:r>
              <a:rPr lang="en-US" sz="2200" i="1" dirty="0" smtClean="0"/>
              <a:t>“knew”</a:t>
            </a:r>
            <a:r>
              <a:rPr lang="en-US" sz="2200" dirty="0" smtClean="0"/>
              <a:t>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b="1" dirty="0" smtClean="0"/>
              <a:t>Lesson #1:</a:t>
            </a:r>
            <a:r>
              <a:rPr lang="en-US" sz="2200" dirty="0" smtClean="0"/>
              <a:t> Teachers bear a burden to make their teaching as </a:t>
            </a:r>
            <a:r>
              <a:rPr lang="en-US" sz="2200" i="1" dirty="0"/>
              <a:t>“salty”</a:t>
            </a:r>
            <a:r>
              <a:rPr lang="en-US" sz="2200" dirty="0"/>
              <a:t> </a:t>
            </a:r>
            <a:r>
              <a:rPr lang="en-US" sz="2200" dirty="0" smtClean="0"/>
              <a:t>and </a:t>
            </a:r>
            <a:r>
              <a:rPr lang="en-US" sz="2200" i="1" dirty="0" smtClean="0"/>
              <a:t>“gracious”</a:t>
            </a:r>
            <a:r>
              <a:rPr lang="en-US" sz="2200" dirty="0" smtClean="0"/>
              <a:t> as possible (</a:t>
            </a:r>
            <a:r>
              <a:rPr lang="en-US" sz="2200" b="1" dirty="0" smtClean="0">
                <a:solidFill>
                  <a:schemeClr val="accent1"/>
                </a:solidFill>
              </a:rPr>
              <a:t>I Cor. 9:19-23; Col. 4:6; I Pet. 3:15</a:t>
            </a:r>
            <a:r>
              <a:rPr lang="en-US" sz="2200" dirty="0" smtClean="0"/>
              <a:t>).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b="1" dirty="0" smtClean="0"/>
              <a:t>Lesson #2:</a:t>
            </a:r>
            <a:r>
              <a:rPr lang="en-US" sz="2200" dirty="0" smtClean="0"/>
              <a:t> Students ultimately bear the final burden to sift through any possible stammering to find the </a:t>
            </a:r>
            <a:r>
              <a:rPr lang="en-US" sz="2200" i="1" dirty="0" smtClean="0"/>
              <a:t>“knowledge”</a:t>
            </a:r>
            <a:r>
              <a:rPr lang="en-US" sz="2200" dirty="0"/>
              <a:t> </a:t>
            </a:r>
            <a:r>
              <a:rPr lang="en-US" sz="2200" dirty="0" smtClean="0"/>
              <a:t>regardless of </a:t>
            </a:r>
            <a:r>
              <a:rPr lang="en-US" sz="2200" i="1" dirty="0" smtClean="0"/>
              <a:t>“speech”</a:t>
            </a:r>
            <a:r>
              <a:rPr lang="en-US" sz="2200" dirty="0" smtClean="0"/>
              <a:t>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Both parties </a:t>
            </a:r>
            <a:r>
              <a:rPr lang="en-US" sz="2200" b="1" i="1" dirty="0" smtClean="0"/>
              <a:t>share</a:t>
            </a:r>
            <a:r>
              <a:rPr lang="en-US" sz="2200" dirty="0" smtClean="0"/>
              <a:t> responsibility.  Not one </a:t>
            </a:r>
            <a:r>
              <a:rPr lang="en-US" sz="2200" b="1" i="1" dirty="0" smtClean="0"/>
              <a:t>or</a:t>
            </a:r>
            <a:r>
              <a:rPr lang="en-US" sz="2200" dirty="0" smtClean="0"/>
              <a:t> the other.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6517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“Judge with righteous judgment”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dirty="0" smtClean="0"/>
              <a:t>What </a:t>
            </a:r>
            <a:r>
              <a:rPr lang="en-US" dirty="0"/>
              <a:t>basis for judging had the Corinthians been using?   What other passages warn against this</a:t>
            </a:r>
            <a:r>
              <a:rPr lang="en-US" dirty="0" smtClean="0"/>
              <a:t>?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i="1" dirty="0"/>
              <a:t>Do you </a:t>
            </a:r>
            <a:r>
              <a:rPr lang="en-US" b="1" i="1" dirty="0"/>
              <a:t>look at things according to the </a:t>
            </a:r>
            <a:r>
              <a:rPr lang="en-US" b="1" i="1" u="sng" dirty="0"/>
              <a:t>outward appearance</a:t>
            </a:r>
            <a:r>
              <a:rPr lang="en-US" i="1" dirty="0"/>
              <a:t>? If anyone is </a:t>
            </a:r>
            <a:r>
              <a:rPr lang="en-US" b="1" i="1" dirty="0"/>
              <a:t>convinced </a:t>
            </a:r>
            <a:r>
              <a:rPr lang="en-US" b="1" i="1" u="sng" dirty="0"/>
              <a:t>in himself</a:t>
            </a:r>
            <a:r>
              <a:rPr lang="en-US" b="1" i="1" dirty="0"/>
              <a:t> that he is </a:t>
            </a:r>
            <a:r>
              <a:rPr lang="en-US" b="1" i="1" dirty="0" smtClean="0"/>
              <a:t>Christ’s</a:t>
            </a:r>
            <a:r>
              <a:rPr lang="en-US" i="1" dirty="0"/>
              <a:t>, let him </a:t>
            </a:r>
            <a:r>
              <a:rPr lang="en-US" b="1" i="1" u="sng" dirty="0"/>
              <a:t>again consider</a:t>
            </a:r>
            <a:r>
              <a:rPr lang="en-US" b="1" i="1" dirty="0"/>
              <a:t> this in himself, that </a:t>
            </a:r>
            <a:r>
              <a:rPr lang="en-US" b="1" i="1" u="sng" dirty="0"/>
              <a:t>just as he</a:t>
            </a:r>
            <a:r>
              <a:rPr lang="en-US" b="1" i="1" dirty="0"/>
              <a:t> is </a:t>
            </a:r>
            <a:r>
              <a:rPr lang="en-US" b="1" i="1" dirty="0" smtClean="0"/>
              <a:t>Christ’s</a:t>
            </a:r>
            <a:r>
              <a:rPr lang="en-US" b="1" i="1" dirty="0"/>
              <a:t>, even </a:t>
            </a:r>
            <a:r>
              <a:rPr lang="en-US" b="1" i="1" u="sng" dirty="0"/>
              <a:t>so we</a:t>
            </a:r>
            <a:r>
              <a:rPr lang="en-US" b="1" i="1" dirty="0"/>
              <a:t> are </a:t>
            </a:r>
            <a:r>
              <a:rPr lang="en-US" b="1" i="1" dirty="0" smtClean="0"/>
              <a:t>Christ’s</a:t>
            </a:r>
            <a:r>
              <a:rPr lang="en-US" i="1" dirty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10:7</a:t>
            </a:r>
            <a:r>
              <a:rPr lang="en-US" dirty="0" smtClean="0"/>
              <a:t>)</a:t>
            </a:r>
            <a:endParaRPr lang="en-US" dirty="0"/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They had been judging according to </a:t>
            </a:r>
            <a:r>
              <a:rPr lang="en-US" i="1" dirty="0" smtClean="0"/>
              <a:t>“outward appearance”</a:t>
            </a:r>
            <a:r>
              <a:rPr lang="en-US" dirty="0" smtClean="0"/>
              <a:t>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Apparently, </a:t>
            </a:r>
            <a:r>
              <a:rPr lang="en-US" b="1" i="1" dirty="0" smtClean="0"/>
              <a:t>bold</a:t>
            </a:r>
            <a:r>
              <a:rPr lang="en-US" dirty="0" smtClean="0"/>
              <a:t> self-assertion and self-witness were accepted as fact.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If Paul was </a:t>
            </a:r>
            <a:r>
              <a:rPr lang="en-US" b="1" i="1" dirty="0" smtClean="0"/>
              <a:t>rejected</a:t>
            </a:r>
            <a:r>
              <a:rPr lang="en-US" dirty="0" smtClean="0"/>
              <a:t> for </a:t>
            </a:r>
            <a:r>
              <a:rPr lang="en-US" b="1" i="1" dirty="0" smtClean="0"/>
              <a:t>weakness</a:t>
            </a:r>
            <a:r>
              <a:rPr lang="en-US" dirty="0" smtClean="0"/>
              <a:t>, they were </a:t>
            </a:r>
            <a:r>
              <a:rPr lang="en-US" b="1" i="1" dirty="0" smtClean="0"/>
              <a:t>accepted</a:t>
            </a:r>
            <a:r>
              <a:rPr lang="en-US" dirty="0" smtClean="0"/>
              <a:t> by </a:t>
            </a:r>
            <a:r>
              <a:rPr lang="en-US" b="1" i="1" dirty="0" smtClean="0"/>
              <a:t>boldness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11:20-21</a:t>
            </a:r>
            <a:r>
              <a:rPr lang="en-US" dirty="0" smtClean="0"/>
              <a:t>).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Great danger in accepting self-witness (</a:t>
            </a:r>
            <a:r>
              <a:rPr lang="en-US" b="1" dirty="0" smtClean="0">
                <a:solidFill>
                  <a:schemeClr val="accent1"/>
                </a:solidFill>
              </a:rPr>
              <a:t>John 5:31</a:t>
            </a:r>
            <a:r>
              <a:rPr lang="en-US" dirty="0" smtClean="0"/>
              <a:t>).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God does not judge according to appearance (</a:t>
            </a:r>
            <a:r>
              <a:rPr lang="en-US" b="1" dirty="0">
                <a:solidFill>
                  <a:schemeClr val="accent1"/>
                </a:solidFill>
              </a:rPr>
              <a:t>I Samuel 16:7</a:t>
            </a:r>
            <a:r>
              <a:rPr lang="en-US" dirty="0" smtClean="0"/>
              <a:t>).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Neither should we (</a:t>
            </a:r>
            <a:r>
              <a:rPr lang="en-US" b="1" dirty="0" smtClean="0">
                <a:solidFill>
                  <a:schemeClr val="accent1"/>
                </a:solidFill>
              </a:rPr>
              <a:t>5:12; Jo.7:24</a:t>
            </a:r>
            <a:r>
              <a:rPr lang="en-US" dirty="0" smtClean="0"/>
              <a:t>, </a:t>
            </a:r>
            <a:r>
              <a:rPr lang="en-US" i="1" dirty="0" smtClean="0"/>
              <a:t>“judge with righteous judgment”</a:t>
            </a:r>
            <a:r>
              <a:rPr lang="en-US" dirty="0" smtClean="0"/>
              <a:t>)!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25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Authorized Boasting?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indent="-2270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dirty="0" smtClean="0"/>
              <a:t>How is Paul’s </a:t>
            </a:r>
            <a:r>
              <a:rPr lang="en-US" i="1" dirty="0" smtClean="0"/>
              <a:t>“boasting”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10:8</a:t>
            </a:r>
            <a:r>
              <a:rPr lang="en-US" dirty="0" smtClean="0"/>
              <a:t>) different than the </a:t>
            </a:r>
            <a:r>
              <a:rPr lang="en-US" i="1" dirty="0" smtClean="0"/>
              <a:t>“commendation”</a:t>
            </a:r>
            <a:r>
              <a:rPr lang="en-US" dirty="0" smtClean="0"/>
              <a:t> he condemns (</a:t>
            </a:r>
            <a:r>
              <a:rPr lang="en-US" b="1" dirty="0" smtClean="0">
                <a:solidFill>
                  <a:schemeClr val="accent1"/>
                </a:solidFill>
              </a:rPr>
              <a:t>10:12</a:t>
            </a:r>
            <a:r>
              <a:rPr lang="en-US" dirty="0" smtClean="0"/>
              <a:t>)?</a:t>
            </a:r>
          </a:p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i="1" dirty="0" smtClean="0"/>
              <a:t>For </a:t>
            </a:r>
            <a:r>
              <a:rPr lang="en-US" b="1" i="1" dirty="0"/>
              <a:t>even if I should boast somewhat more about </a:t>
            </a:r>
            <a:r>
              <a:rPr lang="en-US" b="1" i="1" u="sng" dirty="0"/>
              <a:t>our authority, which the Lord gave us</a:t>
            </a:r>
            <a:r>
              <a:rPr lang="en-US" i="1" dirty="0"/>
              <a:t> for edification and not for your destruction, I shall not be </a:t>
            </a:r>
            <a:r>
              <a:rPr lang="en-US" i="1" dirty="0" smtClean="0"/>
              <a:t>ashamed … For </a:t>
            </a:r>
            <a:r>
              <a:rPr lang="en-US" i="1" dirty="0"/>
              <a:t>we dare </a:t>
            </a:r>
            <a:r>
              <a:rPr lang="en-US" b="1" i="1" u="sng" dirty="0"/>
              <a:t>not</a:t>
            </a:r>
            <a:r>
              <a:rPr lang="en-US" b="1" i="1" dirty="0"/>
              <a:t> class </a:t>
            </a:r>
            <a:r>
              <a:rPr lang="en-US" i="1" dirty="0"/>
              <a:t>ourselves </a:t>
            </a:r>
            <a:r>
              <a:rPr lang="en-US" b="1" i="1" dirty="0"/>
              <a:t>or compare </a:t>
            </a:r>
            <a:r>
              <a:rPr lang="en-US" i="1" dirty="0"/>
              <a:t>ourselves </a:t>
            </a:r>
            <a:r>
              <a:rPr lang="en-US" b="1" i="1" dirty="0"/>
              <a:t>with those who </a:t>
            </a:r>
            <a:r>
              <a:rPr lang="en-US" b="1" i="1" u="sng" dirty="0"/>
              <a:t>commend themselves</a:t>
            </a:r>
            <a:r>
              <a:rPr lang="en-US" i="1" dirty="0"/>
              <a:t>. But they, </a:t>
            </a:r>
            <a:r>
              <a:rPr lang="en-US" b="1" i="1" dirty="0"/>
              <a:t>measuring</a:t>
            </a:r>
            <a:r>
              <a:rPr lang="en-US" i="1" dirty="0"/>
              <a:t> themselves </a:t>
            </a:r>
            <a:r>
              <a:rPr lang="en-US" b="1" i="1" dirty="0"/>
              <a:t>by</a:t>
            </a:r>
            <a:r>
              <a:rPr lang="en-US" i="1" dirty="0"/>
              <a:t> themselves, and </a:t>
            </a:r>
            <a:r>
              <a:rPr lang="en-US" b="1" i="1" dirty="0"/>
              <a:t>comparing</a:t>
            </a:r>
            <a:r>
              <a:rPr lang="en-US" i="1" dirty="0"/>
              <a:t> themselves </a:t>
            </a:r>
            <a:r>
              <a:rPr lang="en-US" b="1" i="1" dirty="0"/>
              <a:t>among</a:t>
            </a:r>
            <a:r>
              <a:rPr lang="en-US" i="1" dirty="0"/>
              <a:t> themselves, </a:t>
            </a:r>
            <a:r>
              <a:rPr lang="en-US" b="1" i="1" u="sng" dirty="0"/>
              <a:t>are not wise</a:t>
            </a:r>
            <a:r>
              <a:rPr lang="en-US" i="1" dirty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10:8, 12</a:t>
            </a:r>
            <a:r>
              <a:rPr lang="en-US" dirty="0" smtClean="0"/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Paul’s </a:t>
            </a:r>
            <a:r>
              <a:rPr lang="en-US" i="1" dirty="0" smtClean="0"/>
              <a:t>“boast”</a:t>
            </a:r>
            <a:r>
              <a:rPr lang="en-US" dirty="0" smtClean="0"/>
              <a:t> was given by the Lord, </a:t>
            </a:r>
            <a:r>
              <a:rPr lang="en-US" b="1" i="1" dirty="0" smtClean="0"/>
              <a:t>authorized</a:t>
            </a:r>
            <a:r>
              <a:rPr lang="en-US" dirty="0" smtClean="0"/>
              <a:t> by </a:t>
            </a:r>
            <a:r>
              <a:rPr lang="en-US" b="1" i="1" dirty="0" smtClean="0"/>
              <a:t>God</a:t>
            </a:r>
            <a:r>
              <a:rPr lang="en-US" dirty="0" smtClean="0"/>
              <a:t>!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Others’ </a:t>
            </a:r>
            <a:r>
              <a:rPr lang="en-US" i="1" dirty="0" smtClean="0"/>
              <a:t>“commendation”</a:t>
            </a:r>
            <a:r>
              <a:rPr lang="en-US" dirty="0" smtClean="0"/>
              <a:t> was </a:t>
            </a:r>
            <a:r>
              <a:rPr lang="en-US" b="1" i="1" dirty="0" smtClean="0"/>
              <a:t>circular</a:t>
            </a:r>
            <a:r>
              <a:rPr lang="en-US" dirty="0" smtClean="0"/>
              <a:t> and of </a:t>
            </a:r>
            <a:r>
              <a:rPr lang="en-US" b="1" i="1" dirty="0" smtClean="0"/>
              <a:t>human</a:t>
            </a:r>
            <a:r>
              <a:rPr lang="en-US" dirty="0" smtClean="0"/>
              <a:t> origin.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Lessons?  Applications?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2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Boasting Beyond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200" b="1" i="1" dirty="0"/>
              <a:t>We</a:t>
            </a:r>
            <a:r>
              <a:rPr lang="en-US" sz="2200" i="1" dirty="0"/>
              <a:t>, however, </a:t>
            </a:r>
            <a:r>
              <a:rPr lang="en-US" sz="2200" b="1" i="1" dirty="0"/>
              <a:t>will </a:t>
            </a:r>
            <a:r>
              <a:rPr lang="en-US" sz="2200" b="1" i="1" u="sng" dirty="0"/>
              <a:t>not</a:t>
            </a:r>
            <a:r>
              <a:rPr lang="en-US" sz="2200" b="1" i="1" dirty="0"/>
              <a:t> boast </a:t>
            </a:r>
            <a:r>
              <a:rPr lang="en-US" sz="2200" b="1" i="1" u="sng" dirty="0"/>
              <a:t>beyond measure</a:t>
            </a:r>
            <a:r>
              <a:rPr lang="en-US" sz="2200" i="1" dirty="0"/>
              <a:t>, but </a:t>
            </a:r>
            <a:r>
              <a:rPr lang="en-US" sz="2200" b="1" i="1" dirty="0"/>
              <a:t>within the limits of the sphere which God appointed </a:t>
            </a:r>
            <a:r>
              <a:rPr lang="en-US" sz="2200" b="1" i="1" dirty="0" smtClean="0"/>
              <a:t>us</a:t>
            </a:r>
            <a:r>
              <a:rPr lang="en-US" sz="2200" i="1" dirty="0" smtClean="0"/>
              <a:t> – a sphere </a:t>
            </a:r>
            <a:r>
              <a:rPr lang="en-US" sz="2200" i="1" dirty="0"/>
              <a:t>which especially includes you</a:t>
            </a:r>
            <a:r>
              <a:rPr lang="en-US" sz="2200" i="1" dirty="0" smtClean="0"/>
              <a:t>.  For </a:t>
            </a:r>
            <a:r>
              <a:rPr lang="en-US" sz="2200" i="1" dirty="0"/>
              <a:t>we are </a:t>
            </a:r>
            <a:r>
              <a:rPr lang="en-US" sz="2200" b="1" i="1" dirty="0"/>
              <a:t>not overextending ourselves (as though our authority did not extend to you</a:t>
            </a:r>
            <a:r>
              <a:rPr lang="en-US" sz="2200" i="1" dirty="0"/>
              <a:t>), for it was to you that we came with the gospel of Christ</a:t>
            </a:r>
            <a:r>
              <a:rPr lang="en-US" sz="2200" i="1" dirty="0" smtClean="0"/>
              <a:t>; </a:t>
            </a:r>
            <a:r>
              <a:rPr lang="en-US" sz="2200" b="1" i="1" u="sng" dirty="0" smtClean="0"/>
              <a:t>not</a:t>
            </a:r>
            <a:r>
              <a:rPr lang="en-US" sz="2200" b="1" i="1" dirty="0" smtClean="0"/>
              <a:t> </a:t>
            </a:r>
            <a:r>
              <a:rPr lang="en-US" sz="2200" b="1" i="1" dirty="0"/>
              <a:t>boasting of </a:t>
            </a:r>
            <a:r>
              <a:rPr lang="en-US" sz="2200" b="1" i="1" u="sng" dirty="0"/>
              <a:t>things beyond measure</a:t>
            </a:r>
            <a:r>
              <a:rPr lang="en-US" sz="2200" b="1" i="1" dirty="0"/>
              <a:t>, that is, in other </a:t>
            </a:r>
            <a:r>
              <a:rPr lang="en-US" sz="2200" b="1" i="1" dirty="0" smtClean="0"/>
              <a:t>men’s </a:t>
            </a:r>
            <a:r>
              <a:rPr lang="en-US" sz="2200" b="1" i="1" dirty="0"/>
              <a:t>labors</a:t>
            </a:r>
            <a:r>
              <a:rPr lang="en-US" sz="2200" i="1" dirty="0"/>
              <a:t>, but having hope, that as your faith is increased, we shall be greatly enlarged by you in our sphere</a:t>
            </a:r>
            <a:r>
              <a:rPr lang="en-US" sz="2200" i="1" dirty="0" smtClean="0"/>
              <a:t>, to </a:t>
            </a:r>
            <a:r>
              <a:rPr lang="en-US" sz="2200" i="1" dirty="0"/>
              <a:t>preach the gospel in the regions beyond you, and </a:t>
            </a:r>
            <a:r>
              <a:rPr lang="en-US" sz="2200" b="1" i="1" u="sng" dirty="0"/>
              <a:t>not</a:t>
            </a:r>
            <a:r>
              <a:rPr lang="en-US" sz="2200" b="1" i="1" dirty="0"/>
              <a:t> to boast in </a:t>
            </a:r>
            <a:r>
              <a:rPr lang="en-US" sz="2200" b="1" i="1" u="sng" dirty="0"/>
              <a:t>another </a:t>
            </a:r>
            <a:r>
              <a:rPr lang="en-US" sz="2200" b="1" i="1" u="sng" dirty="0" smtClean="0"/>
              <a:t>man’s </a:t>
            </a:r>
            <a:r>
              <a:rPr lang="en-US" sz="2200" b="1" i="1" u="sng" dirty="0"/>
              <a:t>sphere of accomplishment</a:t>
            </a:r>
            <a:r>
              <a:rPr lang="en-US" sz="2200" i="1" dirty="0"/>
              <a:t>. </a:t>
            </a:r>
            <a:r>
              <a:rPr lang="en-US" sz="2200" dirty="0" smtClean="0"/>
              <a:t>(</a:t>
            </a:r>
            <a:r>
              <a:rPr lang="en-US" sz="2200" b="1" dirty="0" smtClean="0">
                <a:solidFill>
                  <a:schemeClr val="accent1"/>
                </a:solidFill>
              </a:rPr>
              <a:t>10:13-16</a:t>
            </a:r>
            <a:r>
              <a:rPr lang="en-US" sz="2200" dirty="0" smtClean="0"/>
              <a:t>)</a:t>
            </a:r>
          </a:p>
          <a:p>
            <a:pPr marL="227013" lvl="0" indent="-227013">
              <a:lnSpc>
                <a:spcPct val="90000"/>
              </a:lnSpc>
              <a:spcBef>
                <a:spcPts val="0"/>
              </a:spcBef>
              <a:buFont typeface="+mj-lt"/>
              <a:buAutoNum type="arabicPeriod" startAt="6"/>
            </a:pPr>
            <a:r>
              <a:rPr lang="en-US" sz="2200" dirty="0" smtClean="0"/>
              <a:t>What kind of boasting did Paul avoid, which the false apostles enjoined?</a:t>
            </a:r>
            <a:endParaRPr lang="en-US" sz="22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Paul was authorized - </a:t>
            </a:r>
            <a:r>
              <a:rPr lang="en-US" sz="2200" b="1" i="1" dirty="0" smtClean="0"/>
              <a:t>charged</a:t>
            </a:r>
            <a:r>
              <a:rPr lang="en-US" sz="2200" dirty="0" smtClean="0"/>
              <a:t> to </a:t>
            </a:r>
            <a:r>
              <a:rPr lang="en-US" sz="2200" b="1" i="1" dirty="0" smtClean="0"/>
              <a:t>teach</a:t>
            </a:r>
            <a:r>
              <a:rPr lang="en-US" sz="2200" dirty="0" smtClean="0"/>
              <a:t> the gospel and </a:t>
            </a:r>
            <a:r>
              <a:rPr lang="en-US" sz="2200" b="1" i="1" dirty="0" smtClean="0"/>
              <a:t>convert</a:t>
            </a:r>
            <a:r>
              <a:rPr lang="en-US" sz="2200" dirty="0" smtClean="0"/>
              <a:t> the Gentiles.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False apostles </a:t>
            </a:r>
            <a:r>
              <a:rPr lang="en-US" sz="2200" b="1" i="1" dirty="0" smtClean="0"/>
              <a:t>rejected</a:t>
            </a:r>
            <a:r>
              <a:rPr lang="en-US" sz="2200" dirty="0" smtClean="0"/>
              <a:t> Paul’s </a:t>
            </a:r>
            <a:r>
              <a:rPr lang="en-US" sz="2200" b="1" i="1" dirty="0" smtClean="0"/>
              <a:t>authority</a:t>
            </a:r>
            <a:r>
              <a:rPr lang="en-US" sz="2200" dirty="0" smtClean="0"/>
              <a:t> and </a:t>
            </a:r>
            <a:r>
              <a:rPr lang="en-US" sz="2200" b="1" i="1" dirty="0" smtClean="0"/>
              <a:t>boasted</a:t>
            </a:r>
            <a:r>
              <a:rPr lang="en-US" sz="2200" dirty="0" smtClean="0"/>
              <a:t> in </a:t>
            </a:r>
            <a:r>
              <a:rPr lang="en-US" sz="2200" b="1" i="1" dirty="0" smtClean="0"/>
              <a:t>his</a:t>
            </a:r>
            <a:r>
              <a:rPr lang="en-US" sz="2200" dirty="0" smtClean="0"/>
              <a:t> work!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Paul always looked forward, hoping to preach in new lands (</a:t>
            </a:r>
            <a:r>
              <a:rPr lang="en-US" sz="2200" b="1" dirty="0" smtClean="0">
                <a:solidFill>
                  <a:schemeClr val="accent1"/>
                </a:solidFill>
              </a:rPr>
              <a:t>Ro.15:20-21</a:t>
            </a:r>
            <a:r>
              <a:rPr lang="en-US" sz="2200" dirty="0" smtClean="0"/>
              <a:t>).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False apostles came afterward, preyed on established, and siphoned funds.</a:t>
            </a:r>
          </a:p>
        </p:txBody>
      </p:sp>
    </p:spTree>
    <p:extLst>
      <p:ext uri="{BB962C8B-B14F-4D97-AF65-F5344CB8AC3E}">
        <p14:creationId xmlns:p14="http://schemas.microsoft.com/office/powerpoint/2010/main" val="210044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300" i="1" dirty="0" smtClean="0"/>
              <a:t>“No flesh should glory in His presence”</a:t>
            </a:r>
            <a:endParaRPr lang="en-US" sz="43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2200" i="1" dirty="0" smtClean="0"/>
              <a:t>But “he who glories, </a:t>
            </a:r>
            <a:r>
              <a:rPr lang="en-US" sz="2200" b="1" i="1" dirty="0" smtClean="0"/>
              <a:t>let him glory </a:t>
            </a:r>
            <a:r>
              <a:rPr lang="en-US" sz="2200" b="1" i="1" u="sng" dirty="0" smtClean="0"/>
              <a:t>in the LORD</a:t>
            </a:r>
            <a:r>
              <a:rPr lang="en-US" sz="2200" i="1" dirty="0"/>
              <a:t>.” </a:t>
            </a:r>
            <a:r>
              <a:rPr lang="en-US" sz="2200" i="1" dirty="0" smtClean="0"/>
              <a:t>For </a:t>
            </a:r>
            <a:r>
              <a:rPr lang="en-US" sz="2200" b="1" i="1" dirty="0"/>
              <a:t>not he who commends himself</a:t>
            </a:r>
            <a:r>
              <a:rPr lang="en-US" sz="2200" i="1" dirty="0"/>
              <a:t> is approved, but </a:t>
            </a:r>
            <a:r>
              <a:rPr lang="en-US" sz="2200" b="1" i="1" dirty="0"/>
              <a:t>whom the Lord commends</a:t>
            </a:r>
            <a:r>
              <a:rPr lang="en-US" sz="2200" i="1" dirty="0"/>
              <a:t>. </a:t>
            </a:r>
            <a:r>
              <a:rPr lang="en-US" sz="2200" dirty="0" smtClean="0"/>
              <a:t>(</a:t>
            </a:r>
            <a:r>
              <a:rPr lang="en-US" sz="2200" b="1" dirty="0" smtClean="0">
                <a:solidFill>
                  <a:schemeClr val="accent1"/>
                </a:solidFill>
              </a:rPr>
              <a:t>10:17-18</a:t>
            </a:r>
            <a:r>
              <a:rPr lang="en-US" sz="2200" dirty="0" smtClean="0"/>
              <a:t>)</a:t>
            </a:r>
          </a:p>
          <a:p>
            <a:pPr marL="0" lv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2200" dirty="0" smtClean="0"/>
              <a:t>See also:  </a:t>
            </a:r>
            <a:r>
              <a:rPr lang="en-US" sz="2200" b="1" dirty="0" smtClean="0">
                <a:solidFill>
                  <a:schemeClr val="accent1"/>
                </a:solidFill>
              </a:rPr>
              <a:t>Jeremiah 9:23-24; I Corinthians 1:18-31</a:t>
            </a:r>
            <a:r>
              <a:rPr lang="en-US" sz="2200" dirty="0" smtClean="0"/>
              <a:t>.</a:t>
            </a:r>
          </a:p>
          <a:p>
            <a:pPr marL="227013" lvl="0" indent="-2270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en-US" sz="2200" dirty="0" smtClean="0"/>
              <a:t>How </a:t>
            </a:r>
            <a:r>
              <a:rPr lang="en-US" sz="2200" dirty="0"/>
              <a:t>can we </a:t>
            </a:r>
            <a:r>
              <a:rPr lang="en-US" sz="2200" i="1" dirty="0"/>
              <a:t>“glory in the Lord”</a:t>
            </a:r>
            <a:r>
              <a:rPr lang="en-US" sz="2200" dirty="0"/>
              <a:t>?  Application</a:t>
            </a:r>
            <a:r>
              <a:rPr lang="en-US" sz="2200" dirty="0" smtClean="0"/>
              <a:t>?</a:t>
            </a:r>
          </a:p>
          <a:p>
            <a:pPr marL="227013" lvl="0" indent="-227013">
              <a:lnSpc>
                <a:spcPct val="95000"/>
              </a:lnSpc>
              <a:spcBef>
                <a:spcPts val="0"/>
              </a:spcBef>
              <a:buFont typeface="+mj-lt"/>
              <a:buAutoNum type="arabicPeriod" startAt="8"/>
            </a:pPr>
            <a:r>
              <a:rPr lang="en-US" sz="2200" dirty="0"/>
              <a:t>How do we avoid </a:t>
            </a:r>
            <a:r>
              <a:rPr lang="en-US" sz="2200" i="1" dirty="0"/>
              <a:t>“commending ourselves”</a:t>
            </a:r>
            <a:r>
              <a:rPr lang="en-US" sz="2200" dirty="0"/>
              <a:t>?  Application?</a:t>
            </a:r>
          </a:p>
          <a:p>
            <a:pPr lvl="0">
              <a:lnSpc>
                <a:spcPct val="95000"/>
              </a:lnSpc>
              <a:spcBef>
                <a:spcPts val="0"/>
              </a:spcBef>
            </a:pPr>
            <a:r>
              <a:rPr lang="en-US" sz="2200" dirty="0" smtClean="0"/>
              <a:t>It’s hard to do both.  Give glory to God!  God will take care of rest.</a:t>
            </a:r>
          </a:p>
          <a:p>
            <a:pPr lvl="0">
              <a:lnSpc>
                <a:spcPct val="95000"/>
              </a:lnSpc>
              <a:spcBef>
                <a:spcPts val="0"/>
              </a:spcBef>
            </a:pPr>
            <a:r>
              <a:rPr lang="en-US" sz="2200" b="1" i="1" dirty="0" smtClean="0"/>
              <a:t>By faith</a:t>
            </a:r>
            <a:r>
              <a:rPr lang="en-US" sz="2200" dirty="0" smtClean="0"/>
              <a:t>, </a:t>
            </a:r>
            <a:r>
              <a:rPr lang="en-US" sz="2200" b="1" i="1" dirty="0" smtClean="0"/>
              <a:t>accept</a:t>
            </a:r>
            <a:r>
              <a:rPr lang="en-US" sz="2200" dirty="0" smtClean="0"/>
              <a:t> that much of work here will go </a:t>
            </a:r>
            <a:r>
              <a:rPr lang="en-US" sz="2200" b="1" i="1" dirty="0" smtClean="0"/>
              <a:t>unpraised</a:t>
            </a:r>
            <a:r>
              <a:rPr lang="en-US" sz="2200" dirty="0" smtClean="0"/>
              <a:t> until heaven, and be </a:t>
            </a:r>
            <a:r>
              <a:rPr lang="en-US" sz="2200" b="1" i="1" dirty="0" smtClean="0"/>
              <a:t>satisfied</a:t>
            </a:r>
            <a:r>
              <a:rPr lang="en-US" sz="2200" dirty="0" smtClean="0"/>
              <a:t> with </a:t>
            </a:r>
            <a:r>
              <a:rPr lang="en-US" sz="2200" b="1" i="1" dirty="0" smtClean="0"/>
              <a:t>the Lord’s approval </a:t>
            </a:r>
            <a:r>
              <a:rPr lang="en-US" sz="2200" dirty="0" smtClean="0"/>
              <a:t>(</a:t>
            </a:r>
            <a:r>
              <a:rPr lang="en-US" sz="2200" b="1" dirty="0" smtClean="0">
                <a:solidFill>
                  <a:schemeClr val="accent1"/>
                </a:solidFill>
              </a:rPr>
              <a:t>Mat. 6:1-6; I Cor. 4:1-5; II Cor. 5:13; 13:5-7</a:t>
            </a:r>
            <a:r>
              <a:rPr lang="en-US" sz="2200" dirty="0" smtClean="0"/>
              <a:t>).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2200" i="1" dirty="0" smtClean="0"/>
              <a:t>Therefore, </a:t>
            </a:r>
            <a:r>
              <a:rPr lang="en-US" sz="2200" b="1" i="1" u="sng" dirty="0" smtClean="0"/>
              <a:t>humble</a:t>
            </a:r>
            <a:r>
              <a:rPr lang="en-US" sz="2200" b="1" i="1" dirty="0" smtClean="0"/>
              <a:t> </a:t>
            </a:r>
            <a:r>
              <a:rPr lang="en-US" sz="2200" b="1" i="1" dirty="0"/>
              <a:t>yourselves </a:t>
            </a:r>
            <a:r>
              <a:rPr lang="en-US" sz="2200" i="1" dirty="0"/>
              <a:t>under the mighty hand of God, that </a:t>
            </a:r>
            <a:r>
              <a:rPr lang="en-US" sz="2200" b="1" i="1" dirty="0"/>
              <a:t>He may exalt you </a:t>
            </a:r>
            <a:r>
              <a:rPr lang="en-US" sz="2200" b="1" i="1" u="sng" dirty="0"/>
              <a:t>in due </a:t>
            </a:r>
            <a:r>
              <a:rPr lang="en-US" sz="2200" b="1" i="1" u="sng" dirty="0" smtClean="0"/>
              <a:t>time</a:t>
            </a:r>
            <a:r>
              <a:rPr lang="en-US" sz="2200" i="1" dirty="0" smtClean="0"/>
              <a:t>. </a:t>
            </a:r>
            <a:r>
              <a:rPr lang="en-US" sz="2200" dirty="0"/>
              <a:t>(</a:t>
            </a:r>
            <a:r>
              <a:rPr lang="en-US" sz="2200" b="1" dirty="0">
                <a:solidFill>
                  <a:schemeClr val="accent1"/>
                </a:solidFill>
              </a:rPr>
              <a:t>I Peter </a:t>
            </a:r>
            <a:r>
              <a:rPr lang="en-US" sz="2200" b="1" dirty="0" smtClean="0">
                <a:solidFill>
                  <a:schemeClr val="accent1"/>
                </a:solidFill>
              </a:rPr>
              <a:t>5:6</a:t>
            </a:r>
            <a:r>
              <a:rPr lang="en-US" sz="2200" dirty="0" smtClean="0"/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sz="2200" dirty="0" smtClean="0"/>
              <a:t>Must judge others according to </a:t>
            </a:r>
            <a:r>
              <a:rPr lang="en-US" sz="2200" b="1" i="1" dirty="0" smtClean="0"/>
              <a:t>God’s</a:t>
            </a:r>
            <a:r>
              <a:rPr lang="en-US" sz="2200" dirty="0" smtClean="0"/>
              <a:t> criteria, not </a:t>
            </a:r>
            <a:r>
              <a:rPr lang="en-US" sz="2200" i="1" dirty="0" smtClean="0"/>
              <a:t>“appearance”</a:t>
            </a:r>
            <a:r>
              <a:rPr lang="en-US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82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Cutting off Deceivers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Lesson 16 – II Corinthians </a:t>
            </a:r>
            <a:r>
              <a:rPr lang="en-US" dirty="0" smtClean="0"/>
              <a:t>11:1-15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00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“Godly Jealousy”?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was Paul’s </a:t>
            </a:r>
            <a:r>
              <a:rPr lang="en-US" i="1" dirty="0"/>
              <a:t>“godly jealousy”</a:t>
            </a:r>
            <a:r>
              <a:rPr lang="en-US" dirty="0"/>
              <a:t> different than any possible jealousy exhibited by the false apostles?</a:t>
            </a:r>
          </a:p>
          <a:p>
            <a:pPr marL="0" lvl="0" indent="0">
              <a:buNone/>
            </a:pPr>
            <a:r>
              <a:rPr lang="en-US" i="1" dirty="0" smtClean="0"/>
              <a:t>Oh, that you would bear with me in a little folly – and indeed you do bear with me.   For </a:t>
            </a:r>
            <a:r>
              <a:rPr lang="en-US" b="1" i="1" dirty="0" smtClean="0"/>
              <a:t>I am jealous for you with </a:t>
            </a:r>
            <a:r>
              <a:rPr lang="en-US" b="1" i="1" u="sng" dirty="0" smtClean="0"/>
              <a:t>godly jealousy</a:t>
            </a:r>
            <a:r>
              <a:rPr lang="en-US" b="1" i="1" dirty="0" smtClean="0"/>
              <a:t>. For I have betrothed you </a:t>
            </a:r>
            <a:r>
              <a:rPr lang="en-US" b="1" i="1" u="sng" dirty="0" smtClean="0"/>
              <a:t>to one husband</a:t>
            </a:r>
            <a:r>
              <a:rPr lang="en-US" i="1" dirty="0" smtClean="0"/>
              <a:t>, that I may present you as </a:t>
            </a:r>
            <a:r>
              <a:rPr lang="en-US" b="1" i="1" dirty="0" smtClean="0"/>
              <a:t>a chaste virgin </a:t>
            </a:r>
            <a:r>
              <a:rPr lang="en-US" b="1" i="1" u="sng" dirty="0" smtClean="0"/>
              <a:t>to Christ</a:t>
            </a:r>
            <a:r>
              <a:rPr lang="en-US" i="1" dirty="0" smtClean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11:1-2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Paul was jealous for </a:t>
            </a:r>
            <a:r>
              <a:rPr lang="en-US" i="1" dirty="0" smtClean="0"/>
              <a:t>“Christ”</a:t>
            </a:r>
            <a:r>
              <a:rPr lang="en-US" dirty="0" smtClean="0"/>
              <a:t> – </a:t>
            </a:r>
            <a:r>
              <a:rPr lang="en-US" b="1" i="1" dirty="0" smtClean="0"/>
              <a:t>not</a:t>
            </a:r>
            <a:r>
              <a:rPr lang="en-US" dirty="0" smtClean="0"/>
              <a:t> himself.  They </a:t>
            </a:r>
            <a:r>
              <a:rPr lang="en-US" b="1" i="1" dirty="0" smtClean="0"/>
              <a:t>belonged</a:t>
            </a:r>
            <a:r>
              <a:rPr lang="en-US" dirty="0" smtClean="0"/>
              <a:t> to Jesus!</a:t>
            </a:r>
          </a:p>
          <a:p>
            <a:r>
              <a:rPr lang="en-US" dirty="0" smtClean="0"/>
              <a:t>He acted upon his authority as an </a:t>
            </a:r>
            <a:r>
              <a:rPr lang="en-US" i="1" dirty="0" smtClean="0"/>
              <a:t>“ambassador”</a:t>
            </a:r>
            <a:r>
              <a:rPr lang="en-US" dirty="0" smtClean="0"/>
              <a:t> for Christ (</a:t>
            </a:r>
            <a:r>
              <a:rPr lang="en-US" b="1" dirty="0" smtClean="0">
                <a:solidFill>
                  <a:schemeClr val="accent1"/>
                </a:solidFill>
              </a:rPr>
              <a:t>5:20</a:t>
            </a:r>
            <a:r>
              <a:rPr lang="en-US" dirty="0" smtClean="0"/>
              <a:t>).</a:t>
            </a:r>
          </a:p>
          <a:p>
            <a:r>
              <a:rPr lang="en-US" dirty="0" smtClean="0"/>
              <a:t>False apostles sought their </a:t>
            </a:r>
            <a:r>
              <a:rPr lang="en-US" b="1" i="1" dirty="0" smtClean="0"/>
              <a:t>own</a:t>
            </a:r>
            <a:r>
              <a:rPr lang="en-US" dirty="0" smtClean="0"/>
              <a:t> following, pocket-book, and glory (</a:t>
            </a:r>
            <a:r>
              <a:rPr lang="en-US" b="1" dirty="0" smtClean="0">
                <a:solidFill>
                  <a:schemeClr val="accent1"/>
                </a:solidFill>
              </a:rPr>
              <a:t>2:17; 11:7-12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31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Deceived, Flirtatious Virgin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013" lvl="0" indent="-227013">
              <a:lnSpc>
                <a:spcPct val="9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sz="2200" dirty="0"/>
              <a:t>What fear of Paul had already been partially realized in the Corinthians</a:t>
            </a:r>
            <a:r>
              <a:rPr lang="en-US" sz="2200" dirty="0" smtClean="0"/>
              <a:t>?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200" i="1" dirty="0" smtClean="0"/>
              <a:t>For </a:t>
            </a:r>
            <a:r>
              <a:rPr lang="en-US" sz="2200" i="1" dirty="0"/>
              <a:t>I am jealous for you with godly jealousy. For I have betrothed you to one husband, that I may present you </a:t>
            </a:r>
            <a:r>
              <a:rPr lang="en-US" sz="2200" b="1" i="1" dirty="0"/>
              <a:t>as a </a:t>
            </a:r>
            <a:r>
              <a:rPr lang="en-US" sz="2200" b="1" i="1" u="sng" dirty="0"/>
              <a:t>chaste</a:t>
            </a:r>
            <a:r>
              <a:rPr lang="en-US" sz="2200" b="1" i="1" dirty="0"/>
              <a:t> virgin </a:t>
            </a:r>
            <a:r>
              <a:rPr lang="en-US" sz="2200" i="1" dirty="0"/>
              <a:t>to Christ</a:t>
            </a:r>
            <a:r>
              <a:rPr lang="en-US" sz="2200" i="1" dirty="0" smtClean="0"/>
              <a:t>.  </a:t>
            </a:r>
            <a:r>
              <a:rPr lang="en-US" sz="2200" b="1" i="1" dirty="0" smtClean="0"/>
              <a:t>But </a:t>
            </a:r>
            <a:r>
              <a:rPr lang="en-US" sz="2200" b="1" i="1" dirty="0"/>
              <a:t>I fear, lest somehow, </a:t>
            </a:r>
            <a:r>
              <a:rPr lang="en-US" sz="2200" b="1" i="1" u="sng" dirty="0"/>
              <a:t>as the serpent deceived Eve by his craftiness</a:t>
            </a:r>
            <a:r>
              <a:rPr lang="en-US" sz="2200" i="1" dirty="0"/>
              <a:t>, </a:t>
            </a:r>
            <a:r>
              <a:rPr lang="en-US" sz="2200" b="1" i="1" dirty="0"/>
              <a:t>so your </a:t>
            </a:r>
            <a:r>
              <a:rPr lang="en-US" sz="2200" b="1" i="1" u="sng" dirty="0"/>
              <a:t>minds may be corrupted</a:t>
            </a:r>
            <a:r>
              <a:rPr lang="en-US" sz="2200" b="1" i="1" dirty="0"/>
              <a:t> from the simplicity that is in Christ</a:t>
            </a:r>
            <a:r>
              <a:rPr lang="en-US" sz="2200" i="1" dirty="0" smtClean="0"/>
              <a:t>.  For </a:t>
            </a:r>
            <a:r>
              <a:rPr lang="en-US" sz="2200" i="1" dirty="0"/>
              <a:t>if he who comes preaches </a:t>
            </a:r>
            <a:r>
              <a:rPr lang="en-US" sz="2200" b="1" i="1" dirty="0"/>
              <a:t>another </a:t>
            </a:r>
            <a:r>
              <a:rPr lang="en-US" sz="2200" b="1" i="1" u="sng" dirty="0"/>
              <a:t>Jesus</a:t>
            </a:r>
            <a:r>
              <a:rPr lang="en-US" sz="2200" b="1" i="1" dirty="0"/>
              <a:t> </a:t>
            </a:r>
            <a:r>
              <a:rPr lang="en-US" sz="2200" i="1" dirty="0"/>
              <a:t>whom we have not preached, or if you receive </a:t>
            </a:r>
            <a:r>
              <a:rPr lang="en-US" sz="2200" b="1" i="1" dirty="0"/>
              <a:t>a different </a:t>
            </a:r>
            <a:r>
              <a:rPr lang="en-US" sz="2200" b="1" i="1" u="sng" dirty="0"/>
              <a:t>spirit</a:t>
            </a:r>
            <a:r>
              <a:rPr lang="en-US" sz="2200" b="1" i="1" dirty="0"/>
              <a:t> </a:t>
            </a:r>
            <a:r>
              <a:rPr lang="en-US" sz="2200" i="1" dirty="0"/>
              <a:t>which you have not received, or </a:t>
            </a:r>
            <a:r>
              <a:rPr lang="en-US" sz="2200" b="1" i="1" dirty="0"/>
              <a:t>a different </a:t>
            </a:r>
            <a:r>
              <a:rPr lang="en-US" sz="2200" b="1" i="1" u="sng" dirty="0"/>
              <a:t>gospel</a:t>
            </a:r>
            <a:r>
              <a:rPr lang="en-US" sz="2200" b="1" i="1" dirty="0"/>
              <a:t> </a:t>
            </a:r>
            <a:r>
              <a:rPr lang="en-US" sz="2200" i="1" dirty="0"/>
              <a:t>which you have not </a:t>
            </a:r>
            <a:r>
              <a:rPr lang="en-US" sz="2200" i="1" dirty="0" smtClean="0"/>
              <a:t>accepted – </a:t>
            </a:r>
            <a:r>
              <a:rPr lang="en-US" sz="2200" b="1" i="1" dirty="0" smtClean="0"/>
              <a:t>you </a:t>
            </a:r>
            <a:r>
              <a:rPr lang="en-US" sz="2200" b="1" i="1" dirty="0"/>
              <a:t>may well put up with it</a:t>
            </a:r>
            <a:r>
              <a:rPr lang="en-US" sz="2200" i="1" dirty="0"/>
              <a:t>!</a:t>
            </a:r>
            <a:r>
              <a:rPr lang="en-US" sz="2200" dirty="0"/>
              <a:t> </a:t>
            </a:r>
            <a:r>
              <a:rPr lang="en-US" sz="2200" dirty="0" smtClean="0"/>
              <a:t>(</a:t>
            </a:r>
            <a:r>
              <a:rPr lang="en-US" sz="2200" b="1" dirty="0" smtClean="0">
                <a:solidFill>
                  <a:schemeClr val="accent1"/>
                </a:solidFill>
              </a:rPr>
              <a:t>11:2-4</a:t>
            </a:r>
            <a:r>
              <a:rPr lang="en-US" sz="2200" dirty="0" smtClean="0"/>
              <a:t>)</a:t>
            </a:r>
            <a:endParaRPr lang="en-US" sz="2200" dirty="0"/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The Corinthians had been </a:t>
            </a:r>
            <a:r>
              <a:rPr lang="en-US" sz="2200" i="1" dirty="0" smtClean="0"/>
              <a:t>“deceived”</a:t>
            </a:r>
            <a:r>
              <a:rPr lang="en-US" sz="2200" dirty="0" smtClean="0"/>
              <a:t> by </a:t>
            </a:r>
            <a:r>
              <a:rPr lang="en-US" sz="2200" i="1" dirty="0" smtClean="0"/>
              <a:t>“crafty”</a:t>
            </a:r>
            <a:r>
              <a:rPr lang="en-US" sz="2200" dirty="0" smtClean="0"/>
              <a:t> </a:t>
            </a:r>
            <a:r>
              <a:rPr lang="en-US" sz="2200" b="1" i="1" dirty="0" smtClean="0"/>
              <a:t>error</a:t>
            </a:r>
            <a:r>
              <a:rPr lang="en-US" sz="2200" dirty="0" smtClean="0"/>
              <a:t>.  They had </a:t>
            </a:r>
            <a:r>
              <a:rPr lang="en-US" sz="2200" b="1" i="1" dirty="0" smtClean="0"/>
              <a:t>proven</a:t>
            </a:r>
            <a:r>
              <a:rPr lang="en-US" sz="2200" dirty="0" smtClean="0"/>
              <a:t> themselves </a:t>
            </a:r>
            <a:r>
              <a:rPr lang="en-US" sz="2200" b="1" i="1" u="sng" dirty="0" smtClean="0"/>
              <a:t>too</a:t>
            </a:r>
            <a:r>
              <a:rPr lang="en-US" sz="2200" dirty="0" smtClean="0"/>
              <a:t> </a:t>
            </a:r>
            <a:r>
              <a:rPr lang="en-US" sz="2200" b="1" i="1" dirty="0" smtClean="0"/>
              <a:t>patient</a:t>
            </a:r>
            <a:r>
              <a:rPr lang="en-US" sz="2200" dirty="0" smtClean="0"/>
              <a:t> with </a:t>
            </a:r>
            <a:r>
              <a:rPr lang="en-US" sz="2200" b="1" i="1" dirty="0" smtClean="0"/>
              <a:t>false</a:t>
            </a:r>
            <a:r>
              <a:rPr lang="en-US" sz="2200" dirty="0" smtClean="0"/>
              <a:t> teachers!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b="1" dirty="0" smtClean="0"/>
              <a:t>Lesson:</a:t>
            </a:r>
            <a:r>
              <a:rPr lang="en-US" sz="2200" dirty="0" smtClean="0"/>
              <a:t>  Just because someone </a:t>
            </a:r>
            <a:r>
              <a:rPr lang="en-US" sz="2200" b="1" i="1" dirty="0" smtClean="0"/>
              <a:t>claims</a:t>
            </a:r>
            <a:r>
              <a:rPr lang="en-US" sz="2200" dirty="0" smtClean="0"/>
              <a:t> to </a:t>
            </a:r>
            <a:r>
              <a:rPr lang="en-US" sz="2200" i="1" dirty="0" smtClean="0"/>
              <a:t>“preach Jesus”</a:t>
            </a:r>
            <a:r>
              <a:rPr lang="en-US" sz="2200" dirty="0" smtClean="0"/>
              <a:t>, offer a godly </a:t>
            </a:r>
            <a:r>
              <a:rPr lang="en-US" sz="2200" i="1" dirty="0" smtClean="0"/>
              <a:t>“spirit”</a:t>
            </a:r>
            <a:r>
              <a:rPr lang="en-US" sz="2200" dirty="0" smtClean="0"/>
              <a:t> or the Bible </a:t>
            </a:r>
            <a:r>
              <a:rPr lang="en-US" sz="2200" i="1" dirty="0" smtClean="0"/>
              <a:t>“gospel”</a:t>
            </a:r>
            <a:r>
              <a:rPr lang="en-US" sz="2200" dirty="0" smtClean="0"/>
              <a:t>, it can still be </a:t>
            </a:r>
            <a:r>
              <a:rPr lang="en-US" sz="2200" b="1" i="1" dirty="0" smtClean="0"/>
              <a:t>damnably</a:t>
            </a:r>
            <a:r>
              <a:rPr lang="en-US" sz="2200" dirty="0" smtClean="0"/>
              <a:t> wrong (</a:t>
            </a:r>
            <a:r>
              <a:rPr lang="en-US" sz="2200" b="1" dirty="0" smtClean="0">
                <a:solidFill>
                  <a:schemeClr val="accent1"/>
                </a:solidFill>
              </a:rPr>
              <a:t>6:1</a:t>
            </a:r>
            <a:r>
              <a:rPr lang="en-US" sz="2200" dirty="0" smtClean="0"/>
              <a:t>)!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n-US" sz="2200" dirty="0" smtClean="0"/>
              <a:t>Not </a:t>
            </a:r>
            <a:r>
              <a:rPr lang="en-US" sz="2200" b="1" i="1" dirty="0" smtClean="0"/>
              <a:t>every</a:t>
            </a:r>
            <a:r>
              <a:rPr lang="en-US" sz="2200" dirty="0" smtClean="0"/>
              <a:t> Jesus, spirit, and gospel are </a:t>
            </a:r>
            <a:r>
              <a:rPr lang="en-US" sz="2200" b="1" i="1" dirty="0" smtClean="0"/>
              <a:t>equal</a:t>
            </a:r>
            <a:r>
              <a:rPr lang="en-US" sz="2200" dirty="0" smtClean="0"/>
              <a:t>!  Must test </a:t>
            </a:r>
            <a:r>
              <a:rPr lang="en-US" sz="2200" i="1" dirty="0" smtClean="0"/>
              <a:t>“spirits”</a:t>
            </a:r>
            <a:r>
              <a:rPr lang="en-US" sz="2200" dirty="0" smtClean="0"/>
              <a:t> (</a:t>
            </a:r>
            <a:r>
              <a:rPr lang="en-US" sz="2200" b="1" dirty="0" smtClean="0">
                <a:solidFill>
                  <a:schemeClr val="accent1"/>
                </a:solidFill>
              </a:rPr>
              <a:t>I Jn.4:1</a:t>
            </a:r>
            <a:r>
              <a:rPr lang="en-US" sz="2200" dirty="0" smtClean="0"/>
              <a:t>)!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2845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“Most </a:t>
            </a:r>
            <a:r>
              <a:rPr lang="en-US" i="1" dirty="0"/>
              <a:t>eminent apostles</a:t>
            </a:r>
            <a:r>
              <a:rPr lang="en-US" i="1" dirty="0" smtClean="0"/>
              <a:t>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i="1" dirty="0" smtClean="0"/>
              <a:t>For </a:t>
            </a:r>
            <a:r>
              <a:rPr lang="en-US" i="1" dirty="0"/>
              <a:t>I consider that </a:t>
            </a:r>
            <a:r>
              <a:rPr lang="en-US" b="1" i="1" dirty="0"/>
              <a:t>I am </a:t>
            </a:r>
            <a:r>
              <a:rPr lang="en-US" b="1" i="1" u="sng" dirty="0"/>
              <a:t>not at all inferior</a:t>
            </a:r>
            <a:r>
              <a:rPr lang="en-US" b="1" i="1" dirty="0"/>
              <a:t> to the most eminent </a:t>
            </a:r>
            <a:r>
              <a:rPr lang="en-US" b="1" i="1" u="sng" dirty="0"/>
              <a:t>apostles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11:5</a:t>
            </a:r>
            <a:r>
              <a:rPr lang="en-US" dirty="0" smtClean="0"/>
              <a:t>)</a:t>
            </a:r>
            <a:endParaRPr lang="en-US" dirty="0"/>
          </a:p>
          <a:p>
            <a:pPr marL="227013" lvl="0" indent="-227013">
              <a:buFont typeface="+mj-lt"/>
              <a:buAutoNum type="arabicPeriod" startAt="3"/>
            </a:pPr>
            <a:r>
              <a:rPr lang="en-US" dirty="0" smtClean="0"/>
              <a:t>Who </a:t>
            </a:r>
            <a:r>
              <a:rPr lang="en-US" dirty="0"/>
              <a:t>are the </a:t>
            </a:r>
            <a:r>
              <a:rPr lang="en-US" i="1" dirty="0"/>
              <a:t>“chief apostles”</a:t>
            </a:r>
            <a:r>
              <a:rPr lang="en-US" dirty="0"/>
              <a:t> or </a:t>
            </a:r>
            <a:r>
              <a:rPr lang="en-US" i="1" dirty="0"/>
              <a:t>“most eminent apostles”</a:t>
            </a:r>
            <a:r>
              <a:rPr lang="en-US" dirty="0"/>
              <a:t> of verse 5?  Was Paul comparing himself to Peter, James, John, or other apostles of the Lord (compare to, </a:t>
            </a:r>
            <a:r>
              <a:rPr lang="en-US" b="1" dirty="0">
                <a:solidFill>
                  <a:schemeClr val="accent1"/>
                </a:solidFill>
              </a:rPr>
              <a:t>Galatians 2:2, 9</a:t>
            </a:r>
            <a:r>
              <a:rPr lang="en-US" dirty="0" smtClean="0"/>
              <a:t>)?</a:t>
            </a:r>
          </a:p>
          <a:p>
            <a:r>
              <a:rPr lang="en-US" dirty="0" smtClean="0"/>
              <a:t>No. Context is wholly negative toward these </a:t>
            </a:r>
            <a:r>
              <a:rPr lang="en-US" b="1" i="1" dirty="0" smtClean="0"/>
              <a:t>self-proclaimed</a:t>
            </a:r>
            <a:r>
              <a:rPr lang="en-US" dirty="0" smtClean="0"/>
              <a:t> apostles.</a:t>
            </a:r>
          </a:p>
          <a:p>
            <a:pPr marL="0" lvl="0" indent="0">
              <a:buNone/>
            </a:pPr>
            <a:r>
              <a:rPr lang="en-US" i="1" dirty="0" smtClean="0"/>
              <a:t>For </a:t>
            </a:r>
            <a:r>
              <a:rPr lang="en-US" i="1" dirty="0"/>
              <a:t>such are </a:t>
            </a:r>
            <a:r>
              <a:rPr lang="en-US" b="1" i="1" u="sng" dirty="0"/>
              <a:t>false</a:t>
            </a:r>
            <a:r>
              <a:rPr lang="en-US" b="1" i="1" dirty="0"/>
              <a:t> apostles</a:t>
            </a:r>
            <a:r>
              <a:rPr lang="en-US" i="1" dirty="0"/>
              <a:t>, </a:t>
            </a:r>
            <a:r>
              <a:rPr lang="en-US" b="1" i="1" dirty="0"/>
              <a:t>deceitful</a:t>
            </a:r>
            <a:r>
              <a:rPr lang="en-US" i="1" dirty="0"/>
              <a:t> workers, </a:t>
            </a:r>
            <a:r>
              <a:rPr lang="en-US" b="1" i="1" dirty="0"/>
              <a:t>transforming themselves </a:t>
            </a:r>
            <a:r>
              <a:rPr lang="en-US" b="1" i="1" u="sng" dirty="0"/>
              <a:t>into</a:t>
            </a:r>
            <a:r>
              <a:rPr lang="en-US" b="1" i="1" dirty="0"/>
              <a:t> apostles of Christ</a:t>
            </a:r>
            <a:r>
              <a:rPr lang="en-US" i="1" dirty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11:13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Paul is using some light sarcasm as he </a:t>
            </a:r>
            <a:r>
              <a:rPr lang="en-US" b="1" i="1" dirty="0" smtClean="0"/>
              <a:t>acknowledges</a:t>
            </a:r>
            <a:r>
              <a:rPr lang="en-US" dirty="0" smtClean="0"/>
              <a:t> their claim, while clearly </a:t>
            </a:r>
            <a:r>
              <a:rPr lang="en-US" b="1" i="1" dirty="0" smtClean="0"/>
              <a:t>disputing</a:t>
            </a:r>
            <a:r>
              <a:rPr lang="en-US" dirty="0" smtClean="0"/>
              <a:t>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0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19964</TotalTime>
  <Words>1268</Words>
  <Application>Microsoft Office PowerPoint</Application>
  <PresentationFormat>On-screen Show (16:9)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Times New Roman</vt:lpstr>
      <vt:lpstr>Impact</vt:lpstr>
      <vt:lpstr>NewsPrint</vt:lpstr>
      <vt:lpstr>The Weakness of Appearance</vt:lpstr>
      <vt:lpstr>“Judge with righteous judgment”</vt:lpstr>
      <vt:lpstr>Authorized Boasting?</vt:lpstr>
      <vt:lpstr>Boasting Beyond Measure</vt:lpstr>
      <vt:lpstr>“No flesh should glory in His presence”</vt:lpstr>
      <vt:lpstr>Cutting off Deceivers</vt:lpstr>
      <vt:lpstr>“Godly Jealousy”?</vt:lpstr>
      <vt:lpstr>A Deceived, Flirtatious Virgin</vt:lpstr>
      <vt:lpstr>“Most eminent apostles”?</vt:lpstr>
      <vt:lpstr>“Trained in Knowledge”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Corinthians - Lesson 1</dc:title>
  <dc:creator>Trevor Bowen</dc:creator>
  <cp:keywords>2Corinthians</cp:keywords>
  <cp:lastModifiedBy>C. Trevor Bowen</cp:lastModifiedBy>
  <cp:revision>3671</cp:revision>
  <cp:lastPrinted>2014-09-07T13:39:09Z</cp:lastPrinted>
  <dcterms:created xsi:type="dcterms:W3CDTF">2010-04-25T05:11:59Z</dcterms:created>
  <dcterms:modified xsi:type="dcterms:W3CDTF">2014-09-12T14:09:48Z</dcterms:modified>
  <cp:category>Bible</cp:category>
</cp:coreProperties>
</file>