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57" r:id="rId1"/>
  </p:sldMasterIdLst>
  <p:handoutMasterIdLst>
    <p:handoutMasterId r:id="rId14"/>
  </p:handoutMasterIdLst>
  <p:sldIdLst>
    <p:sldId id="463" r:id="rId2"/>
    <p:sldId id="473" r:id="rId3"/>
    <p:sldId id="474" r:id="rId4"/>
    <p:sldId id="475" r:id="rId5"/>
    <p:sldId id="476" r:id="rId6"/>
    <p:sldId id="477" r:id="rId7"/>
    <p:sldId id="467" r:id="rId8"/>
    <p:sldId id="478" r:id="rId9"/>
    <p:sldId id="495" r:id="rId10"/>
    <p:sldId id="496" r:id="rId11"/>
    <p:sldId id="504" r:id="rId12"/>
    <p:sldId id="505" r:id="rId13"/>
  </p:sldIdLst>
  <p:sldSz cx="9144000" cy="5143500" type="screen16x9"/>
  <p:notesSz cx="7102475" cy="9369425"/>
  <p:embeddedFontLst>
    <p:embeddedFont>
      <p:font typeface="Impact" panose="020B0806030902050204" pitchFamily="34" charset="0"/>
      <p:regular r:id="rId15"/>
    </p:embeddedFont>
    <p:embeddedFont>
      <p:font typeface="Arial Black" panose="020B0A04020102020204" pitchFamily="34" charset="0"/>
      <p:bold r:id="rId16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68" autoAdjust="0"/>
    <p:restoredTop sz="94660"/>
  </p:normalViewPr>
  <p:slideViewPr>
    <p:cSldViewPr showGuides="1">
      <p:cViewPr>
        <p:scale>
          <a:sx n="130" d="100"/>
          <a:sy n="130" d="100"/>
        </p:scale>
        <p:origin x="-480" y="-4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r">
              <a:defRPr sz="1200"/>
            </a:lvl1pPr>
          </a:lstStyle>
          <a:p>
            <a:fld id="{97BC9177-8551-45F1-9408-98F8A0CF4102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r">
              <a:defRPr sz="1200"/>
            </a:lvl1pPr>
          </a:lstStyle>
          <a:p>
            <a:fld id="{8D1DB009-B4C8-4E1E-AE93-B487A62E5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15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471863"/>
            <a:ext cx="7543800" cy="1143000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614863"/>
            <a:ext cx="6858000" cy="74295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 b="1">
                <a:solidFill>
                  <a:schemeClr val="tx2"/>
                </a:solidFill>
                <a:latin typeface="Arial Black" panose="020B0A04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4572000"/>
            <a:ext cx="75438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14350"/>
            <a:ext cx="7239000" cy="291465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101D3B5-17E4-4AC0-A8A8-FBBC8BA9D1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514351"/>
            <a:ext cx="1828800" cy="405764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514351"/>
            <a:ext cx="5715000" cy="36576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0E7D657-C1A8-4478-BFDC-B5F1840934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0188" indent="-230188">
              <a:defRPr/>
            </a:lvl1pPr>
            <a:lvl2pPr marL="460375" indent="-230188">
              <a:defRPr/>
            </a:lvl2pPr>
            <a:lvl3pPr marL="684213" indent="-223838">
              <a:defRPr/>
            </a:lvl3pPr>
            <a:lvl4pPr marL="914400" indent="-230188">
              <a:defRPr/>
            </a:lvl4pPr>
            <a:lvl5pPr marL="1144588" indent="-230188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6109610-C443-45C4-9F64-DBACC27880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57450"/>
            <a:ext cx="7543800" cy="12573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3714750"/>
            <a:ext cx="6858000" cy="6858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8D54342-E144-4BF9-BC9E-34B220698C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4629150"/>
            <a:ext cx="75438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175004"/>
            <a:ext cx="4419600" cy="389705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5004"/>
            <a:ext cx="4419600" cy="389705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457200"/>
            <a:ext cx="3657600" cy="47982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" y="1143000"/>
            <a:ext cx="4340352" cy="3929063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457200"/>
            <a:ext cx="3657600" cy="47982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143000"/>
            <a:ext cx="4422648" cy="3929063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937022"/>
            <a:ext cx="365760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937022"/>
            <a:ext cx="365760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429000"/>
            <a:ext cx="6784848" cy="120015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342900"/>
            <a:ext cx="4594934" cy="30860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3" y="342900"/>
            <a:ext cx="2673657" cy="30861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FCB0B2E-AC6C-40B8-B9CA-581A699A33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153444" y="1885751"/>
            <a:ext cx="28575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3429000"/>
            <a:ext cx="6784848" cy="120015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342900"/>
            <a:ext cx="7543800" cy="21717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2628900"/>
            <a:ext cx="7391400" cy="60364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FCEA358-AE41-4C4C-BF43-5680FB0D37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" y="285750"/>
            <a:ext cx="8991600" cy="8429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1157288"/>
            <a:ext cx="8991600" cy="39147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0"/>
            <a:ext cx="8991600" cy="285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" y="1122426"/>
            <a:ext cx="89916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30188" indent="-23018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460375" indent="-23018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684213" indent="-22383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3018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4588" indent="-23018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Cutting off Deceivers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 Black" panose="020B0A04020102020204" pitchFamily="34" charset="0"/>
              </a:rPr>
              <a:t>Lesson 16 – II Corinthians </a:t>
            </a:r>
            <a:r>
              <a:rPr lang="en-US" dirty="0" smtClean="0"/>
              <a:t>11:1-15</a:t>
            </a:r>
            <a:endParaRPr lang="en-US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009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“Love does no harm”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i="1" dirty="0" smtClean="0"/>
              <a:t>For </a:t>
            </a:r>
            <a:r>
              <a:rPr lang="en-US" b="1" i="1" dirty="0"/>
              <a:t>you </a:t>
            </a:r>
            <a:r>
              <a:rPr lang="en-US" b="1" i="1" u="sng" dirty="0"/>
              <a:t>put up with</a:t>
            </a:r>
            <a:r>
              <a:rPr lang="en-US" b="1" i="1" dirty="0"/>
              <a:t> fools gladly, since </a:t>
            </a:r>
            <a:r>
              <a:rPr lang="en-US" b="1" i="1" u="sng" dirty="0"/>
              <a:t>you yourselves are wise</a:t>
            </a:r>
            <a:r>
              <a:rPr lang="en-US" i="1" dirty="0"/>
              <a:t>!  For you </a:t>
            </a:r>
            <a:r>
              <a:rPr lang="en-US" b="1" i="1" u="sng" dirty="0"/>
              <a:t>put up with</a:t>
            </a:r>
            <a:r>
              <a:rPr lang="en-US" b="1" i="1" dirty="0"/>
              <a:t> it if one </a:t>
            </a:r>
            <a:r>
              <a:rPr lang="en-US" b="1" i="1" baseline="30000" dirty="0" smtClean="0">
                <a:solidFill>
                  <a:schemeClr val="accent1"/>
                </a:solidFill>
              </a:rPr>
              <a:t>1</a:t>
            </a:r>
            <a:r>
              <a:rPr lang="en-US" b="1" i="1" dirty="0" smtClean="0"/>
              <a:t>brings </a:t>
            </a:r>
            <a:r>
              <a:rPr lang="en-US" b="1" i="1" dirty="0"/>
              <a:t>you into bondage, if one </a:t>
            </a:r>
            <a:r>
              <a:rPr lang="en-US" b="1" i="1" baseline="30000" dirty="0" smtClean="0">
                <a:solidFill>
                  <a:schemeClr val="accent1"/>
                </a:solidFill>
              </a:rPr>
              <a:t>2</a:t>
            </a:r>
            <a:r>
              <a:rPr lang="en-US" b="1" i="1" dirty="0" smtClean="0"/>
              <a:t>devours </a:t>
            </a:r>
            <a:r>
              <a:rPr lang="en-US" b="1" i="1" dirty="0"/>
              <a:t>you, if one </a:t>
            </a:r>
            <a:r>
              <a:rPr lang="en-US" b="1" i="1" baseline="30000" dirty="0" smtClean="0">
                <a:solidFill>
                  <a:schemeClr val="accent1"/>
                </a:solidFill>
              </a:rPr>
              <a:t>3</a:t>
            </a:r>
            <a:r>
              <a:rPr lang="en-US" b="1" i="1" dirty="0" smtClean="0"/>
              <a:t>takes </a:t>
            </a:r>
            <a:r>
              <a:rPr lang="en-US" b="1" i="1" dirty="0"/>
              <a:t>from you, if one </a:t>
            </a:r>
            <a:r>
              <a:rPr lang="en-US" b="1" i="1" baseline="30000" dirty="0" smtClean="0">
                <a:solidFill>
                  <a:schemeClr val="accent1"/>
                </a:solidFill>
              </a:rPr>
              <a:t>4</a:t>
            </a:r>
            <a:r>
              <a:rPr lang="en-US" b="1" i="1" dirty="0" smtClean="0"/>
              <a:t>exalts </a:t>
            </a:r>
            <a:r>
              <a:rPr lang="en-US" b="1" i="1" dirty="0"/>
              <a:t>himself, if one </a:t>
            </a:r>
            <a:r>
              <a:rPr lang="en-US" b="1" i="1" baseline="30000" dirty="0" smtClean="0">
                <a:solidFill>
                  <a:schemeClr val="accent1"/>
                </a:solidFill>
              </a:rPr>
              <a:t>5</a:t>
            </a:r>
            <a:r>
              <a:rPr lang="en-US" b="1" i="1" dirty="0" smtClean="0"/>
              <a:t>strikes </a:t>
            </a:r>
            <a:r>
              <a:rPr lang="en-US" b="1" i="1" dirty="0"/>
              <a:t>you on the face</a:t>
            </a:r>
            <a:r>
              <a:rPr lang="en-US" i="1" dirty="0"/>
              <a:t>.  To our shame, I say that </a:t>
            </a:r>
            <a:r>
              <a:rPr lang="en-US" b="1" i="1" u="sng" dirty="0"/>
              <a:t>we were too weak for that</a:t>
            </a:r>
            <a:r>
              <a:rPr lang="en-US" i="1" dirty="0"/>
              <a:t>! But in whatever anyone is bold – I speak foolishly – I am bold also. </a:t>
            </a:r>
            <a:r>
              <a:rPr lang="en-US" dirty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11:17-21</a:t>
            </a:r>
            <a:r>
              <a:rPr lang="en-US" dirty="0" smtClean="0"/>
              <a:t>)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These 5 abuses show how </a:t>
            </a:r>
            <a:r>
              <a:rPr lang="en-US" b="1" i="1" dirty="0" smtClean="0"/>
              <a:t>senseless</a:t>
            </a:r>
            <a:r>
              <a:rPr lang="en-US" dirty="0" smtClean="0"/>
              <a:t> these </a:t>
            </a:r>
            <a:r>
              <a:rPr lang="en-US" b="1" i="1" dirty="0" smtClean="0"/>
              <a:t>sensible</a:t>
            </a:r>
            <a:r>
              <a:rPr lang="en-US" dirty="0" smtClean="0"/>
              <a:t> saints had become.</a:t>
            </a:r>
          </a:p>
          <a:p>
            <a:pPr marL="227013" lvl="0" indent="-227013">
              <a:lnSpc>
                <a:spcPct val="95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en-US" dirty="0" smtClean="0"/>
              <a:t>In </a:t>
            </a:r>
            <a:r>
              <a:rPr lang="en-US" dirty="0"/>
              <a:t>verses 19-21, was Paul </a:t>
            </a:r>
            <a:r>
              <a:rPr lang="en-US" b="1" i="1" dirty="0"/>
              <a:t>commending</a:t>
            </a:r>
            <a:r>
              <a:rPr lang="en-US" dirty="0"/>
              <a:t> the Corinthians and </a:t>
            </a:r>
            <a:r>
              <a:rPr lang="en-US" b="1" i="1" dirty="0"/>
              <a:t>admitting</a:t>
            </a:r>
            <a:r>
              <a:rPr lang="en-US" dirty="0"/>
              <a:t> his own failings – or something else?  If so, what?  How would you reconcile this tactic with </a:t>
            </a:r>
            <a:r>
              <a:rPr lang="en-US" b="1" dirty="0">
                <a:solidFill>
                  <a:schemeClr val="accent1"/>
                </a:solidFill>
              </a:rPr>
              <a:t>I Corinthians 13:4-8 </a:t>
            </a:r>
            <a:r>
              <a:rPr lang="en-US" dirty="0"/>
              <a:t>and </a:t>
            </a:r>
            <a:r>
              <a:rPr lang="en-US" b="1" dirty="0">
                <a:solidFill>
                  <a:schemeClr val="accent1"/>
                </a:solidFill>
              </a:rPr>
              <a:t>Romans 13:10</a:t>
            </a:r>
            <a:r>
              <a:rPr lang="en-US" dirty="0"/>
              <a:t>?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Sarcasm!  The Corinthians were no more wise than Paul was weak!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Does sarcasm not </a:t>
            </a:r>
            <a:r>
              <a:rPr lang="en-US" b="1" i="1" dirty="0" smtClean="0"/>
              <a:t>bite</a:t>
            </a:r>
            <a:r>
              <a:rPr lang="en-US" dirty="0" smtClean="0"/>
              <a:t>, </a:t>
            </a:r>
            <a:r>
              <a:rPr lang="en-US" b="1" i="1" dirty="0" smtClean="0"/>
              <a:t>hurt</a:t>
            </a:r>
            <a:r>
              <a:rPr lang="en-US" dirty="0" smtClean="0"/>
              <a:t>, and </a:t>
            </a:r>
            <a:r>
              <a:rPr lang="en-US" b="1" i="1" dirty="0" smtClean="0"/>
              <a:t>destroy</a:t>
            </a:r>
            <a:r>
              <a:rPr lang="en-US" dirty="0" smtClean="0"/>
              <a:t>?  </a:t>
            </a:r>
            <a:r>
              <a:rPr lang="en-US" b="1" dirty="0" smtClean="0">
                <a:solidFill>
                  <a:schemeClr val="accent1"/>
                </a:solidFill>
              </a:rPr>
              <a:t>I Cor.13:4-8, Rom.13:10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44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love?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200" b="1" i="1" dirty="0"/>
              <a:t>Love </a:t>
            </a:r>
            <a:r>
              <a:rPr lang="en-US" sz="2200" b="1" i="1" u="sng" dirty="0"/>
              <a:t>suffers long</a:t>
            </a:r>
            <a:r>
              <a:rPr lang="en-US" sz="2200" b="1" i="1" dirty="0"/>
              <a:t> and is </a:t>
            </a:r>
            <a:r>
              <a:rPr lang="en-US" sz="2200" b="1" i="1" u="sng" dirty="0"/>
              <a:t>kind</a:t>
            </a:r>
            <a:r>
              <a:rPr lang="en-US" sz="2200" i="1" dirty="0"/>
              <a:t>; love does not envy; love does not parade itself, is not puffed up</a:t>
            </a:r>
            <a:r>
              <a:rPr lang="en-US" sz="2200" i="1" dirty="0" smtClean="0"/>
              <a:t>; </a:t>
            </a:r>
            <a:r>
              <a:rPr lang="en-US" sz="2200" b="1" i="1" dirty="0" smtClean="0"/>
              <a:t>does </a:t>
            </a:r>
            <a:r>
              <a:rPr lang="en-US" sz="2200" b="1" i="1" u="sng" dirty="0"/>
              <a:t>not behave rudely</a:t>
            </a:r>
            <a:r>
              <a:rPr lang="en-US" sz="2200" i="1" dirty="0"/>
              <a:t>, does not seek its own, </a:t>
            </a:r>
            <a:r>
              <a:rPr lang="en-US" sz="2200" b="1" i="1" dirty="0"/>
              <a:t>is </a:t>
            </a:r>
            <a:r>
              <a:rPr lang="en-US" sz="2200" b="1" i="1" u="sng" dirty="0"/>
              <a:t>not provoked</a:t>
            </a:r>
            <a:r>
              <a:rPr lang="en-US" sz="2200" b="1" i="1" dirty="0"/>
              <a:t>, thinks </a:t>
            </a:r>
            <a:r>
              <a:rPr lang="en-US" sz="2200" b="1" i="1" u="sng" dirty="0"/>
              <a:t>no evil</a:t>
            </a:r>
            <a:r>
              <a:rPr lang="en-US" sz="2200" i="1" dirty="0" smtClean="0"/>
              <a:t>; does </a:t>
            </a:r>
            <a:r>
              <a:rPr lang="en-US" sz="2200" i="1" dirty="0"/>
              <a:t>not rejoice in iniquity, but rejoices in the truth</a:t>
            </a:r>
            <a:r>
              <a:rPr lang="en-US" sz="2200" i="1" dirty="0" smtClean="0"/>
              <a:t>; </a:t>
            </a:r>
            <a:r>
              <a:rPr lang="en-US" sz="2200" b="1" i="1" dirty="0" smtClean="0"/>
              <a:t>bears </a:t>
            </a:r>
            <a:r>
              <a:rPr lang="en-US" sz="2200" b="1" i="1" dirty="0"/>
              <a:t>all things, </a:t>
            </a:r>
            <a:r>
              <a:rPr lang="en-US" sz="2200" b="1" i="1" u="sng" dirty="0"/>
              <a:t>believes all things, hopes all things</a:t>
            </a:r>
            <a:r>
              <a:rPr lang="en-US" sz="2200" b="1" i="1" dirty="0"/>
              <a:t>, endures all things</a:t>
            </a:r>
            <a:r>
              <a:rPr lang="en-US" sz="2200" i="1" dirty="0" smtClean="0"/>
              <a:t>.  Love </a:t>
            </a:r>
            <a:r>
              <a:rPr lang="en-US" sz="2200" i="1" dirty="0"/>
              <a:t>never fails.  </a:t>
            </a:r>
            <a:r>
              <a:rPr lang="en-US" sz="2200" dirty="0"/>
              <a:t>(</a:t>
            </a:r>
            <a:r>
              <a:rPr lang="en-US" sz="2200" b="1" dirty="0">
                <a:solidFill>
                  <a:schemeClr val="accent1"/>
                </a:solidFill>
              </a:rPr>
              <a:t>I Corinthians </a:t>
            </a:r>
            <a:r>
              <a:rPr lang="en-US" sz="2200" b="1" dirty="0" smtClean="0">
                <a:solidFill>
                  <a:schemeClr val="accent1"/>
                </a:solidFill>
              </a:rPr>
              <a:t>13:4-8</a:t>
            </a:r>
            <a:r>
              <a:rPr lang="en-US" sz="2200" dirty="0" smtClean="0"/>
              <a:t>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200" b="1" i="1" dirty="0"/>
              <a:t>Love does </a:t>
            </a:r>
            <a:r>
              <a:rPr lang="en-US" sz="2200" b="1" i="1" u="sng" dirty="0"/>
              <a:t>no harm</a:t>
            </a:r>
            <a:r>
              <a:rPr lang="en-US" sz="2200" b="1" i="1" dirty="0"/>
              <a:t> to a neighbor</a:t>
            </a:r>
            <a:r>
              <a:rPr lang="en-US" sz="2200" i="1" dirty="0"/>
              <a:t>; therefore love is the fulfillment of the law. </a:t>
            </a:r>
            <a:r>
              <a:rPr lang="en-US" sz="2200" dirty="0"/>
              <a:t>(</a:t>
            </a:r>
            <a:r>
              <a:rPr lang="en-US" sz="2200" b="1" dirty="0">
                <a:solidFill>
                  <a:schemeClr val="accent1"/>
                </a:solidFill>
              </a:rPr>
              <a:t>Romans </a:t>
            </a:r>
            <a:r>
              <a:rPr lang="en-US" sz="2200" b="1" dirty="0" smtClean="0">
                <a:solidFill>
                  <a:schemeClr val="accent1"/>
                </a:solidFill>
              </a:rPr>
              <a:t>13:10</a:t>
            </a:r>
            <a:r>
              <a:rPr lang="en-US" sz="2200" dirty="0" smtClean="0"/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If I </a:t>
            </a:r>
            <a:r>
              <a:rPr lang="en-US" sz="2200" b="1" i="1" dirty="0" smtClean="0"/>
              <a:t>tackled</a:t>
            </a:r>
            <a:r>
              <a:rPr lang="en-US" sz="2200" dirty="0" smtClean="0"/>
              <a:t> you to push you out of </a:t>
            </a:r>
            <a:r>
              <a:rPr lang="en-US" sz="2200" b="1" i="1" dirty="0" smtClean="0"/>
              <a:t>danger</a:t>
            </a:r>
            <a:r>
              <a:rPr lang="en-US" sz="2200" dirty="0" smtClean="0"/>
              <a:t>, would you be </a:t>
            </a:r>
            <a:r>
              <a:rPr lang="en-US" sz="2200" b="1" i="1" dirty="0" smtClean="0"/>
              <a:t>offended</a:t>
            </a:r>
            <a:r>
              <a:rPr lang="en-US" sz="2200" dirty="0" smtClean="0"/>
              <a:t>?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If I </a:t>
            </a:r>
            <a:r>
              <a:rPr lang="en-US" sz="2200" b="1" i="1" dirty="0" smtClean="0"/>
              <a:t>tackled</a:t>
            </a:r>
            <a:r>
              <a:rPr lang="en-US" sz="2200" dirty="0" smtClean="0"/>
              <a:t> you to save your soul, would you be </a:t>
            </a:r>
            <a:r>
              <a:rPr lang="en-US" sz="2200" b="1" i="1" dirty="0" smtClean="0"/>
              <a:t>offended</a:t>
            </a:r>
            <a:r>
              <a:rPr lang="en-US" sz="2200" dirty="0" smtClean="0"/>
              <a:t>?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Have </a:t>
            </a:r>
            <a:r>
              <a:rPr lang="en-US" sz="2200" b="1" i="1" dirty="0" smtClean="0"/>
              <a:t>accepted</a:t>
            </a:r>
            <a:r>
              <a:rPr lang="en-US" sz="2200" dirty="0" smtClean="0"/>
              <a:t> an environment, adverse to </a:t>
            </a:r>
            <a:r>
              <a:rPr lang="en-US" sz="2200" b="1" i="1" dirty="0" smtClean="0"/>
              <a:t>correction</a:t>
            </a:r>
            <a:r>
              <a:rPr lang="en-US" sz="2200" dirty="0" smtClean="0"/>
              <a:t>?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If we avoid </a:t>
            </a:r>
            <a:r>
              <a:rPr lang="en-US" sz="2200" b="1" i="1" dirty="0" smtClean="0"/>
              <a:t>correction</a:t>
            </a:r>
            <a:r>
              <a:rPr lang="en-US" sz="2200" dirty="0" smtClean="0"/>
              <a:t> because it pains </a:t>
            </a:r>
            <a:r>
              <a:rPr lang="en-US" sz="2200" b="1" i="1" dirty="0" smtClean="0"/>
              <a:t>us</a:t>
            </a:r>
            <a:r>
              <a:rPr lang="en-US" sz="2200" dirty="0" smtClean="0"/>
              <a:t> to pain </a:t>
            </a:r>
            <a:r>
              <a:rPr lang="en-US" sz="2200" b="1" i="1" dirty="0" smtClean="0"/>
              <a:t>others</a:t>
            </a:r>
            <a:r>
              <a:rPr lang="en-US" sz="2200" dirty="0" smtClean="0"/>
              <a:t>, is that love?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Sometimes a </a:t>
            </a:r>
            <a:r>
              <a:rPr lang="en-US" sz="2200" i="1" dirty="0" smtClean="0"/>
              <a:t>“high thing that exalt itself against God”</a:t>
            </a:r>
            <a:r>
              <a:rPr lang="en-US" sz="2200" dirty="0" smtClean="0"/>
              <a:t>, are </a:t>
            </a:r>
            <a:r>
              <a:rPr lang="en-US" sz="2200" i="1" dirty="0" smtClean="0"/>
              <a:t>“cast down”</a:t>
            </a:r>
            <a:r>
              <a:rPr lang="en-US" sz="2200" dirty="0" smtClean="0"/>
              <a:t> no other way, because the heart is too hard (</a:t>
            </a:r>
            <a:r>
              <a:rPr lang="en-US" sz="2200" b="1" dirty="0" smtClean="0">
                <a:solidFill>
                  <a:schemeClr val="accent1"/>
                </a:solidFill>
              </a:rPr>
              <a:t>10:5</a:t>
            </a:r>
            <a:r>
              <a:rPr lang="en-US" sz="2200" dirty="0" smtClean="0"/>
              <a:t>).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7213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Love is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i="1" dirty="0"/>
              <a:t>And you have forgotten the exhortation which speaks to you as to sons: </a:t>
            </a:r>
            <a:r>
              <a:rPr lang="en-US" i="1" dirty="0" smtClean="0"/>
              <a:t>“My </a:t>
            </a:r>
            <a:r>
              <a:rPr lang="en-US" i="1" dirty="0"/>
              <a:t>son, </a:t>
            </a:r>
            <a:r>
              <a:rPr lang="en-US" b="1" i="1" dirty="0"/>
              <a:t>do not despise the chastening of the LORD, Nor be discouraged when you are rebuked by Him</a:t>
            </a:r>
            <a:r>
              <a:rPr lang="en-US" i="1" dirty="0" smtClean="0"/>
              <a:t>;  For </a:t>
            </a:r>
            <a:r>
              <a:rPr lang="en-US" b="1" i="1" dirty="0"/>
              <a:t>whom </a:t>
            </a:r>
            <a:r>
              <a:rPr lang="en-US" b="1" i="1" u="sng" dirty="0"/>
              <a:t>the LORD </a:t>
            </a:r>
            <a:r>
              <a:rPr lang="en-US" b="1" i="1" u="sng" dirty="0">
                <a:solidFill>
                  <a:schemeClr val="accent1"/>
                </a:solidFill>
              </a:rPr>
              <a:t>loves</a:t>
            </a:r>
            <a:r>
              <a:rPr lang="en-US" b="1" i="1" u="sng" dirty="0"/>
              <a:t> He </a:t>
            </a:r>
            <a:r>
              <a:rPr lang="en-US" b="1" i="1" u="sng" dirty="0">
                <a:solidFill>
                  <a:schemeClr val="accent1"/>
                </a:solidFill>
              </a:rPr>
              <a:t>chastens</a:t>
            </a:r>
            <a:r>
              <a:rPr lang="en-US" i="1" dirty="0"/>
              <a:t>, And scourges every son whom He receives</a:t>
            </a:r>
            <a:r>
              <a:rPr lang="en-US" i="1" dirty="0" smtClean="0"/>
              <a:t>.” … Now </a:t>
            </a:r>
            <a:r>
              <a:rPr lang="en-US" b="1" i="1" dirty="0"/>
              <a:t>no chastening seems to be joyful for the present, but painful; nevertheless, afterward </a:t>
            </a:r>
            <a:r>
              <a:rPr lang="en-US" i="1" dirty="0"/>
              <a:t>it yields the peaceable fruit of righteousness to those who have been trained by it</a:t>
            </a:r>
            <a:r>
              <a:rPr lang="en-US" i="1" dirty="0" smtClean="0"/>
              <a:t>. </a:t>
            </a:r>
            <a:r>
              <a:rPr lang="en-US" b="1" i="1" dirty="0" smtClean="0"/>
              <a:t>Therefore </a:t>
            </a:r>
            <a:r>
              <a:rPr lang="en-US" b="1" i="1" dirty="0"/>
              <a:t>strengthen </a:t>
            </a:r>
            <a:r>
              <a:rPr lang="en-US" i="1" dirty="0"/>
              <a:t>the hands which hang down, and the feeble knees</a:t>
            </a:r>
            <a:r>
              <a:rPr lang="en-US" i="1" dirty="0" smtClean="0"/>
              <a:t>, and </a:t>
            </a:r>
            <a:r>
              <a:rPr lang="en-US" b="1" i="1" dirty="0"/>
              <a:t>make straight paths </a:t>
            </a:r>
            <a:r>
              <a:rPr lang="en-US" i="1" dirty="0"/>
              <a:t>for your feet, </a:t>
            </a:r>
            <a:r>
              <a:rPr lang="en-US" b="1" i="1" dirty="0"/>
              <a:t>so that what is lame may </a:t>
            </a:r>
            <a:r>
              <a:rPr lang="en-US" b="1" i="1" u="sng" dirty="0"/>
              <a:t>not be dislocated</a:t>
            </a:r>
            <a:r>
              <a:rPr lang="en-US" b="1" i="1" dirty="0"/>
              <a:t>, but rather </a:t>
            </a:r>
            <a:r>
              <a:rPr lang="en-US" b="1" i="1" u="sng" dirty="0"/>
              <a:t>be healed</a:t>
            </a:r>
            <a:r>
              <a:rPr lang="en-US" i="1" dirty="0"/>
              <a:t>. </a:t>
            </a:r>
            <a:r>
              <a:rPr lang="en-US" dirty="0"/>
              <a:t>(</a:t>
            </a:r>
            <a:r>
              <a:rPr lang="en-US" b="1" dirty="0">
                <a:solidFill>
                  <a:schemeClr val="accent1"/>
                </a:solidFill>
              </a:rPr>
              <a:t>Hebrews </a:t>
            </a:r>
            <a:r>
              <a:rPr lang="en-US" b="1" dirty="0" smtClean="0">
                <a:solidFill>
                  <a:schemeClr val="accent1"/>
                </a:solidFill>
              </a:rPr>
              <a:t>12:5-13</a:t>
            </a:r>
            <a:r>
              <a:rPr lang="en-US" dirty="0" smtClean="0"/>
              <a:t>)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Are we </a:t>
            </a:r>
            <a:r>
              <a:rPr lang="en-US" b="1" i="1" dirty="0" smtClean="0"/>
              <a:t>willing</a:t>
            </a:r>
            <a:r>
              <a:rPr lang="en-US" dirty="0" smtClean="0"/>
              <a:t> to </a:t>
            </a:r>
            <a:r>
              <a:rPr lang="en-US" b="1" i="1" dirty="0" smtClean="0"/>
              <a:t>receive</a:t>
            </a:r>
            <a:r>
              <a:rPr lang="en-US" dirty="0" smtClean="0"/>
              <a:t> it?  Will we </a:t>
            </a:r>
            <a:r>
              <a:rPr lang="en-US" b="1" i="1" dirty="0" smtClean="0"/>
              <a:t>love</a:t>
            </a:r>
            <a:r>
              <a:rPr lang="en-US" dirty="0" smtClean="0"/>
              <a:t> enough to give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06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700" i="1" dirty="0" smtClean="0"/>
              <a:t>“If food makes my brother stumble”</a:t>
            </a:r>
            <a:endParaRPr lang="en-US" sz="47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7013" lvl="0" indent="-227013">
              <a:lnSpc>
                <a:spcPct val="90000"/>
              </a:lnSpc>
              <a:spcBef>
                <a:spcPts val="0"/>
              </a:spcBef>
              <a:buFont typeface="+mj-lt"/>
              <a:buAutoNum type="arabicPeriod" startAt="5"/>
            </a:pPr>
            <a:r>
              <a:rPr lang="en-US" sz="2200" dirty="0"/>
              <a:t>Why did Paul </a:t>
            </a:r>
            <a:r>
              <a:rPr lang="en-US" sz="2200" b="1" i="1" dirty="0"/>
              <a:t>not</a:t>
            </a:r>
            <a:r>
              <a:rPr lang="en-US" sz="2200" dirty="0"/>
              <a:t> ask support from the Corinthians</a:t>
            </a:r>
            <a:r>
              <a:rPr lang="en-US" sz="2200" dirty="0" smtClean="0"/>
              <a:t>?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200" i="1" dirty="0"/>
              <a:t>And when I was present with you, and in need, </a:t>
            </a:r>
            <a:r>
              <a:rPr lang="en-US" sz="2200" b="1" i="1" dirty="0"/>
              <a:t>I was a burden to </a:t>
            </a:r>
            <a:r>
              <a:rPr lang="en-US" sz="2200" b="1" i="1" u="sng" dirty="0"/>
              <a:t>no one</a:t>
            </a:r>
            <a:r>
              <a:rPr lang="en-US" sz="2200" i="1" dirty="0"/>
              <a:t>, for what I lacked the brethren who came from </a:t>
            </a:r>
            <a:r>
              <a:rPr lang="en-US" sz="2200" b="1" i="1" dirty="0"/>
              <a:t>Macedonia supplied</a:t>
            </a:r>
            <a:r>
              <a:rPr lang="en-US" sz="2200" i="1" dirty="0"/>
              <a:t>. And </a:t>
            </a:r>
            <a:r>
              <a:rPr lang="en-US" sz="2200" b="1" i="1" dirty="0"/>
              <a:t>in everything I kept myself from being burdensome to you, and so I </a:t>
            </a:r>
            <a:r>
              <a:rPr lang="en-US" sz="2200" b="1" i="1" u="sng" dirty="0"/>
              <a:t>will keep myself</a:t>
            </a:r>
            <a:r>
              <a:rPr lang="en-US" sz="2200" i="1" dirty="0" smtClean="0"/>
              <a:t>.  As </a:t>
            </a:r>
            <a:r>
              <a:rPr lang="en-US" sz="2200" i="1" dirty="0"/>
              <a:t>the truth of Christ is in me, </a:t>
            </a:r>
            <a:r>
              <a:rPr lang="en-US" sz="2200" b="1" i="1" u="sng" dirty="0"/>
              <a:t>no one shall stop me from this boasting</a:t>
            </a:r>
            <a:r>
              <a:rPr lang="en-US" sz="2200" b="1" i="1" dirty="0"/>
              <a:t> in the regions of Achaia</a:t>
            </a:r>
            <a:r>
              <a:rPr lang="en-US" sz="2200" i="1" dirty="0" smtClean="0"/>
              <a:t>. Why</a:t>
            </a:r>
            <a:r>
              <a:rPr lang="en-US" sz="2200" i="1" dirty="0"/>
              <a:t>? </a:t>
            </a:r>
            <a:r>
              <a:rPr lang="en-US" sz="2200" b="1" i="1" baseline="30000" dirty="0" smtClean="0">
                <a:solidFill>
                  <a:schemeClr val="accent1"/>
                </a:solidFill>
              </a:rPr>
              <a:t>3</a:t>
            </a:r>
            <a:r>
              <a:rPr lang="en-US" sz="2200" b="1" i="1" dirty="0" smtClean="0"/>
              <a:t>Because </a:t>
            </a:r>
            <a:r>
              <a:rPr lang="en-US" sz="2200" b="1" i="1" dirty="0"/>
              <a:t>I do not love you</a:t>
            </a:r>
            <a:r>
              <a:rPr lang="en-US" sz="2200" i="1" dirty="0"/>
              <a:t>? God knows</a:t>
            </a:r>
            <a:r>
              <a:rPr lang="en-US" sz="2200" i="1" dirty="0" smtClean="0"/>
              <a:t>!  But </a:t>
            </a:r>
            <a:r>
              <a:rPr lang="en-US" sz="2200" i="1" dirty="0"/>
              <a:t>what I do, </a:t>
            </a:r>
            <a:r>
              <a:rPr lang="en-US" sz="2200" b="1" i="1" dirty="0"/>
              <a:t>I </a:t>
            </a:r>
            <a:r>
              <a:rPr lang="en-US" sz="2200" b="1" i="1" u="sng" dirty="0"/>
              <a:t>will also continue</a:t>
            </a:r>
            <a:r>
              <a:rPr lang="en-US" sz="2200" b="1" i="1" dirty="0"/>
              <a:t> to do, that I may </a:t>
            </a:r>
            <a:r>
              <a:rPr lang="en-US" sz="2200" b="1" i="1" u="sng" dirty="0"/>
              <a:t>cut off the opportunity</a:t>
            </a:r>
            <a:r>
              <a:rPr lang="en-US" sz="2200" i="1" dirty="0"/>
              <a:t> from those who </a:t>
            </a:r>
            <a:r>
              <a:rPr lang="en-US" sz="2200" b="1" i="1" u="sng" dirty="0"/>
              <a:t>desire an opportunity to be regarded just as we are</a:t>
            </a:r>
            <a:r>
              <a:rPr lang="en-US" sz="2200" b="1" i="1" dirty="0"/>
              <a:t> in the things of which they boast</a:t>
            </a:r>
            <a:r>
              <a:rPr lang="en-US" sz="2200" i="1" dirty="0"/>
              <a:t>. </a:t>
            </a:r>
            <a:r>
              <a:rPr lang="en-US" sz="2200" dirty="0" smtClean="0"/>
              <a:t>(</a:t>
            </a:r>
            <a:r>
              <a:rPr lang="en-US" sz="2200" b="1" dirty="0" smtClean="0">
                <a:solidFill>
                  <a:schemeClr val="accent1"/>
                </a:solidFill>
              </a:rPr>
              <a:t>11:9-12</a:t>
            </a:r>
            <a:r>
              <a:rPr lang="en-US" sz="2200" dirty="0" smtClean="0"/>
              <a:t>)</a:t>
            </a:r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A third charge is brought against Paul, that he does </a:t>
            </a:r>
            <a:r>
              <a:rPr lang="en-US" sz="2200" b="1" i="1" dirty="0" smtClean="0"/>
              <a:t>not</a:t>
            </a:r>
            <a:r>
              <a:rPr lang="en-US" sz="2200" dirty="0" smtClean="0"/>
              <a:t> love the Corinthians!</a:t>
            </a:r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Previously, Paul taught willingness to </a:t>
            </a:r>
            <a:r>
              <a:rPr lang="en-US" sz="2200" b="1" i="1" dirty="0" smtClean="0"/>
              <a:t>sacrifice </a:t>
            </a:r>
            <a:r>
              <a:rPr lang="en-US" sz="2200" b="1" i="1" u="sng" dirty="0" smtClean="0"/>
              <a:t>liberty</a:t>
            </a:r>
            <a:r>
              <a:rPr lang="en-US" sz="2200" b="1" i="1" dirty="0" smtClean="0"/>
              <a:t> </a:t>
            </a:r>
            <a:r>
              <a:rPr lang="en-US" sz="2200" dirty="0" smtClean="0"/>
              <a:t>to </a:t>
            </a:r>
            <a:r>
              <a:rPr lang="en-US" sz="2200" b="1" i="1" dirty="0" smtClean="0"/>
              <a:t>prevent</a:t>
            </a:r>
            <a:r>
              <a:rPr lang="en-US" sz="2200" dirty="0" smtClean="0"/>
              <a:t> others from </a:t>
            </a:r>
            <a:r>
              <a:rPr lang="en-US" sz="2200" b="1" i="1" dirty="0" smtClean="0"/>
              <a:t>stumbling</a:t>
            </a:r>
            <a:r>
              <a:rPr lang="en-US" sz="2200" dirty="0" smtClean="0"/>
              <a:t> (</a:t>
            </a:r>
            <a:r>
              <a:rPr lang="en-US" sz="2200" i="1" dirty="0" smtClean="0"/>
              <a:t>“never again eat meat”</a:t>
            </a:r>
            <a:r>
              <a:rPr lang="en-US" sz="2200" dirty="0" smtClean="0"/>
              <a:t>, </a:t>
            </a:r>
            <a:r>
              <a:rPr lang="en-US" sz="2200" b="1" dirty="0" smtClean="0">
                <a:solidFill>
                  <a:schemeClr val="accent1"/>
                </a:solidFill>
              </a:rPr>
              <a:t>I Cor. 8:13</a:t>
            </a:r>
            <a:r>
              <a:rPr lang="en-US" sz="2200" dirty="0" smtClean="0"/>
              <a:t>).</a:t>
            </a:r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Here, Paul demonstrates same willingness, but to </a:t>
            </a:r>
            <a:r>
              <a:rPr lang="en-US" sz="2200" b="1" i="1" dirty="0" smtClean="0"/>
              <a:t>discredit</a:t>
            </a:r>
            <a:r>
              <a:rPr lang="en-US" sz="2200" dirty="0" smtClean="0"/>
              <a:t> false teachers.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60275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“Wise as serpents …”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7013" lvl="0" indent="-227013">
              <a:lnSpc>
                <a:spcPct val="95000"/>
              </a:lnSpc>
              <a:spcBef>
                <a:spcPts val="0"/>
              </a:spcBef>
              <a:buFont typeface="+mj-lt"/>
              <a:buAutoNum type="arabicPeriod" startAt="6"/>
            </a:pPr>
            <a:r>
              <a:rPr lang="en-US" dirty="0"/>
              <a:t>What does this pattern show about evangelists drawing outside support?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Evangelists have the </a:t>
            </a:r>
            <a:r>
              <a:rPr lang="en-US" b="1" i="1" dirty="0" smtClean="0"/>
              <a:t>option</a:t>
            </a:r>
            <a:r>
              <a:rPr lang="en-US" dirty="0" smtClean="0"/>
              <a:t> to seek support from </a:t>
            </a:r>
            <a:r>
              <a:rPr lang="en-US" b="1" i="1" dirty="0" smtClean="0"/>
              <a:t>any</a:t>
            </a:r>
            <a:r>
              <a:rPr lang="en-US" dirty="0" smtClean="0"/>
              <a:t> congregation.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Depending on circumstances, </a:t>
            </a:r>
            <a:r>
              <a:rPr lang="en-US" b="1" i="1" dirty="0" smtClean="0"/>
              <a:t>wisdom</a:t>
            </a:r>
            <a:r>
              <a:rPr lang="en-US" dirty="0" smtClean="0"/>
              <a:t> may dictate seeking support from </a:t>
            </a:r>
            <a:r>
              <a:rPr lang="en-US" b="1" i="1" dirty="0" smtClean="0"/>
              <a:t>foreign</a:t>
            </a:r>
            <a:r>
              <a:rPr lang="en-US" dirty="0" smtClean="0"/>
              <a:t> congregations – not </a:t>
            </a:r>
            <a:r>
              <a:rPr lang="en-US" b="1" i="1" dirty="0" smtClean="0"/>
              <a:t>resident</a:t>
            </a:r>
            <a:r>
              <a:rPr lang="en-US" dirty="0" smtClean="0"/>
              <a:t>.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Paul exemplified </a:t>
            </a:r>
            <a:r>
              <a:rPr lang="en-US" b="1" i="1" dirty="0" smtClean="0"/>
              <a:t>analyzing</a:t>
            </a:r>
            <a:r>
              <a:rPr lang="en-US" dirty="0" smtClean="0"/>
              <a:t>, </a:t>
            </a:r>
            <a:r>
              <a:rPr lang="en-US" b="1" i="1" dirty="0" smtClean="0"/>
              <a:t>understanding</a:t>
            </a:r>
            <a:r>
              <a:rPr lang="en-US" dirty="0" smtClean="0"/>
              <a:t>, and </a:t>
            </a:r>
            <a:r>
              <a:rPr lang="en-US" b="1" i="1" u="sng" dirty="0" smtClean="0"/>
              <a:t>circumventing</a:t>
            </a:r>
            <a:r>
              <a:rPr lang="en-US" dirty="0" smtClean="0"/>
              <a:t> the arguments of the false teachers.  Are </a:t>
            </a:r>
            <a:r>
              <a:rPr lang="en-US" b="1" i="1" dirty="0" smtClean="0"/>
              <a:t>we</a:t>
            </a:r>
            <a:r>
              <a:rPr lang="en-US" dirty="0" smtClean="0"/>
              <a:t> also similarly observant?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i="1" dirty="0"/>
              <a:t>Behold, I send you out as </a:t>
            </a:r>
            <a:r>
              <a:rPr lang="en-US" b="1" i="1" dirty="0"/>
              <a:t>sheep in the midst of </a:t>
            </a:r>
            <a:r>
              <a:rPr lang="en-US" b="1" i="1" u="sng" dirty="0"/>
              <a:t>wolves</a:t>
            </a:r>
            <a:r>
              <a:rPr lang="en-US" i="1" dirty="0"/>
              <a:t>. Therefore </a:t>
            </a:r>
            <a:r>
              <a:rPr lang="en-US" b="1" i="1" dirty="0"/>
              <a:t>be </a:t>
            </a:r>
            <a:r>
              <a:rPr lang="en-US" b="1" i="1" u="sng" dirty="0"/>
              <a:t>wise as serpents</a:t>
            </a:r>
            <a:r>
              <a:rPr lang="en-US" b="1" i="1" dirty="0"/>
              <a:t> and harmless as doves</a:t>
            </a:r>
            <a:r>
              <a:rPr lang="en-US" i="1" dirty="0"/>
              <a:t>. </a:t>
            </a:r>
            <a:r>
              <a:rPr lang="en-US" dirty="0"/>
              <a:t>(</a:t>
            </a:r>
            <a:r>
              <a:rPr lang="en-US" b="1" dirty="0">
                <a:solidFill>
                  <a:schemeClr val="accent1"/>
                </a:solidFill>
              </a:rPr>
              <a:t>Matthew </a:t>
            </a:r>
            <a:r>
              <a:rPr lang="en-US" b="1" dirty="0" smtClean="0">
                <a:solidFill>
                  <a:schemeClr val="accent1"/>
                </a:solidFill>
              </a:rPr>
              <a:t>10:16</a:t>
            </a:r>
            <a:r>
              <a:rPr lang="en-US" dirty="0" smtClean="0"/>
              <a:t>)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accent1"/>
                </a:solidFill>
              </a:rPr>
              <a:t>II Corinthians </a:t>
            </a:r>
            <a:r>
              <a:rPr lang="en-US" dirty="0" smtClean="0"/>
              <a:t>teaches us much about dealing with people.  Are we listening?  Are we learning from this </a:t>
            </a:r>
            <a:r>
              <a:rPr lang="en-US" b="1" i="1" dirty="0" smtClean="0"/>
              <a:t>apostolic</a:t>
            </a:r>
            <a:r>
              <a:rPr lang="en-US" dirty="0" smtClean="0"/>
              <a:t> example?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59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“Beware of False Prophets”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7013" lvl="0" indent="-227013">
              <a:lnSpc>
                <a:spcPct val="95000"/>
              </a:lnSpc>
              <a:spcBef>
                <a:spcPts val="0"/>
              </a:spcBef>
              <a:buFont typeface="+mj-lt"/>
              <a:buAutoNum type="arabicPeriod" startAt="7"/>
            </a:pPr>
            <a:r>
              <a:rPr lang="en-US" dirty="0"/>
              <a:t>How would a </a:t>
            </a:r>
            <a:r>
              <a:rPr lang="en-US" i="1" dirty="0"/>
              <a:t>“false apostle”</a:t>
            </a:r>
            <a:r>
              <a:rPr lang="en-US" dirty="0"/>
              <a:t> transform himself into an </a:t>
            </a:r>
            <a:r>
              <a:rPr lang="en-US" i="1" dirty="0"/>
              <a:t>“apostle of Christ”</a:t>
            </a:r>
            <a:r>
              <a:rPr lang="en-US" dirty="0"/>
              <a:t>? </a:t>
            </a:r>
            <a:r>
              <a:rPr lang="en-US" dirty="0" smtClean="0"/>
              <a:t> </a:t>
            </a:r>
          </a:p>
          <a:p>
            <a:pPr marL="0" lv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i="1" dirty="0" smtClean="0"/>
              <a:t>For such are </a:t>
            </a:r>
            <a:r>
              <a:rPr lang="en-US" b="1" i="1" u="sng" dirty="0" smtClean="0"/>
              <a:t>false apostles, deceitful workers</a:t>
            </a:r>
            <a:r>
              <a:rPr lang="en-US" b="1" i="1" dirty="0" smtClean="0"/>
              <a:t>, transforming themselves into apostles of Christ</a:t>
            </a:r>
            <a:r>
              <a:rPr lang="en-US" i="1" dirty="0" smtClean="0"/>
              <a:t>.  And </a:t>
            </a:r>
            <a:r>
              <a:rPr lang="en-US" b="1" i="1" dirty="0" smtClean="0"/>
              <a:t>no wonder</a:t>
            </a:r>
            <a:r>
              <a:rPr lang="en-US" i="1" dirty="0" smtClean="0"/>
              <a:t>! For </a:t>
            </a:r>
            <a:r>
              <a:rPr lang="en-US" b="1" i="1" dirty="0" smtClean="0"/>
              <a:t>Satan himself transforms himself into an angel of light</a:t>
            </a:r>
            <a:r>
              <a:rPr lang="en-US" i="1" dirty="0" smtClean="0"/>
              <a:t>.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chemeClr val="accent1"/>
                </a:solidFill>
              </a:rPr>
              <a:t>11:13-14</a:t>
            </a:r>
            <a:r>
              <a:rPr lang="en-US" dirty="0" smtClean="0"/>
              <a:t>)</a:t>
            </a:r>
          </a:p>
          <a:p>
            <a:pPr lvl="0"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Use </a:t>
            </a:r>
            <a:r>
              <a:rPr lang="en-US" b="1" i="1" dirty="0" smtClean="0"/>
              <a:t>deceit</a:t>
            </a:r>
            <a:r>
              <a:rPr lang="en-US" dirty="0" smtClean="0"/>
              <a:t> to make themselves appear as </a:t>
            </a:r>
            <a:r>
              <a:rPr lang="en-US" i="1" dirty="0" smtClean="0"/>
              <a:t>“apostles of Christ”</a:t>
            </a:r>
            <a:r>
              <a:rPr lang="en-US" dirty="0" smtClean="0"/>
              <a:t>.</a:t>
            </a:r>
          </a:p>
          <a:p>
            <a:pPr lvl="0"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Like their </a:t>
            </a:r>
            <a:r>
              <a:rPr lang="en-US" i="1" dirty="0" smtClean="0"/>
              <a:t>“father”</a:t>
            </a:r>
            <a:r>
              <a:rPr lang="en-US" dirty="0" smtClean="0"/>
              <a:t>, Satan’s ministers use lying (</a:t>
            </a:r>
            <a:r>
              <a:rPr lang="en-US" b="1" dirty="0" smtClean="0">
                <a:solidFill>
                  <a:schemeClr val="accent1"/>
                </a:solidFill>
              </a:rPr>
              <a:t>Jn. 8:44; Gen. 3:4</a:t>
            </a:r>
            <a:r>
              <a:rPr lang="en-US" dirty="0" smtClean="0"/>
              <a:t>).</a:t>
            </a:r>
          </a:p>
          <a:p>
            <a:pPr lvl="0">
              <a:lnSpc>
                <a:spcPct val="95000"/>
              </a:lnSpc>
              <a:spcBef>
                <a:spcPts val="0"/>
              </a:spcBef>
            </a:pPr>
            <a:r>
              <a:rPr lang="en-US" b="1" i="1" dirty="0" smtClean="0"/>
              <a:t>Reality</a:t>
            </a:r>
            <a:r>
              <a:rPr lang="en-US" dirty="0" smtClean="0"/>
              <a:t> is different than </a:t>
            </a:r>
            <a:r>
              <a:rPr lang="en-US" b="1" i="1" dirty="0" smtClean="0"/>
              <a:t>appearance</a:t>
            </a:r>
            <a:r>
              <a:rPr lang="en-US" dirty="0" smtClean="0"/>
              <a:t>.  Careful inspection required.</a:t>
            </a:r>
          </a:p>
          <a:p>
            <a:pPr lvl="0">
              <a:lnSpc>
                <a:spcPct val="95000"/>
              </a:lnSpc>
              <a:spcBef>
                <a:spcPts val="0"/>
              </a:spcBef>
            </a:pPr>
            <a:r>
              <a:rPr lang="en-US" b="1" dirty="0" smtClean="0"/>
              <a:t>Lesson:</a:t>
            </a:r>
            <a:r>
              <a:rPr lang="en-US" dirty="0" smtClean="0"/>
              <a:t> False teachers are </a:t>
            </a:r>
            <a:r>
              <a:rPr lang="en-US" b="1" i="1" dirty="0" smtClean="0"/>
              <a:t>likeable</a:t>
            </a:r>
            <a:r>
              <a:rPr lang="en-US" dirty="0" smtClean="0"/>
              <a:t> and often full of “good deeds”.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i="1" dirty="0" smtClean="0"/>
              <a:t>“</a:t>
            </a:r>
            <a:r>
              <a:rPr lang="en-US" b="1" i="1" dirty="0" smtClean="0"/>
              <a:t>Beware</a:t>
            </a:r>
            <a:r>
              <a:rPr lang="en-US" i="1" dirty="0" smtClean="0"/>
              <a:t> </a:t>
            </a:r>
            <a:r>
              <a:rPr lang="en-US" i="1" dirty="0"/>
              <a:t>of false prophets, who come to you </a:t>
            </a:r>
            <a:r>
              <a:rPr lang="en-US" b="1" i="1" dirty="0"/>
              <a:t>in </a:t>
            </a:r>
            <a:r>
              <a:rPr lang="en-US" b="1" i="1" u="sng" dirty="0" smtClean="0"/>
              <a:t>sheep’s </a:t>
            </a:r>
            <a:r>
              <a:rPr lang="en-US" b="1" i="1" u="sng" dirty="0"/>
              <a:t>clothing</a:t>
            </a:r>
            <a:r>
              <a:rPr lang="en-US" b="1" i="1" dirty="0"/>
              <a:t>, but </a:t>
            </a:r>
            <a:r>
              <a:rPr lang="en-US" b="1" i="1" u="sng" dirty="0"/>
              <a:t>inwardly</a:t>
            </a:r>
            <a:r>
              <a:rPr lang="en-US" b="1" i="1" dirty="0"/>
              <a:t> they are </a:t>
            </a:r>
            <a:r>
              <a:rPr lang="en-US" b="1" i="1" u="sng" dirty="0"/>
              <a:t>ravenous wolves</a:t>
            </a:r>
            <a:r>
              <a:rPr lang="en-US" i="1" dirty="0" smtClean="0"/>
              <a:t>.” </a:t>
            </a:r>
            <a:r>
              <a:rPr lang="en-US" dirty="0"/>
              <a:t>(</a:t>
            </a:r>
            <a:r>
              <a:rPr lang="en-US" b="1" dirty="0">
                <a:solidFill>
                  <a:schemeClr val="accent1"/>
                </a:solidFill>
              </a:rPr>
              <a:t>Matthew </a:t>
            </a:r>
            <a:r>
              <a:rPr lang="en-US" b="1" dirty="0" smtClean="0">
                <a:solidFill>
                  <a:schemeClr val="accent1"/>
                </a:solidFill>
              </a:rPr>
              <a:t>7:15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15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“Know them by their fruits”!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7013" lvl="0" indent="-227013">
              <a:lnSpc>
                <a:spcPct val="85000"/>
              </a:lnSpc>
              <a:spcBef>
                <a:spcPts val="0"/>
              </a:spcBef>
              <a:buFont typeface="+mj-lt"/>
              <a:buAutoNum type="arabicPeriod" startAt="8"/>
            </a:pPr>
            <a:r>
              <a:rPr lang="en-US" sz="2000" dirty="0"/>
              <a:t>From the context, what distinguishing feature did Paul provide to help them (and us) recognize the Devil’s </a:t>
            </a:r>
            <a:r>
              <a:rPr lang="en-US" sz="2000" i="1" dirty="0"/>
              <a:t>“ministers</a:t>
            </a:r>
            <a:r>
              <a:rPr lang="en-US" sz="2000" i="1" dirty="0" smtClean="0"/>
              <a:t>”</a:t>
            </a:r>
            <a:r>
              <a:rPr lang="en-US" sz="2000" dirty="0" smtClean="0"/>
              <a:t>?</a:t>
            </a:r>
          </a:p>
          <a:p>
            <a:pPr marL="0" lvl="0" indent="0">
              <a:lnSpc>
                <a:spcPct val="85000"/>
              </a:lnSpc>
              <a:spcBef>
                <a:spcPts val="0"/>
              </a:spcBef>
              <a:buNone/>
            </a:pPr>
            <a:r>
              <a:rPr lang="en-US" sz="2000" i="1" dirty="0"/>
              <a:t>Therefore it is </a:t>
            </a:r>
            <a:r>
              <a:rPr lang="en-US" sz="2000" b="1" i="1" dirty="0"/>
              <a:t>no great thing if </a:t>
            </a:r>
            <a:r>
              <a:rPr lang="en-US" sz="2000" b="1" i="1" u="sng" dirty="0"/>
              <a:t>his</a:t>
            </a:r>
            <a:r>
              <a:rPr lang="en-US" sz="2000" b="1" i="1" dirty="0"/>
              <a:t> ministers</a:t>
            </a:r>
            <a:r>
              <a:rPr lang="en-US" sz="2000" i="1" dirty="0"/>
              <a:t> also transform themselves into </a:t>
            </a:r>
            <a:r>
              <a:rPr lang="en-US" sz="2000" b="1" i="1" dirty="0"/>
              <a:t>ministers of righteousness, whose end will be </a:t>
            </a:r>
            <a:r>
              <a:rPr lang="en-US" sz="2000" b="1" i="1" u="sng" dirty="0"/>
              <a:t>according to their works</a:t>
            </a:r>
            <a:r>
              <a:rPr lang="en-US" sz="2000" i="1" dirty="0"/>
              <a:t>. </a:t>
            </a:r>
            <a:r>
              <a:rPr lang="en-US" sz="2000" dirty="0" smtClean="0"/>
              <a:t>(</a:t>
            </a:r>
            <a:r>
              <a:rPr lang="en-US" sz="2000" b="1" dirty="0" smtClean="0">
                <a:solidFill>
                  <a:schemeClr val="accent1"/>
                </a:solidFill>
              </a:rPr>
              <a:t>11:15</a:t>
            </a:r>
            <a:r>
              <a:rPr lang="en-US" sz="2000" dirty="0" smtClean="0"/>
              <a:t>)</a:t>
            </a:r>
            <a:endParaRPr lang="en-US" sz="2000" dirty="0"/>
          </a:p>
          <a:p>
            <a:pPr>
              <a:lnSpc>
                <a:spcPct val="85000"/>
              </a:lnSpc>
              <a:spcBef>
                <a:spcPts val="0"/>
              </a:spcBef>
            </a:pPr>
            <a:r>
              <a:rPr lang="en-US" sz="2000" dirty="0" smtClean="0"/>
              <a:t>Their </a:t>
            </a:r>
            <a:r>
              <a:rPr lang="en-US" sz="2000" i="1" dirty="0" smtClean="0"/>
              <a:t>“works”</a:t>
            </a:r>
            <a:r>
              <a:rPr lang="en-US" sz="2000" dirty="0" smtClean="0"/>
              <a:t>!  The </a:t>
            </a:r>
            <a:r>
              <a:rPr lang="en-US" sz="2000" i="1" dirty="0" smtClean="0"/>
              <a:t>“fruit”</a:t>
            </a:r>
            <a:r>
              <a:rPr lang="en-US" sz="2000" dirty="0" smtClean="0"/>
              <a:t> of </a:t>
            </a:r>
            <a:r>
              <a:rPr lang="en-US" sz="2000" b="1" i="1" dirty="0" smtClean="0"/>
              <a:t>false teachers </a:t>
            </a:r>
            <a:r>
              <a:rPr lang="en-US" sz="2000" dirty="0" smtClean="0"/>
              <a:t>is their </a:t>
            </a:r>
            <a:r>
              <a:rPr lang="en-US" sz="2000" b="1" i="1" u="sng" dirty="0" smtClean="0"/>
              <a:t>teaching</a:t>
            </a:r>
            <a:r>
              <a:rPr lang="en-US" sz="2000" dirty="0" smtClean="0"/>
              <a:t>!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buNone/>
            </a:pPr>
            <a:r>
              <a:rPr lang="en-US" sz="2000" i="1" dirty="0" smtClean="0"/>
              <a:t>“</a:t>
            </a:r>
            <a:r>
              <a:rPr lang="en-US" sz="2000" b="1" i="1" dirty="0" smtClean="0"/>
              <a:t>You </a:t>
            </a:r>
            <a:r>
              <a:rPr lang="en-US" sz="2000" b="1" i="1" dirty="0"/>
              <a:t>will know them by </a:t>
            </a:r>
            <a:r>
              <a:rPr lang="en-US" sz="2000" b="1" i="1" u="sng" dirty="0"/>
              <a:t>their fruits</a:t>
            </a:r>
            <a:r>
              <a:rPr lang="en-US" sz="2000" i="1" dirty="0"/>
              <a:t>. Do men gather grapes from </a:t>
            </a:r>
            <a:r>
              <a:rPr lang="en-US" sz="2000" i="1" dirty="0" err="1"/>
              <a:t>thornbushes</a:t>
            </a:r>
            <a:r>
              <a:rPr lang="en-US" sz="2000" i="1" dirty="0"/>
              <a:t> or figs from thistles</a:t>
            </a:r>
            <a:r>
              <a:rPr lang="en-US" sz="2000" i="1" dirty="0" smtClean="0"/>
              <a:t>?  Even </a:t>
            </a:r>
            <a:r>
              <a:rPr lang="en-US" sz="2000" i="1" dirty="0"/>
              <a:t>so, </a:t>
            </a:r>
            <a:r>
              <a:rPr lang="en-US" sz="2000" b="1" i="1" dirty="0"/>
              <a:t>every good tree bears good fruit</a:t>
            </a:r>
            <a:r>
              <a:rPr lang="en-US" sz="2000" i="1" dirty="0"/>
              <a:t>, but </a:t>
            </a:r>
            <a:r>
              <a:rPr lang="en-US" sz="2000" b="1" i="1" dirty="0"/>
              <a:t>a bad tree bears bad fruit</a:t>
            </a:r>
            <a:r>
              <a:rPr lang="en-US" sz="2000" i="1" dirty="0" smtClean="0"/>
              <a:t>.” </a:t>
            </a:r>
            <a:r>
              <a:rPr lang="en-US" sz="2000" dirty="0"/>
              <a:t>(</a:t>
            </a:r>
            <a:r>
              <a:rPr lang="en-US" sz="2000" b="1" dirty="0">
                <a:solidFill>
                  <a:schemeClr val="accent1"/>
                </a:solidFill>
              </a:rPr>
              <a:t>Matthew </a:t>
            </a:r>
            <a:r>
              <a:rPr lang="en-US" sz="2000" b="1" dirty="0" smtClean="0">
                <a:solidFill>
                  <a:schemeClr val="accent1"/>
                </a:solidFill>
              </a:rPr>
              <a:t>7:16-17</a:t>
            </a:r>
            <a:r>
              <a:rPr lang="en-US" sz="2000" dirty="0" smtClean="0"/>
              <a:t>)</a:t>
            </a:r>
          </a:p>
          <a:p>
            <a:pPr>
              <a:lnSpc>
                <a:spcPct val="85000"/>
              </a:lnSpc>
              <a:spcBef>
                <a:spcPts val="0"/>
              </a:spcBef>
            </a:pPr>
            <a:r>
              <a:rPr lang="en-US" sz="2000" b="1" i="1" dirty="0" smtClean="0"/>
              <a:t>Not</a:t>
            </a:r>
            <a:r>
              <a:rPr lang="en-US" sz="2000" dirty="0" smtClean="0"/>
              <a:t> always </a:t>
            </a:r>
            <a:r>
              <a:rPr lang="en-US" sz="2000" b="1" i="1" dirty="0" smtClean="0"/>
              <a:t>immediately</a:t>
            </a:r>
            <a:r>
              <a:rPr lang="en-US" sz="2000" dirty="0" smtClean="0"/>
              <a:t> obvious.  </a:t>
            </a:r>
            <a:r>
              <a:rPr lang="en-US" sz="2000" b="1" i="1" dirty="0" smtClean="0"/>
              <a:t>Diligent</a:t>
            </a:r>
            <a:r>
              <a:rPr lang="en-US" sz="2000" dirty="0" smtClean="0"/>
              <a:t> </a:t>
            </a:r>
            <a:r>
              <a:rPr lang="en-US" sz="2000" b="1" i="1" dirty="0" smtClean="0"/>
              <a:t>patience</a:t>
            </a:r>
            <a:r>
              <a:rPr lang="en-US" sz="2000" dirty="0" smtClean="0"/>
              <a:t> is required: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buNone/>
            </a:pPr>
            <a:r>
              <a:rPr lang="en-US" sz="2000" i="1" dirty="0"/>
              <a:t>Do </a:t>
            </a:r>
            <a:r>
              <a:rPr lang="en-US" sz="2000" b="1" i="1" dirty="0"/>
              <a:t>not lay hands on anyone hastily</a:t>
            </a:r>
            <a:r>
              <a:rPr lang="en-US" sz="2000" i="1" dirty="0"/>
              <a:t>, nor share in other </a:t>
            </a:r>
            <a:r>
              <a:rPr lang="en-US" sz="2000" i="1" dirty="0" smtClean="0"/>
              <a:t>people’s </a:t>
            </a:r>
            <a:r>
              <a:rPr lang="en-US" sz="2000" i="1" dirty="0"/>
              <a:t>sins; keep yourself pure</a:t>
            </a:r>
            <a:r>
              <a:rPr lang="en-US" sz="2000" i="1" dirty="0" smtClean="0"/>
              <a:t>. … Some men’s </a:t>
            </a:r>
            <a:r>
              <a:rPr lang="en-US" sz="2000" i="1" dirty="0"/>
              <a:t>sins are </a:t>
            </a:r>
            <a:r>
              <a:rPr lang="en-US" sz="2000" b="1" i="1" u="sng" dirty="0"/>
              <a:t>clearly evident, preceding</a:t>
            </a:r>
            <a:r>
              <a:rPr lang="en-US" sz="2000" b="1" i="1" dirty="0"/>
              <a:t> them to judgment</a:t>
            </a:r>
            <a:r>
              <a:rPr lang="en-US" sz="2000" i="1" dirty="0"/>
              <a:t>, but those of </a:t>
            </a:r>
            <a:r>
              <a:rPr lang="en-US" sz="2000" b="1" i="1" dirty="0"/>
              <a:t>some men follow </a:t>
            </a:r>
            <a:r>
              <a:rPr lang="en-US" sz="2000" b="1" i="1" u="sng" dirty="0"/>
              <a:t>later</a:t>
            </a:r>
            <a:r>
              <a:rPr lang="en-US" sz="2000" i="1" dirty="0" smtClean="0"/>
              <a:t>.  Likewise</a:t>
            </a:r>
            <a:r>
              <a:rPr lang="en-US" sz="2000" i="1" dirty="0"/>
              <a:t>, the good works of some are clearly evident, and those that are otherwise cannot be hidden</a:t>
            </a:r>
            <a:r>
              <a:rPr lang="en-US" sz="2000" i="1" dirty="0" smtClean="0"/>
              <a:t>.</a:t>
            </a:r>
            <a:r>
              <a:rPr lang="en-US" sz="2000" dirty="0" smtClean="0"/>
              <a:t> </a:t>
            </a:r>
            <a:r>
              <a:rPr lang="en-US" sz="2000" dirty="0"/>
              <a:t>(</a:t>
            </a:r>
            <a:r>
              <a:rPr lang="en-US" sz="2000" b="1" dirty="0">
                <a:solidFill>
                  <a:schemeClr val="accent1"/>
                </a:solidFill>
              </a:rPr>
              <a:t>I </a:t>
            </a:r>
            <a:r>
              <a:rPr lang="en-US" sz="2000" b="1" dirty="0" smtClean="0">
                <a:solidFill>
                  <a:schemeClr val="accent1"/>
                </a:solidFill>
              </a:rPr>
              <a:t>Timothy 5:22-25</a:t>
            </a:r>
            <a:r>
              <a:rPr lang="en-US" sz="2000" dirty="0" smtClean="0"/>
              <a:t>)</a:t>
            </a:r>
          </a:p>
          <a:p>
            <a:pPr>
              <a:lnSpc>
                <a:spcPct val="85000"/>
              </a:lnSpc>
              <a:spcBef>
                <a:spcPts val="0"/>
              </a:spcBef>
            </a:pPr>
            <a:r>
              <a:rPr lang="en-US" sz="2000" dirty="0" smtClean="0"/>
              <a:t>Do not be naive or </a:t>
            </a:r>
            <a:r>
              <a:rPr lang="en-US" sz="2000" b="1" i="1" dirty="0" smtClean="0"/>
              <a:t>willingly</a:t>
            </a:r>
            <a:r>
              <a:rPr lang="en-US" sz="2000" dirty="0" smtClean="0"/>
              <a:t> blind - or forgetful (</a:t>
            </a:r>
            <a:r>
              <a:rPr lang="en-US" sz="2000" b="1" dirty="0" smtClean="0">
                <a:solidFill>
                  <a:schemeClr val="accent1"/>
                </a:solidFill>
              </a:rPr>
              <a:t>Romans 13:14; II Peter 3:5</a:t>
            </a:r>
            <a:r>
              <a:rPr lang="en-US" sz="2000" dirty="0" smtClean="0"/>
              <a:t>)!</a:t>
            </a:r>
          </a:p>
          <a:p>
            <a:pPr>
              <a:lnSpc>
                <a:spcPct val="85000"/>
              </a:lnSpc>
              <a:spcBef>
                <a:spcPts val="0"/>
              </a:spcBef>
            </a:pPr>
            <a:r>
              <a:rPr lang="en-US" sz="2000" dirty="0" smtClean="0"/>
              <a:t>If not detected, </a:t>
            </a:r>
            <a:r>
              <a:rPr lang="en-US" sz="2000" b="1" i="1" dirty="0" smtClean="0"/>
              <a:t>leaders</a:t>
            </a:r>
            <a:r>
              <a:rPr lang="en-US" sz="2000" dirty="0" smtClean="0"/>
              <a:t> and </a:t>
            </a:r>
            <a:r>
              <a:rPr lang="en-US" sz="2000" b="1" i="1" dirty="0" smtClean="0"/>
              <a:t>followers</a:t>
            </a:r>
            <a:r>
              <a:rPr lang="en-US" sz="2000" dirty="0" smtClean="0"/>
              <a:t> will </a:t>
            </a:r>
            <a:r>
              <a:rPr lang="en-US" sz="2000" b="1" i="1" dirty="0" smtClean="0"/>
              <a:t>both</a:t>
            </a:r>
            <a:r>
              <a:rPr lang="en-US" sz="2000" dirty="0" smtClean="0"/>
              <a:t> be condemned (</a:t>
            </a:r>
            <a:r>
              <a:rPr lang="en-US" sz="2000" b="1" dirty="0" smtClean="0">
                <a:solidFill>
                  <a:schemeClr val="accent1"/>
                </a:solidFill>
              </a:rPr>
              <a:t>Matthew 15:13-14</a:t>
            </a:r>
            <a:r>
              <a:rPr lang="en-US" sz="20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50256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“Oh, that you would bear with me”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7013" lvl="0" indent="-227013">
              <a:buFont typeface="+mj-lt"/>
              <a:buAutoNum type="arabicPeriod" startAt="9"/>
            </a:pPr>
            <a:r>
              <a:rPr lang="en-US" dirty="0"/>
              <a:t>Go back to consider verse 1.  What was </a:t>
            </a:r>
            <a:r>
              <a:rPr lang="en-US" i="1" dirty="0"/>
              <a:t>“foolish”</a:t>
            </a:r>
            <a:r>
              <a:rPr lang="en-US" dirty="0"/>
              <a:t> (</a:t>
            </a:r>
            <a:r>
              <a:rPr lang="en-US" i="1" dirty="0"/>
              <a:t>“a little folly”</a:t>
            </a:r>
            <a:r>
              <a:rPr lang="en-US" dirty="0"/>
              <a:t>) about Paul’s reasoning between verses </a:t>
            </a:r>
            <a:r>
              <a:rPr lang="en-US" b="1" dirty="0">
                <a:solidFill>
                  <a:schemeClr val="accent1"/>
                </a:solidFill>
              </a:rPr>
              <a:t>11:1-15</a:t>
            </a:r>
            <a:r>
              <a:rPr lang="en-US" dirty="0"/>
              <a:t>?</a:t>
            </a:r>
          </a:p>
          <a:p>
            <a:r>
              <a:rPr lang="en-US" dirty="0" smtClean="0"/>
              <a:t>Beginning to </a:t>
            </a:r>
            <a:r>
              <a:rPr lang="en-US" i="1" dirty="0" smtClean="0"/>
              <a:t>“boast”</a:t>
            </a:r>
            <a:r>
              <a:rPr lang="en-US" dirty="0" smtClean="0"/>
              <a:t> about and deal with things that are </a:t>
            </a:r>
            <a:r>
              <a:rPr lang="en-US" b="1" i="1" dirty="0" smtClean="0"/>
              <a:t>not</a:t>
            </a:r>
            <a:r>
              <a:rPr lang="en-US" dirty="0" smtClean="0"/>
              <a:t> worthy of spiritual, genuine boasting:  not taking pay, untrained speech, etc.</a:t>
            </a:r>
          </a:p>
          <a:p>
            <a:r>
              <a:rPr lang="en-US" dirty="0" smtClean="0"/>
              <a:t>This boast will continue through chapter 11 and into 12.</a:t>
            </a:r>
          </a:p>
          <a:p>
            <a:r>
              <a:rPr lang="en-US" b="1" i="1" dirty="0" smtClean="0"/>
              <a:t>Folly’s</a:t>
            </a:r>
            <a:r>
              <a:rPr lang="en-US" dirty="0" smtClean="0"/>
              <a:t> relationship to </a:t>
            </a:r>
            <a:r>
              <a:rPr lang="en-US" b="1" i="1" dirty="0" smtClean="0"/>
              <a:t>boasting</a:t>
            </a:r>
            <a:r>
              <a:rPr lang="en-US" dirty="0" smtClean="0"/>
              <a:t> is emphasized in the next verses, </a:t>
            </a:r>
            <a:r>
              <a:rPr lang="en-US" b="1" dirty="0" smtClean="0">
                <a:solidFill>
                  <a:schemeClr val="accent1"/>
                </a:solidFill>
              </a:rPr>
              <a:t>11:16-21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710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Dismissing </a:t>
            </a:r>
            <a:r>
              <a:rPr lang="en-US" dirty="0"/>
              <a:t>the Competition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>
                <a:latin typeface="Arial Black" panose="020B0A04020102020204" pitchFamily="34" charset="0"/>
              </a:rPr>
              <a:t>Lesson 17 – II Corinthians </a:t>
            </a:r>
            <a:r>
              <a:rPr lang="en-US" dirty="0" smtClean="0"/>
              <a:t>11:16-33</a:t>
            </a:r>
            <a:endParaRPr lang="en-US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39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“Let him glory in the Lord”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7013" lvl="0" indent="-227013">
              <a:lnSpc>
                <a:spcPct val="9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What was foolish about the </a:t>
            </a:r>
            <a:r>
              <a:rPr lang="en-US" i="1" dirty="0"/>
              <a:t>“boasting”</a:t>
            </a:r>
            <a:r>
              <a:rPr lang="en-US" dirty="0"/>
              <a:t> that the Corinthians had accepted</a:t>
            </a:r>
            <a:r>
              <a:rPr lang="en-US" dirty="0" smtClean="0"/>
              <a:t>?</a:t>
            </a:r>
          </a:p>
          <a:p>
            <a:pPr marL="0" lv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i="1" dirty="0" smtClean="0"/>
              <a:t>I </a:t>
            </a:r>
            <a:r>
              <a:rPr lang="en-US" i="1" dirty="0"/>
              <a:t>say again, </a:t>
            </a:r>
            <a:r>
              <a:rPr lang="en-US" b="1" i="1" dirty="0"/>
              <a:t>let no one think me a fool</a:t>
            </a:r>
            <a:r>
              <a:rPr lang="en-US" i="1" dirty="0"/>
              <a:t>. If otherwise, </a:t>
            </a:r>
            <a:r>
              <a:rPr lang="en-US" b="1" i="1" dirty="0"/>
              <a:t>at least receive me as a fool, that I also may </a:t>
            </a:r>
            <a:r>
              <a:rPr lang="en-US" b="1" i="1" u="sng" dirty="0"/>
              <a:t>boast a little</a:t>
            </a:r>
            <a:r>
              <a:rPr lang="en-US" i="1" dirty="0" smtClean="0"/>
              <a:t>.  What </a:t>
            </a:r>
            <a:r>
              <a:rPr lang="en-US" i="1" dirty="0"/>
              <a:t>I speak, </a:t>
            </a:r>
            <a:r>
              <a:rPr lang="en-US" b="1" i="1" dirty="0"/>
              <a:t>I speak </a:t>
            </a:r>
            <a:r>
              <a:rPr lang="en-US" b="1" i="1" u="sng" dirty="0"/>
              <a:t>not</a:t>
            </a:r>
            <a:r>
              <a:rPr lang="en-US" b="1" i="1" dirty="0"/>
              <a:t> according to the Lord, but as it were, </a:t>
            </a:r>
            <a:r>
              <a:rPr lang="en-US" b="1" i="1" u="sng" dirty="0"/>
              <a:t>foolishly, in this confidence</a:t>
            </a:r>
            <a:r>
              <a:rPr lang="en-US" b="1" i="1" dirty="0"/>
              <a:t> of boasting</a:t>
            </a:r>
            <a:r>
              <a:rPr lang="en-US" i="1" dirty="0" smtClean="0"/>
              <a:t>.  Seeing </a:t>
            </a:r>
            <a:r>
              <a:rPr lang="en-US" i="1" dirty="0"/>
              <a:t>that many </a:t>
            </a:r>
            <a:r>
              <a:rPr lang="en-US" b="1" i="1" dirty="0"/>
              <a:t>boast </a:t>
            </a:r>
            <a:r>
              <a:rPr lang="en-US" b="1" i="1" u="sng" dirty="0"/>
              <a:t>according to the flesh</a:t>
            </a:r>
            <a:r>
              <a:rPr lang="en-US" b="1" i="1" dirty="0"/>
              <a:t>, I also will boast</a:t>
            </a:r>
            <a:r>
              <a:rPr lang="en-US" i="1" dirty="0"/>
              <a:t>.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11:16-18</a:t>
            </a:r>
            <a:r>
              <a:rPr lang="en-US" dirty="0" smtClean="0"/>
              <a:t>)</a:t>
            </a:r>
            <a:endParaRPr lang="en-US" dirty="0"/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b="1" i="1" dirty="0" smtClean="0"/>
              <a:t>“According to the Flesh”:</a:t>
            </a:r>
            <a:r>
              <a:rPr lang="en-US" dirty="0" smtClean="0"/>
              <a:t>  letters of commendation, powerful in speech, trained in speech, worthy of payment (</a:t>
            </a:r>
            <a:r>
              <a:rPr lang="en-US" b="1" dirty="0" smtClean="0">
                <a:solidFill>
                  <a:schemeClr val="accent1"/>
                </a:solidFill>
              </a:rPr>
              <a:t>3:1; 10:10, 11:6, 7</a:t>
            </a:r>
            <a:r>
              <a:rPr lang="en-US" dirty="0" smtClean="0"/>
              <a:t>)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Accepted boasting according to </a:t>
            </a:r>
            <a:r>
              <a:rPr lang="en-US" b="1" i="1" dirty="0" smtClean="0"/>
              <a:t>appearance</a:t>
            </a:r>
            <a:r>
              <a:rPr lang="en-US" dirty="0" smtClean="0"/>
              <a:t> and </a:t>
            </a:r>
            <a:r>
              <a:rPr lang="en-US" b="1" i="1" u="sng" dirty="0" smtClean="0"/>
              <a:t>not</a:t>
            </a:r>
            <a:r>
              <a:rPr lang="en-US" dirty="0" smtClean="0"/>
              <a:t> according to </a:t>
            </a:r>
            <a:r>
              <a:rPr lang="en-US" b="1" i="1" dirty="0" smtClean="0"/>
              <a:t>the Lord’s standard </a:t>
            </a:r>
            <a:r>
              <a:rPr lang="en-US" dirty="0" smtClean="0"/>
              <a:t>– His Word and proscribed character (</a:t>
            </a:r>
            <a:r>
              <a:rPr lang="en-US" b="1" dirty="0" smtClean="0">
                <a:solidFill>
                  <a:schemeClr val="accent1"/>
                </a:solidFill>
              </a:rPr>
              <a:t>10:7, 17-18</a:t>
            </a:r>
            <a:r>
              <a:rPr 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47175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“You </a:t>
            </a:r>
            <a:r>
              <a:rPr lang="en-US" i="1" dirty="0"/>
              <a:t>have compelled </a:t>
            </a:r>
            <a:r>
              <a:rPr lang="en-US" i="1" dirty="0" smtClean="0"/>
              <a:t>me”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7013" lvl="0" indent="-227013">
              <a:lnSpc>
                <a:spcPct val="90000"/>
              </a:lnSpc>
              <a:spcBef>
                <a:spcPts val="0"/>
              </a:spcBef>
              <a:buFont typeface="+mj-lt"/>
              <a:buAutoNum type="arabicPeriod" startAt="2"/>
            </a:pPr>
            <a:r>
              <a:rPr lang="en-US" sz="2200" dirty="0" smtClean="0"/>
              <a:t>If it was so foolish, why then was Paul engaging in such boasting?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200" i="1" dirty="0" smtClean="0"/>
              <a:t>Seeing </a:t>
            </a:r>
            <a:r>
              <a:rPr lang="en-US" sz="2200" i="1" dirty="0"/>
              <a:t>that </a:t>
            </a:r>
            <a:r>
              <a:rPr lang="en-US" sz="2200" b="1" i="1" dirty="0"/>
              <a:t>many boast according to the flesh, I </a:t>
            </a:r>
            <a:r>
              <a:rPr lang="en-US" sz="2200" b="1" i="1" u="sng" dirty="0"/>
              <a:t>also</a:t>
            </a:r>
            <a:r>
              <a:rPr lang="en-US" sz="2200" b="1" i="1" dirty="0"/>
              <a:t> will boast</a:t>
            </a:r>
            <a:r>
              <a:rPr lang="en-US" sz="2200" i="1" dirty="0" smtClean="0"/>
              <a:t>.  ... </a:t>
            </a:r>
            <a:r>
              <a:rPr lang="en-US" sz="2200" i="1" dirty="0"/>
              <a:t>But </a:t>
            </a:r>
            <a:r>
              <a:rPr lang="en-US" sz="2200" b="1" i="1" dirty="0"/>
              <a:t>in whatever anyone is </a:t>
            </a:r>
            <a:r>
              <a:rPr lang="en-US" sz="2200" b="1" i="1" dirty="0" smtClean="0"/>
              <a:t>bold – </a:t>
            </a:r>
            <a:r>
              <a:rPr lang="en-US" sz="2200" b="1" i="1" u="sng" dirty="0" smtClean="0"/>
              <a:t>I </a:t>
            </a:r>
            <a:r>
              <a:rPr lang="en-US" sz="2200" b="1" i="1" u="sng" dirty="0"/>
              <a:t>speak </a:t>
            </a:r>
            <a:r>
              <a:rPr lang="en-US" sz="2200" b="1" i="1" u="sng" dirty="0" smtClean="0"/>
              <a:t>foolishly</a:t>
            </a:r>
            <a:r>
              <a:rPr lang="en-US" sz="2200" b="1" i="1" dirty="0" smtClean="0"/>
              <a:t> – I am </a:t>
            </a:r>
            <a:r>
              <a:rPr lang="en-US" sz="2200" b="1" i="1" dirty="0"/>
              <a:t>bold </a:t>
            </a:r>
            <a:r>
              <a:rPr lang="en-US" sz="2200" b="1" i="1" u="sng" dirty="0"/>
              <a:t>also</a:t>
            </a:r>
            <a:r>
              <a:rPr lang="en-US" sz="2200" i="1" dirty="0"/>
              <a:t>. </a:t>
            </a:r>
            <a:r>
              <a:rPr lang="en-US" sz="2200" dirty="0" smtClean="0"/>
              <a:t>(</a:t>
            </a:r>
            <a:r>
              <a:rPr lang="en-US" sz="2200" b="1" dirty="0" smtClean="0">
                <a:solidFill>
                  <a:schemeClr val="accent1"/>
                </a:solidFill>
              </a:rPr>
              <a:t>11:18-21</a:t>
            </a:r>
            <a:r>
              <a:rPr lang="en-US" sz="2200" dirty="0" smtClean="0"/>
              <a:t>)</a:t>
            </a:r>
            <a:endParaRPr lang="en-US" sz="2200" dirty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The Corinthians had judged according to </a:t>
            </a:r>
            <a:r>
              <a:rPr lang="en-US" sz="2200" i="1" dirty="0" smtClean="0"/>
              <a:t>“outward appearance”</a:t>
            </a:r>
            <a:r>
              <a:rPr lang="en-US" sz="2200" dirty="0" smtClean="0"/>
              <a:t> and </a:t>
            </a:r>
            <a:r>
              <a:rPr lang="en-US" sz="2200" b="1" i="1" dirty="0" smtClean="0"/>
              <a:t>accepted</a:t>
            </a:r>
            <a:r>
              <a:rPr lang="en-US" sz="2200" dirty="0" smtClean="0"/>
              <a:t> the boasting of the Judaizing false apostles (</a:t>
            </a:r>
            <a:r>
              <a:rPr lang="en-US" sz="2200" b="1" dirty="0" smtClean="0">
                <a:solidFill>
                  <a:schemeClr val="accent1"/>
                </a:solidFill>
              </a:rPr>
              <a:t>5:12; 10:7</a:t>
            </a:r>
            <a:r>
              <a:rPr lang="en-US" sz="2200" dirty="0" smtClean="0"/>
              <a:t>).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Paul has already thoroughly answered their charges and established his </a:t>
            </a:r>
            <a:r>
              <a:rPr lang="en-US" sz="2200" b="1" i="1" dirty="0" smtClean="0"/>
              <a:t>apostleship</a:t>
            </a:r>
            <a:r>
              <a:rPr lang="en-US" sz="2200" dirty="0" smtClean="0"/>
              <a:t>.  (See </a:t>
            </a:r>
            <a:r>
              <a:rPr lang="en-US" sz="2200" b="1" dirty="0" smtClean="0">
                <a:solidFill>
                  <a:schemeClr val="accent1"/>
                </a:solidFill>
              </a:rPr>
              <a:t>6:4-10</a:t>
            </a:r>
            <a:r>
              <a:rPr lang="en-US" sz="2200" dirty="0" smtClean="0"/>
              <a:t> for summary.)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Paul has already debunked their charges of inferiority based on capability (</a:t>
            </a:r>
            <a:r>
              <a:rPr lang="en-US" sz="2200" b="1" dirty="0" smtClean="0">
                <a:solidFill>
                  <a:schemeClr val="accent1"/>
                </a:solidFill>
              </a:rPr>
              <a:t>10:1-11:15</a:t>
            </a:r>
            <a:r>
              <a:rPr lang="en-US" sz="2200" dirty="0" smtClean="0"/>
              <a:t>).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Now, he turns to </a:t>
            </a:r>
            <a:r>
              <a:rPr lang="en-US" sz="2200" b="1" i="1" dirty="0" smtClean="0"/>
              <a:t>obliterating</a:t>
            </a:r>
            <a:r>
              <a:rPr lang="en-US" sz="2200" dirty="0" smtClean="0"/>
              <a:t> the foundation of their opposition, their boast.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He will answer them on their on </a:t>
            </a:r>
            <a:r>
              <a:rPr lang="en-US" sz="2200" b="1" i="1" dirty="0" smtClean="0"/>
              <a:t>own terms</a:t>
            </a:r>
            <a:r>
              <a:rPr lang="en-US" sz="2200" dirty="0" smtClean="0"/>
              <a:t>, because some of the Corinthians needed it in their gross carnality and immaturity!  Their foolishness required he stoop to their level (</a:t>
            </a:r>
            <a:r>
              <a:rPr lang="en-US" sz="2200" b="1" dirty="0" smtClean="0">
                <a:solidFill>
                  <a:schemeClr val="accent1"/>
                </a:solidFill>
              </a:rPr>
              <a:t>Proverbs 26:4-5</a:t>
            </a:r>
            <a:r>
              <a:rPr lang="en-US" sz="2200" dirty="0" smtClean="0"/>
              <a:t>)!</a:t>
            </a:r>
          </a:p>
        </p:txBody>
      </p:sp>
    </p:spTree>
    <p:extLst>
      <p:ext uri="{BB962C8B-B14F-4D97-AF65-F5344CB8AC3E}">
        <p14:creationId xmlns:p14="http://schemas.microsoft.com/office/powerpoint/2010/main" val="5677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20449</TotalTime>
  <Words>1589</Words>
  <Application>Microsoft Office PowerPoint</Application>
  <PresentationFormat>On-screen Show (16:9)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Impact</vt:lpstr>
      <vt:lpstr>Arial Black</vt:lpstr>
      <vt:lpstr>NewsPrint</vt:lpstr>
      <vt:lpstr>Cutting off Deceivers</vt:lpstr>
      <vt:lpstr>“If food makes my brother stumble”</vt:lpstr>
      <vt:lpstr>“Wise as serpents …”</vt:lpstr>
      <vt:lpstr>“Beware of False Prophets”</vt:lpstr>
      <vt:lpstr>“Know them by their fruits”!</vt:lpstr>
      <vt:lpstr>“Oh, that you would bear with me”</vt:lpstr>
      <vt:lpstr>Dismissing the Competition</vt:lpstr>
      <vt:lpstr>“Let him glory in the Lord”</vt:lpstr>
      <vt:lpstr>“You have compelled me”</vt:lpstr>
      <vt:lpstr>“Love does no harm”</vt:lpstr>
      <vt:lpstr>What is love?</vt:lpstr>
      <vt:lpstr>Love is 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Corinthians - Lesson 1</dc:title>
  <dc:creator>Trevor Bowen</dc:creator>
  <cp:keywords>2Corinthians</cp:keywords>
  <cp:lastModifiedBy>C. Trevor Bowen</cp:lastModifiedBy>
  <cp:revision>3812</cp:revision>
  <cp:lastPrinted>2014-09-14T13:45:21Z</cp:lastPrinted>
  <dcterms:created xsi:type="dcterms:W3CDTF">2010-04-25T05:11:59Z</dcterms:created>
  <dcterms:modified xsi:type="dcterms:W3CDTF">2014-09-14T19:09:34Z</dcterms:modified>
  <cp:category>Bible</cp:category>
</cp:coreProperties>
</file>