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5"/>
  </p:handoutMasterIdLst>
  <p:sldIdLst>
    <p:sldId id="467" r:id="rId2"/>
    <p:sldId id="496" r:id="rId3"/>
    <p:sldId id="505" r:id="rId4"/>
    <p:sldId id="507" r:id="rId5"/>
    <p:sldId id="497" r:id="rId6"/>
    <p:sldId id="506" r:id="rId7"/>
    <p:sldId id="498" r:id="rId8"/>
    <p:sldId id="499" r:id="rId9"/>
    <p:sldId id="500" r:id="rId10"/>
    <p:sldId id="464" r:id="rId11"/>
    <p:sldId id="502" r:id="rId12"/>
    <p:sldId id="479" r:id="rId13"/>
    <p:sldId id="480" r:id="rId14"/>
  </p:sldIdLst>
  <p:sldSz cx="9144000" cy="5143500" type="screen16x9"/>
  <p:notesSz cx="7102475" cy="9369425"/>
  <p:embeddedFontLst>
    <p:embeddedFont>
      <p:font typeface="Arial Black" panose="020B0A04020102020204" pitchFamily="34" charset="0"/>
      <p:bold r:id="rId16"/>
    </p:embeddedFont>
    <p:embeddedFont>
      <p:font typeface="Impact" panose="020B0806030902050204" pitchFamily="34" charset="0"/>
      <p:regular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480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Dismissing </a:t>
            </a:r>
            <a:r>
              <a:rPr lang="en-US" dirty="0"/>
              <a:t>the Competition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17 – II Corinthians </a:t>
            </a:r>
            <a:r>
              <a:rPr lang="en-US" dirty="0" smtClean="0"/>
              <a:t>11:16-33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9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 Visions and Thorns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18 – II Corinthians </a:t>
            </a:r>
            <a:r>
              <a:rPr lang="en-US" dirty="0" smtClean="0"/>
              <a:t>12:1-10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9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Boasting in Visions, Revelations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6000"/>
              </a:lnSpc>
              <a:spcBef>
                <a:spcPts val="0"/>
              </a:spcBef>
              <a:buNone/>
            </a:pPr>
            <a:r>
              <a:rPr lang="en-US" sz="2000" b="1" i="1" dirty="0" smtClean="0"/>
              <a:t>It </a:t>
            </a:r>
            <a:r>
              <a:rPr lang="en-US" sz="2000" b="1" i="1" dirty="0"/>
              <a:t>is doubtless </a:t>
            </a:r>
            <a:r>
              <a:rPr lang="en-US" sz="2000" b="1" i="1" u="sng" dirty="0"/>
              <a:t>not profitable</a:t>
            </a:r>
            <a:r>
              <a:rPr lang="en-US" sz="2000" b="1" i="1" dirty="0"/>
              <a:t> for me to boast. I will come to </a:t>
            </a:r>
            <a:r>
              <a:rPr lang="en-US" sz="2000" b="1" i="1" u="sng" dirty="0"/>
              <a:t>visions and revelations</a:t>
            </a:r>
            <a:r>
              <a:rPr lang="en-US" sz="2000" b="1" i="1" dirty="0"/>
              <a:t> of the Lord</a:t>
            </a:r>
            <a:r>
              <a:rPr lang="en-US" sz="2000" i="1" dirty="0" smtClean="0"/>
              <a:t>:  I </a:t>
            </a:r>
            <a:r>
              <a:rPr lang="en-US" sz="2000" i="1" dirty="0"/>
              <a:t>know </a:t>
            </a:r>
            <a:r>
              <a:rPr lang="en-US" sz="2000" b="1" i="1" dirty="0"/>
              <a:t>a man in Christ</a:t>
            </a:r>
            <a:r>
              <a:rPr lang="en-US" sz="2000" i="1" dirty="0"/>
              <a:t> who fourteen years </a:t>
            </a:r>
            <a:r>
              <a:rPr lang="en-US" sz="2000" i="1" dirty="0" smtClean="0"/>
              <a:t>ago – </a:t>
            </a:r>
            <a:r>
              <a:rPr lang="en-US" sz="2000" i="1" dirty="0"/>
              <a:t>whether in the body I do not know, or whether out of the body I do not know, God </a:t>
            </a:r>
            <a:r>
              <a:rPr lang="en-US" sz="2000" i="1" dirty="0" smtClean="0"/>
              <a:t>knows – </a:t>
            </a:r>
            <a:r>
              <a:rPr lang="en-US" sz="2000" i="1" dirty="0"/>
              <a:t>such a </a:t>
            </a:r>
            <a:r>
              <a:rPr lang="en-US" sz="2000" b="1" i="1" dirty="0"/>
              <a:t>one was caught up to the </a:t>
            </a:r>
            <a:r>
              <a:rPr lang="en-US" sz="2000" b="1" i="1" u="sng" dirty="0"/>
              <a:t>third heaven</a:t>
            </a:r>
            <a:r>
              <a:rPr lang="en-US" sz="2000" i="1" dirty="0" smtClean="0"/>
              <a:t>.  And </a:t>
            </a:r>
            <a:r>
              <a:rPr lang="en-US" sz="2000" i="1" dirty="0"/>
              <a:t>I know such a </a:t>
            </a:r>
            <a:r>
              <a:rPr lang="en-US" sz="2000" i="1" dirty="0" smtClean="0"/>
              <a:t>man – whether </a:t>
            </a:r>
            <a:r>
              <a:rPr lang="en-US" sz="2000" i="1" dirty="0"/>
              <a:t>in the body or out of the body I do not know, God </a:t>
            </a:r>
            <a:r>
              <a:rPr lang="en-US" sz="2000" i="1" dirty="0" smtClean="0"/>
              <a:t>knows – </a:t>
            </a:r>
            <a:r>
              <a:rPr lang="en-US" sz="2000" b="1" i="1" dirty="0"/>
              <a:t>h</a:t>
            </a:r>
            <a:r>
              <a:rPr lang="en-US" sz="2000" b="1" i="1" dirty="0" smtClean="0"/>
              <a:t>ow </a:t>
            </a:r>
            <a:r>
              <a:rPr lang="en-US" sz="2000" b="1" i="1" dirty="0"/>
              <a:t>he was caught up into </a:t>
            </a:r>
            <a:r>
              <a:rPr lang="en-US" sz="2000" b="1" i="1" u="sng" dirty="0"/>
              <a:t>Paradise</a:t>
            </a:r>
            <a:r>
              <a:rPr lang="en-US" sz="2000" b="1" i="1" dirty="0"/>
              <a:t> and heard inexpressible words</a:t>
            </a:r>
            <a:r>
              <a:rPr lang="en-US" sz="2000" i="1" dirty="0"/>
              <a:t>, which it is not lawful for a man to utter</a:t>
            </a:r>
            <a:r>
              <a:rPr lang="en-US" sz="2000" i="1" dirty="0" smtClean="0"/>
              <a:t>.  </a:t>
            </a:r>
            <a:r>
              <a:rPr lang="en-US" sz="2000" b="1" i="1" dirty="0" smtClean="0"/>
              <a:t>Of </a:t>
            </a:r>
            <a:r>
              <a:rPr lang="en-US" sz="2000" b="1" i="1" dirty="0"/>
              <a:t>such a one I will boast; yet of </a:t>
            </a:r>
            <a:r>
              <a:rPr lang="en-US" sz="2000" b="1" i="1" u="sng" dirty="0"/>
              <a:t>myself I will not boast, except in my infirmities</a:t>
            </a:r>
            <a:r>
              <a:rPr lang="en-US" sz="2000" i="1" dirty="0" smtClean="0"/>
              <a:t>. … And </a:t>
            </a:r>
            <a:r>
              <a:rPr lang="en-US" sz="2000" i="1" dirty="0"/>
              <a:t>lest </a:t>
            </a:r>
            <a:r>
              <a:rPr lang="en-US" sz="2000" b="1" i="1" u="sng" dirty="0"/>
              <a:t>I should be exalted above measure by the abundance of the revelations</a:t>
            </a:r>
            <a:r>
              <a:rPr lang="en-US" sz="2000" i="1" dirty="0"/>
              <a:t>, a thorn in the flesh was given to me, a messenger of Satan to buffet me, </a:t>
            </a:r>
            <a:r>
              <a:rPr lang="en-US" sz="2000" b="1" i="1" dirty="0"/>
              <a:t>lest </a:t>
            </a:r>
            <a:r>
              <a:rPr lang="en-US" sz="2000" b="1" i="1" u="sng" dirty="0"/>
              <a:t>I be exalted above measure</a:t>
            </a:r>
            <a:r>
              <a:rPr lang="en-US" sz="2000" i="1" dirty="0" smtClean="0"/>
              <a:t>.</a:t>
            </a:r>
            <a:r>
              <a:rPr lang="en-US" sz="2000" dirty="0" smtClean="0"/>
              <a:t> (</a:t>
            </a:r>
            <a:r>
              <a:rPr lang="en-US" sz="2000" b="1" dirty="0" smtClean="0">
                <a:solidFill>
                  <a:schemeClr val="accent1"/>
                </a:solidFill>
              </a:rPr>
              <a:t>12:1-7</a:t>
            </a:r>
            <a:r>
              <a:rPr lang="en-US" sz="2000" dirty="0" smtClean="0"/>
              <a:t>)</a:t>
            </a:r>
          </a:p>
          <a:p>
            <a:pPr marL="227013" lvl="0" indent="-227013">
              <a:lnSpc>
                <a:spcPct val="86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Who </a:t>
            </a:r>
            <a:r>
              <a:rPr lang="en-US" sz="2000" dirty="0"/>
              <a:t>is the subject of verses 2-4?  </a:t>
            </a:r>
            <a:r>
              <a:rPr lang="en-US" sz="2000" dirty="0" smtClean="0"/>
              <a:t>How can we reconcile 5-7, if not Paul?</a:t>
            </a:r>
            <a:endParaRPr lang="en-US" sz="2000" dirty="0"/>
          </a:p>
          <a:p>
            <a:pPr>
              <a:lnSpc>
                <a:spcPct val="86000"/>
              </a:lnSpc>
              <a:spcBef>
                <a:spcPts val="0"/>
              </a:spcBef>
            </a:pPr>
            <a:r>
              <a:rPr lang="en-US" sz="2000" dirty="0" smtClean="0"/>
              <a:t>Paul received several visions (</a:t>
            </a:r>
            <a:r>
              <a:rPr lang="en-US" sz="2000" b="1" dirty="0" smtClean="0">
                <a:solidFill>
                  <a:schemeClr val="accent1"/>
                </a:solidFill>
              </a:rPr>
              <a:t>Acts 9:3-8; 26:16-18; 22:17-21; 16:9; 18:9-10</a:t>
            </a:r>
            <a:r>
              <a:rPr lang="en-US" sz="2000" dirty="0" smtClean="0"/>
              <a:t>).</a:t>
            </a:r>
          </a:p>
          <a:p>
            <a:pPr>
              <a:lnSpc>
                <a:spcPct val="86000"/>
              </a:lnSpc>
              <a:spcBef>
                <a:spcPts val="0"/>
              </a:spcBef>
            </a:pPr>
            <a:r>
              <a:rPr lang="en-US" sz="2000" dirty="0" smtClean="0"/>
              <a:t>Yet, he does not mention his own.  He sets the bar beyond reach of false apostles.</a:t>
            </a:r>
          </a:p>
          <a:p>
            <a:pPr>
              <a:lnSpc>
                <a:spcPct val="86000"/>
              </a:lnSpc>
              <a:spcBef>
                <a:spcPts val="0"/>
              </a:spcBef>
            </a:pPr>
            <a:r>
              <a:rPr lang="en-US" sz="2000" dirty="0" smtClean="0"/>
              <a:t>His number of visions are only mentioned as warranting a </a:t>
            </a:r>
            <a:r>
              <a:rPr lang="en-US" sz="2000" i="1" dirty="0" smtClean="0"/>
              <a:t>“thorn” </a:t>
            </a:r>
            <a:r>
              <a:rPr lang="en-US" sz="2000" dirty="0" smtClean="0"/>
              <a:t>from God.</a:t>
            </a:r>
          </a:p>
          <a:p>
            <a:pPr>
              <a:lnSpc>
                <a:spcPct val="86000"/>
              </a:lnSpc>
              <a:spcBef>
                <a:spcPts val="0"/>
              </a:spcBef>
            </a:pPr>
            <a:r>
              <a:rPr lang="en-US" sz="2000" dirty="0" smtClean="0"/>
              <a:t>Could he be speaking in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person because of humility, reluctance to boast, maybe?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012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Third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buFont typeface="+mj-lt"/>
              <a:buAutoNum type="arabicPeriod" startAt="2"/>
            </a:pPr>
            <a:r>
              <a:rPr lang="en-US" dirty="0"/>
              <a:t>What and where is the </a:t>
            </a:r>
            <a:r>
              <a:rPr lang="en-US" i="1" dirty="0"/>
              <a:t>“third heaven”</a:t>
            </a:r>
            <a:r>
              <a:rPr lang="en-US" dirty="0"/>
              <a:t> (verse 2)?   What and where is </a:t>
            </a:r>
            <a:r>
              <a:rPr lang="en-US" i="1" dirty="0"/>
              <a:t>“Paradise”</a:t>
            </a:r>
            <a:r>
              <a:rPr lang="en-US" dirty="0"/>
              <a:t> (verse 4)?</a:t>
            </a:r>
          </a:p>
          <a:p>
            <a:r>
              <a:rPr lang="en-US" i="1" dirty="0" smtClean="0"/>
              <a:t>“Heavens”</a:t>
            </a:r>
            <a:r>
              <a:rPr lang="en-US" dirty="0" smtClean="0"/>
              <a:t> may refer to sky (earthly atmosphere, </a:t>
            </a:r>
            <a:r>
              <a:rPr lang="en-US" b="1" dirty="0" smtClean="0">
                <a:solidFill>
                  <a:schemeClr val="accent1"/>
                </a:solidFill>
              </a:rPr>
              <a:t>Genesis 1:6-10</a:t>
            </a:r>
            <a:r>
              <a:rPr lang="en-US" dirty="0" smtClean="0"/>
              <a:t>) or space (realm of stars, </a:t>
            </a:r>
            <a:r>
              <a:rPr lang="en-US" b="1" dirty="0" smtClean="0">
                <a:solidFill>
                  <a:schemeClr val="accent1"/>
                </a:solidFill>
              </a:rPr>
              <a:t>Genesis 1:14-18</a:t>
            </a:r>
            <a:r>
              <a:rPr lang="en-US" dirty="0" smtClean="0"/>
              <a:t>).</a:t>
            </a:r>
          </a:p>
          <a:p>
            <a:r>
              <a:rPr lang="en-US" dirty="0" smtClean="0"/>
              <a:t>God’s eternal abode is also referred to as </a:t>
            </a:r>
            <a:r>
              <a:rPr lang="en-US" i="1" dirty="0" smtClean="0"/>
              <a:t>“heaven”</a:t>
            </a:r>
            <a:r>
              <a:rPr lang="en-US" dirty="0" smtClean="0"/>
              <a:t> and </a:t>
            </a:r>
            <a:r>
              <a:rPr lang="en-US" i="1" dirty="0" smtClean="0"/>
              <a:t>“paradise”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Matthew 5:12, 16, 45, 48; Luke 23:43; Revelation 2:7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generally refer to this eternal </a:t>
            </a:r>
            <a:r>
              <a:rPr lang="en-US" i="1" dirty="0" smtClean="0"/>
              <a:t>“third heaven”</a:t>
            </a:r>
            <a:r>
              <a:rPr lang="en-US" dirty="0" smtClean="0"/>
              <a:t> – heaven beyond the sky and space – as simply </a:t>
            </a:r>
            <a:r>
              <a:rPr lang="en-US" i="1" dirty="0" smtClean="0"/>
              <a:t>“heaven”.</a:t>
            </a:r>
          </a:p>
          <a:p>
            <a:r>
              <a:rPr lang="en-US" dirty="0" smtClean="0"/>
              <a:t>These were visons – seen by transporting soul or body – of heaven.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1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Redundant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spcBef>
                <a:spcPts val="200"/>
              </a:spcBef>
              <a:buFont typeface="+mj-lt"/>
              <a:buAutoNum type="arabicPeriod" startAt="3"/>
            </a:pPr>
            <a:r>
              <a:rPr lang="en-US" dirty="0"/>
              <a:t>If the one having the visions was indeed Paul, then how would you reconcile verse 5 with this idea</a:t>
            </a:r>
            <a:r>
              <a:rPr lang="en-US" dirty="0" smtClean="0"/>
              <a:t>?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i="1" dirty="0" smtClean="0"/>
              <a:t>For </a:t>
            </a:r>
            <a:r>
              <a:rPr lang="en-US" i="1" dirty="0"/>
              <a:t>though </a:t>
            </a:r>
            <a:r>
              <a:rPr lang="en-US" b="1" i="1" dirty="0"/>
              <a:t>I might desire to boast</a:t>
            </a:r>
            <a:r>
              <a:rPr lang="en-US" i="1" dirty="0"/>
              <a:t>, I will not be a fool; for </a:t>
            </a:r>
            <a:r>
              <a:rPr lang="en-US" b="1" i="1" dirty="0"/>
              <a:t>I will speak the truth</a:t>
            </a:r>
            <a:r>
              <a:rPr lang="en-US" i="1" dirty="0"/>
              <a:t>. But I refrain, lest anyone should think of me above what he sees me to be or hears from me.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12:6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200"/>
              </a:spcBef>
            </a:pPr>
            <a:r>
              <a:rPr lang="en-US" dirty="0" smtClean="0"/>
              <a:t>Was Paul refraining only for truth’s sake or possibly also credibility?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Point was not </a:t>
            </a:r>
            <a:r>
              <a:rPr lang="en-US" b="1" i="1" dirty="0" smtClean="0"/>
              <a:t>identity</a:t>
            </a:r>
            <a:r>
              <a:rPr lang="en-US" dirty="0" smtClean="0"/>
              <a:t> of recipient of visions.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Point was the false apostles could not so boast.</a:t>
            </a:r>
          </a:p>
          <a:p>
            <a:pPr>
              <a:spcBef>
                <a:spcPts val="200"/>
              </a:spcBef>
            </a:pPr>
            <a:r>
              <a:rPr lang="en-US" b="1" i="1" dirty="0" smtClean="0"/>
              <a:t>Only</a:t>
            </a:r>
            <a:r>
              <a:rPr lang="en-US" dirty="0" smtClean="0"/>
              <a:t> boast in Christ, His power, and His grace are worthy of boast.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Sorry … redundant with question #1.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“Love does no harm”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</a:t>
            </a:r>
            <a:r>
              <a:rPr lang="en-US" b="1" i="1" dirty="0"/>
              <a:t>you </a:t>
            </a:r>
            <a:r>
              <a:rPr lang="en-US" b="1" i="1" u="sng" dirty="0"/>
              <a:t>put up with</a:t>
            </a:r>
            <a:r>
              <a:rPr lang="en-US" b="1" i="1" dirty="0"/>
              <a:t> fools gladly, since </a:t>
            </a:r>
            <a:r>
              <a:rPr lang="en-US" b="1" i="1" u="sng" dirty="0"/>
              <a:t>you yourselves are wise</a:t>
            </a:r>
            <a:r>
              <a:rPr lang="en-US" i="1" dirty="0"/>
              <a:t>!  For you </a:t>
            </a:r>
            <a:r>
              <a:rPr lang="en-US" b="1" i="1" u="sng" dirty="0"/>
              <a:t>put up with</a:t>
            </a:r>
            <a:r>
              <a:rPr lang="en-US" b="1" i="1" dirty="0"/>
              <a:t> it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b="1" i="1" dirty="0" smtClean="0"/>
              <a:t>brings </a:t>
            </a:r>
            <a:r>
              <a:rPr lang="en-US" b="1" i="1" dirty="0"/>
              <a:t>you into bondage,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i="1" dirty="0" smtClean="0"/>
              <a:t>devours </a:t>
            </a:r>
            <a:r>
              <a:rPr lang="en-US" b="1" i="1" dirty="0"/>
              <a:t>you,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i="1" dirty="0" smtClean="0"/>
              <a:t>takes </a:t>
            </a:r>
            <a:r>
              <a:rPr lang="en-US" b="1" i="1" dirty="0"/>
              <a:t>from you,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4</a:t>
            </a:r>
            <a:r>
              <a:rPr lang="en-US" b="1" i="1" dirty="0" smtClean="0"/>
              <a:t>exalts </a:t>
            </a:r>
            <a:r>
              <a:rPr lang="en-US" b="1" i="1" dirty="0"/>
              <a:t>himself, if one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5</a:t>
            </a:r>
            <a:r>
              <a:rPr lang="en-US" b="1" i="1" dirty="0" smtClean="0"/>
              <a:t>strikes </a:t>
            </a:r>
            <a:r>
              <a:rPr lang="en-US" b="1" i="1" dirty="0"/>
              <a:t>you on the face</a:t>
            </a:r>
            <a:r>
              <a:rPr lang="en-US" i="1" dirty="0"/>
              <a:t>.  To our shame, I say that </a:t>
            </a:r>
            <a:r>
              <a:rPr lang="en-US" b="1" i="1" u="sng" dirty="0"/>
              <a:t>we were too weak for that</a:t>
            </a:r>
            <a:r>
              <a:rPr lang="en-US" i="1" dirty="0"/>
              <a:t>! But in whatever anyone is bold – I speak foolishly – I am bold also. </a:t>
            </a:r>
            <a:r>
              <a:rPr lang="en-US" dirty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11:17-21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These 5 abuses show how </a:t>
            </a:r>
            <a:r>
              <a:rPr lang="en-US" b="1" i="1" dirty="0" smtClean="0"/>
              <a:t>senseless</a:t>
            </a:r>
            <a:r>
              <a:rPr lang="en-US" dirty="0" smtClean="0"/>
              <a:t> these </a:t>
            </a:r>
            <a:r>
              <a:rPr lang="en-US" b="1" i="1" dirty="0" smtClean="0"/>
              <a:t>sensible</a:t>
            </a:r>
            <a:r>
              <a:rPr lang="en-US" dirty="0" smtClean="0"/>
              <a:t> saints had become.</a:t>
            </a:r>
          </a:p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dirty="0" smtClean="0"/>
              <a:t>In </a:t>
            </a:r>
            <a:r>
              <a:rPr lang="en-US" dirty="0"/>
              <a:t>verses 19-21, was Paul </a:t>
            </a:r>
            <a:r>
              <a:rPr lang="en-US" b="1" i="1" dirty="0"/>
              <a:t>commending</a:t>
            </a:r>
            <a:r>
              <a:rPr lang="en-US" dirty="0"/>
              <a:t> the Corinthians and </a:t>
            </a:r>
            <a:r>
              <a:rPr lang="en-US" b="1" i="1" dirty="0"/>
              <a:t>admitting</a:t>
            </a:r>
            <a:r>
              <a:rPr lang="en-US" dirty="0"/>
              <a:t> his own failings – or something else?  If so, what?  How would you reconcile this tactic with </a:t>
            </a:r>
            <a:r>
              <a:rPr lang="en-US" b="1" dirty="0">
                <a:solidFill>
                  <a:schemeClr val="accent1"/>
                </a:solidFill>
              </a:rPr>
              <a:t>I Corinthians 13:4-8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1"/>
                </a:solidFill>
              </a:rPr>
              <a:t>Romans 13:10</a:t>
            </a:r>
            <a:r>
              <a:rPr lang="en-US" dirty="0"/>
              <a:t>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b="1" i="1" dirty="0" smtClean="0"/>
              <a:t>Sarcasm!</a:t>
            </a:r>
            <a:r>
              <a:rPr lang="en-US" dirty="0" smtClean="0"/>
              <a:t>  The Corinthians were no more wise than Paul was weak!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Does not sarcasm </a:t>
            </a:r>
            <a:r>
              <a:rPr lang="en-US" b="1" i="1" dirty="0" smtClean="0"/>
              <a:t>bite</a:t>
            </a:r>
            <a:r>
              <a:rPr lang="en-US" dirty="0" smtClean="0"/>
              <a:t>, </a:t>
            </a:r>
            <a:r>
              <a:rPr lang="en-US" b="1" i="1" dirty="0" smtClean="0"/>
              <a:t>hurt</a:t>
            </a:r>
            <a:r>
              <a:rPr lang="en-US" dirty="0" smtClean="0"/>
              <a:t>, and </a:t>
            </a:r>
            <a:r>
              <a:rPr lang="en-US" b="1" i="1" dirty="0" smtClean="0"/>
              <a:t>destroy</a:t>
            </a:r>
            <a:r>
              <a:rPr lang="en-US" dirty="0" smtClean="0"/>
              <a:t>?  </a:t>
            </a:r>
            <a:r>
              <a:rPr lang="en-US" b="1" dirty="0" smtClean="0">
                <a:solidFill>
                  <a:schemeClr val="accent1"/>
                </a:solidFill>
              </a:rPr>
              <a:t>I Cor.13:4-8, Rom.13:10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4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… chastening!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/>
              <a:t>And you have forgotten the exhortation which speaks to you as to sons: </a:t>
            </a:r>
            <a:r>
              <a:rPr lang="en-US" i="1" dirty="0" smtClean="0"/>
              <a:t>“My </a:t>
            </a:r>
            <a:r>
              <a:rPr lang="en-US" i="1" dirty="0"/>
              <a:t>son, </a:t>
            </a:r>
            <a:r>
              <a:rPr lang="en-US" b="1" i="1" dirty="0"/>
              <a:t>do not despise the chastening of the LORD, Nor be discouraged when you are rebuked by Him</a:t>
            </a:r>
            <a:r>
              <a:rPr lang="en-US" i="1" dirty="0" smtClean="0"/>
              <a:t>;  For </a:t>
            </a:r>
            <a:r>
              <a:rPr lang="en-US" b="1" i="1" dirty="0"/>
              <a:t>whom </a:t>
            </a:r>
            <a:r>
              <a:rPr lang="en-US" b="1" i="1" u="sng" dirty="0"/>
              <a:t>the LORD </a:t>
            </a:r>
            <a:r>
              <a:rPr lang="en-US" b="1" i="1" u="sng" dirty="0">
                <a:solidFill>
                  <a:schemeClr val="accent1"/>
                </a:solidFill>
              </a:rPr>
              <a:t>loves</a:t>
            </a:r>
            <a:r>
              <a:rPr lang="en-US" b="1" i="1" u="sng" dirty="0"/>
              <a:t> He </a:t>
            </a:r>
            <a:r>
              <a:rPr lang="en-US" b="1" i="1" u="sng" dirty="0">
                <a:solidFill>
                  <a:schemeClr val="accent1"/>
                </a:solidFill>
              </a:rPr>
              <a:t>chastens</a:t>
            </a:r>
            <a:r>
              <a:rPr lang="en-US" i="1" dirty="0"/>
              <a:t>, And scourges every son whom He receives</a:t>
            </a:r>
            <a:r>
              <a:rPr lang="en-US" i="1" dirty="0" smtClean="0"/>
              <a:t>.” … Now </a:t>
            </a:r>
            <a:r>
              <a:rPr lang="en-US" b="1" i="1" dirty="0"/>
              <a:t>no chastening seems to be joyful for the present, but painful; nevertheless, afterward </a:t>
            </a:r>
            <a:r>
              <a:rPr lang="en-US" i="1" dirty="0"/>
              <a:t>it yields the peaceable fruit of righteousness to those who have been trained by it</a:t>
            </a:r>
            <a:r>
              <a:rPr lang="en-US" i="1" dirty="0" smtClean="0"/>
              <a:t>. </a:t>
            </a:r>
            <a:r>
              <a:rPr lang="en-US" b="1" i="1" dirty="0" smtClean="0"/>
              <a:t>Therefore </a:t>
            </a:r>
            <a:r>
              <a:rPr lang="en-US" b="1" i="1" dirty="0"/>
              <a:t>strengthen </a:t>
            </a:r>
            <a:r>
              <a:rPr lang="en-US" i="1" dirty="0"/>
              <a:t>the hands which hang down, and the feeble knees</a:t>
            </a:r>
            <a:r>
              <a:rPr lang="en-US" i="1" dirty="0" smtClean="0"/>
              <a:t>, and </a:t>
            </a:r>
            <a:r>
              <a:rPr lang="en-US" b="1" i="1" dirty="0"/>
              <a:t>make straight paths </a:t>
            </a:r>
            <a:r>
              <a:rPr lang="en-US" i="1" dirty="0"/>
              <a:t>for your feet, </a:t>
            </a:r>
            <a:r>
              <a:rPr lang="en-US" b="1" i="1" dirty="0"/>
              <a:t>so that what is lame may </a:t>
            </a:r>
            <a:r>
              <a:rPr lang="en-US" b="1" i="1" u="sng" dirty="0"/>
              <a:t>not be dislocated</a:t>
            </a:r>
            <a:r>
              <a:rPr lang="en-US" b="1" i="1" dirty="0"/>
              <a:t>, but rather </a:t>
            </a:r>
            <a:r>
              <a:rPr lang="en-US" b="1" i="1" u="sng" dirty="0"/>
              <a:t>be healed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Hebrews </a:t>
            </a:r>
            <a:r>
              <a:rPr lang="en-US" b="1" dirty="0" smtClean="0">
                <a:solidFill>
                  <a:schemeClr val="accent1"/>
                </a:solidFill>
              </a:rPr>
              <a:t>12:5-13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Are we </a:t>
            </a:r>
            <a:r>
              <a:rPr lang="en-US" b="1" i="1" dirty="0" smtClean="0"/>
              <a:t>willing</a:t>
            </a:r>
            <a:r>
              <a:rPr lang="en-US" dirty="0" smtClean="0"/>
              <a:t> to </a:t>
            </a:r>
            <a:r>
              <a:rPr lang="en-US" b="1" i="1" dirty="0" smtClean="0"/>
              <a:t>receive</a:t>
            </a:r>
            <a:r>
              <a:rPr lang="en-US" dirty="0" smtClean="0"/>
              <a:t> it?  Will we </a:t>
            </a:r>
            <a:r>
              <a:rPr lang="en-US" b="1" i="1" dirty="0" smtClean="0"/>
              <a:t>love</a:t>
            </a:r>
            <a:r>
              <a:rPr lang="en-US" dirty="0" smtClean="0"/>
              <a:t> enough to give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6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to use sarcasm?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8000"/>
              </a:lnSpc>
              <a:spcBef>
                <a:spcPts val="0"/>
              </a:spcBef>
            </a:pPr>
            <a:r>
              <a:rPr lang="en-US" dirty="0" smtClean="0"/>
              <a:t>Sarcasm can easily be </a:t>
            </a:r>
            <a:r>
              <a:rPr lang="en-US" b="1" i="1" dirty="0" smtClean="0"/>
              <a:t>abused</a:t>
            </a:r>
            <a:r>
              <a:rPr lang="en-US" dirty="0" smtClean="0"/>
              <a:t>:</a:t>
            </a:r>
          </a:p>
          <a:p>
            <a:pPr lvl="1">
              <a:lnSpc>
                <a:spcPct val="88000"/>
              </a:lnSpc>
              <a:spcBef>
                <a:spcPts val="0"/>
              </a:spcBef>
            </a:pPr>
            <a:r>
              <a:rPr lang="en-US" b="1" i="1" dirty="0" smtClean="0"/>
              <a:t>Hide</a:t>
            </a:r>
            <a:r>
              <a:rPr lang="en-US" dirty="0" smtClean="0"/>
              <a:t> lack of preparation, knowledge, caring (</a:t>
            </a:r>
            <a:r>
              <a:rPr lang="en-US" b="1" dirty="0" smtClean="0">
                <a:solidFill>
                  <a:schemeClr val="accent1"/>
                </a:solidFill>
              </a:rPr>
              <a:t>II Timothy 2:15; 3:16-17</a:t>
            </a:r>
            <a:r>
              <a:rPr lang="en-US" dirty="0" smtClean="0"/>
              <a:t>).</a:t>
            </a:r>
          </a:p>
          <a:p>
            <a:pPr lvl="1">
              <a:lnSpc>
                <a:spcPct val="88000"/>
              </a:lnSpc>
              <a:spcBef>
                <a:spcPts val="0"/>
              </a:spcBef>
            </a:pPr>
            <a:r>
              <a:rPr lang="en-US" b="1" i="1" dirty="0" smtClean="0"/>
              <a:t>Exact</a:t>
            </a:r>
            <a:r>
              <a:rPr lang="en-US" dirty="0" smtClean="0"/>
              <a:t> vengeance or </a:t>
            </a:r>
            <a:r>
              <a:rPr lang="en-US" b="1" i="1" dirty="0" smtClean="0"/>
              <a:t>execute</a:t>
            </a:r>
            <a:r>
              <a:rPr lang="en-US" dirty="0" smtClean="0"/>
              <a:t> wrath (</a:t>
            </a:r>
            <a:r>
              <a:rPr lang="en-US" b="1" dirty="0" smtClean="0">
                <a:solidFill>
                  <a:schemeClr val="accent1"/>
                </a:solidFill>
              </a:rPr>
              <a:t>Romans 12:19-21; James 1:19-20</a:t>
            </a:r>
            <a:r>
              <a:rPr lang="en-US" dirty="0" smtClean="0"/>
              <a:t>).</a:t>
            </a:r>
          </a:p>
          <a:p>
            <a:pPr lvl="1">
              <a:lnSpc>
                <a:spcPct val="88000"/>
              </a:lnSpc>
              <a:spcBef>
                <a:spcPts val="0"/>
              </a:spcBef>
            </a:pPr>
            <a:r>
              <a:rPr lang="en-US" b="1" i="1" dirty="0" smtClean="0"/>
              <a:t>Overwhelm</a:t>
            </a:r>
            <a:r>
              <a:rPr lang="en-US" dirty="0" smtClean="0"/>
              <a:t> with feelings of guilt, sorrow, or foolishness (</a:t>
            </a:r>
            <a:r>
              <a:rPr lang="en-US" b="1" dirty="0" smtClean="0">
                <a:solidFill>
                  <a:schemeClr val="accent1"/>
                </a:solidFill>
              </a:rPr>
              <a:t>II Cor. 2:6-11</a:t>
            </a:r>
            <a:r>
              <a:rPr lang="en-US" dirty="0" smtClean="0"/>
              <a:t>).</a:t>
            </a:r>
          </a:p>
          <a:p>
            <a:pPr lvl="1">
              <a:lnSpc>
                <a:spcPct val="88000"/>
              </a:lnSpc>
              <a:spcBef>
                <a:spcPts val="0"/>
              </a:spcBef>
            </a:pPr>
            <a:r>
              <a:rPr lang="en-US" b="1" i="1" dirty="0" smtClean="0"/>
              <a:t>Harden</a:t>
            </a:r>
            <a:r>
              <a:rPr lang="en-US" dirty="0" smtClean="0"/>
              <a:t>, when withdrawal should have been used (</a:t>
            </a:r>
            <a:r>
              <a:rPr lang="en-US" b="1" dirty="0" smtClean="0">
                <a:solidFill>
                  <a:schemeClr val="accent1"/>
                </a:solidFill>
              </a:rPr>
              <a:t>Mat. 7:6; I Cor. 5</a:t>
            </a:r>
            <a:r>
              <a:rPr lang="en-US" dirty="0" smtClean="0"/>
              <a:t>).</a:t>
            </a:r>
          </a:p>
          <a:p>
            <a:pPr>
              <a:lnSpc>
                <a:spcPct val="88000"/>
              </a:lnSpc>
              <a:spcBef>
                <a:spcPts val="0"/>
              </a:spcBef>
            </a:pPr>
            <a:r>
              <a:rPr lang="en-US" dirty="0" smtClean="0"/>
              <a:t>Jesus and Paul used scathing rebuke and sarcasm:</a:t>
            </a:r>
          </a:p>
          <a:p>
            <a:pPr lvl="1">
              <a:lnSpc>
                <a:spcPct val="88000"/>
              </a:lnSpc>
              <a:spcBef>
                <a:spcPts val="0"/>
              </a:spcBef>
            </a:pPr>
            <a:r>
              <a:rPr lang="en-US" dirty="0" smtClean="0"/>
              <a:t>After multiple, </a:t>
            </a:r>
            <a:r>
              <a:rPr lang="en-US" b="1" i="1" dirty="0" smtClean="0"/>
              <a:t>patient pleas </a:t>
            </a:r>
            <a:r>
              <a:rPr lang="en-US" dirty="0" smtClean="0"/>
              <a:t>for repentance.</a:t>
            </a:r>
          </a:p>
          <a:p>
            <a:pPr lvl="1">
              <a:lnSpc>
                <a:spcPct val="88000"/>
              </a:lnSpc>
              <a:spcBef>
                <a:spcPts val="0"/>
              </a:spcBef>
            </a:pPr>
            <a:r>
              <a:rPr lang="en-US" dirty="0" smtClean="0"/>
              <a:t>As </a:t>
            </a:r>
            <a:r>
              <a:rPr lang="en-US" b="1" i="1" dirty="0" smtClean="0"/>
              <a:t>next to last chance</a:t>
            </a:r>
            <a:r>
              <a:rPr lang="en-US" dirty="0" smtClean="0"/>
              <a:t>, before withdrawal (</a:t>
            </a:r>
            <a:r>
              <a:rPr lang="en-US" b="1" dirty="0" smtClean="0">
                <a:solidFill>
                  <a:schemeClr val="accent1"/>
                </a:solidFill>
              </a:rPr>
              <a:t>Mat.23:37-39; II Cor.13:1-3</a:t>
            </a:r>
            <a:r>
              <a:rPr lang="en-US" dirty="0" smtClean="0"/>
              <a:t>).</a:t>
            </a:r>
          </a:p>
          <a:p>
            <a:pPr lvl="1">
              <a:lnSpc>
                <a:spcPct val="88000"/>
              </a:lnSpc>
              <a:spcBef>
                <a:spcPts val="0"/>
              </a:spcBef>
            </a:pPr>
            <a:r>
              <a:rPr lang="en-US" b="1" i="1" dirty="0" smtClean="0"/>
              <a:t>Not</a:t>
            </a:r>
            <a:r>
              <a:rPr lang="en-US" dirty="0" smtClean="0"/>
              <a:t> as </a:t>
            </a:r>
            <a:r>
              <a:rPr lang="en-US" b="1" i="1" dirty="0" smtClean="0"/>
              <a:t>substance</a:t>
            </a:r>
            <a:r>
              <a:rPr lang="en-US" dirty="0" smtClean="0"/>
              <a:t> of point, but </a:t>
            </a:r>
            <a:r>
              <a:rPr lang="en-US" b="1" i="1" dirty="0" smtClean="0"/>
              <a:t>sparingly</a:t>
            </a:r>
            <a:r>
              <a:rPr lang="en-US" dirty="0" smtClean="0"/>
              <a:t> and only to </a:t>
            </a:r>
            <a:r>
              <a:rPr lang="en-US" b="1" i="1" dirty="0" smtClean="0"/>
              <a:t>sharpen</a:t>
            </a:r>
            <a:r>
              <a:rPr lang="en-US" dirty="0" smtClean="0"/>
              <a:t> substantial point for hard and dismissive hearts.</a:t>
            </a:r>
          </a:p>
          <a:p>
            <a:pPr lvl="1">
              <a:lnSpc>
                <a:spcPct val="88000"/>
              </a:lnSpc>
              <a:spcBef>
                <a:spcPts val="0"/>
              </a:spcBef>
            </a:pPr>
            <a:r>
              <a:rPr lang="en-US" b="1" i="1" dirty="0" smtClean="0"/>
              <a:t>Not</a:t>
            </a:r>
            <a:r>
              <a:rPr lang="en-US" dirty="0" smtClean="0"/>
              <a:t> </a:t>
            </a:r>
            <a:r>
              <a:rPr lang="en-US" b="1" i="1" dirty="0" smtClean="0"/>
              <a:t>aggressively</a:t>
            </a:r>
            <a:r>
              <a:rPr lang="en-US" dirty="0" smtClean="0"/>
              <a:t> without relief, but </a:t>
            </a:r>
            <a:r>
              <a:rPr lang="en-US" b="1" i="1" dirty="0" smtClean="0"/>
              <a:t>mixed</a:t>
            </a:r>
            <a:r>
              <a:rPr lang="en-US" dirty="0" smtClean="0"/>
              <a:t> with statements of </a:t>
            </a:r>
            <a:r>
              <a:rPr lang="en-US" b="1" i="1" dirty="0" smtClean="0"/>
              <a:t>love</a:t>
            </a:r>
            <a:r>
              <a:rPr lang="en-US" dirty="0" smtClean="0"/>
              <a:t> and </a:t>
            </a:r>
            <a:r>
              <a:rPr lang="en-US" b="1" i="1" dirty="0" smtClean="0"/>
              <a:t>tenderness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Mat. 23:37; II Cor. 7</a:t>
            </a:r>
            <a:r>
              <a:rPr lang="en-US" dirty="0" smtClean="0"/>
              <a:t>).</a:t>
            </a:r>
          </a:p>
          <a:p>
            <a:pPr>
              <a:lnSpc>
                <a:spcPct val="88000"/>
              </a:lnSpc>
              <a:spcBef>
                <a:spcPts val="0"/>
              </a:spcBef>
            </a:pPr>
            <a:r>
              <a:rPr lang="en-US" dirty="0" smtClean="0"/>
              <a:t>Must be carefully considered and calculated – not emotional outburst.</a:t>
            </a:r>
          </a:p>
        </p:txBody>
      </p:sp>
    </p:spTree>
    <p:extLst>
      <p:ext uri="{BB962C8B-B14F-4D97-AF65-F5344CB8AC3E}">
        <p14:creationId xmlns:p14="http://schemas.microsoft.com/office/powerpoint/2010/main" val="33860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“So am I .”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Are they </a:t>
            </a:r>
            <a:r>
              <a:rPr lang="en-US" b="1" i="1" u="sng" dirty="0"/>
              <a:t>Hebrews</a:t>
            </a:r>
            <a:r>
              <a:rPr lang="en-US" b="1" i="1" dirty="0"/>
              <a:t>? So am I</a:t>
            </a:r>
            <a:r>
              <a:rPr lang="en-US" i="1" dirty="0"/>
              <a:t>. Are they </a:t>
            </a:r>
            <a:r>
              <a:rPr lang="en-US" b="1" i="1" u="sng" dirty="0"/>
              <a:t>Israelites</a:t>
            </a:r>
            <a:r>
              <a:rPr lang="en-US" b="1" i="1" dirty="0"/>
              <a:t>? So am I</a:t>
            </a:r>
            <a:r>
              <a:rPr lang="en-US" i="1" dirty="0"/>
              <a:t>. Are they </a:t>
            </a:r>
            <a:r>
              <a:rPr lang="en-US" b="1" i="1" dirty="0"/>
              <a:t>the seed </a:t>
            </a:r>
            <a:r>
              <a:rPr lang="en-US" b="1" i="1" u="sng" dirty="0"/>
              <a:t>of Abraham</a:t>
            </a:r>
            <a:r>
              <a:rPr lang="en-US" b="1" i="1" dirty="0"/>
              <a:t>? So am I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11:22</a:t>
            </a:r>
            <a:r>
              <a:rPr lang="en-US" dirty="0" smtClean="0"/>
              <a:t>)</a:t>
            </a:r>
            <a:endParaRPr lang="en-US" dirty="0"/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dirty="0" smtClean="0"/>
              <a:t>Why </a:t>
            </a:r>
            <a:r>
              <a:rPr lang="en-US" dirty="0"/>
              <a:t>would lineage have been an issue of importance to the false teachers?  How would it have to their benefit to brag about this trait in a world that was dominated by Gentiles?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Only </a:t>
            </a:r>
            <a:r>
              <a:rPr lang="en-US" b="1" i="1" u="sng" dirty="0" smtClean="0"/>
              <a:t>Judaizing</a:t>
            </a:r>
            <a:r>
              <a:rPr lang="en-US" dirty="0" smtClean="0"/>
              <a:t> teachers would have stressed such Jewish lineage!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Some Jews believed </a:t>
            </a:r>
            <a:r>
              <a:rPr lang="en-US" b="1" i="1" dirty="0" smtClean="0"/>
              <a:t>national</a:t>
            </a:r>
            <a:r>
              <a:rPr lang="en-US" dirty="0" smtClean="0"/>
              <a:t> Israel – not the Messiah – was </a:t>
            </a:r>
            <a:r>
              <a:rPr lang="en-US" i="1" dirty="0" smtClean="0"/>
              <a:t>“the seed of Abraham”</a:t>
            </a:r>
            <a:r>
              <a:rPr lang="en-US" dirty="0" smtClean="0"/>
              <a:t> to bless the entire earth (</a:t>
            </a:r>
            <a:r>
              <a:rPr lang="en-US" b="1" dirty="0" smtClean="0">
                <a:solidFill>
                  <a:schemeClr val="accent1"/>
                </a:solidFill>
              </a:rPr>
              <a:t>Galatians 3:16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Some Jews </a:t>
            </a:r>
            <a:r>
              <a:rPr lang="en-US" b="1" i="1" dirty="0" smtClean="0"/>
              <a:t>today</a:t>
            </a:r>
            <a:r>
              <a:rPr lang="en-US" dirty="0" smtClean="0"/>
              <a:t> believe their heritage gives them </a:t>
            </a:r>
            <a:r>
              <a:rPr lang="en-US" b="1" i="1" dirty="0" smtClean="0"/>
              <a:t>special</a:t>
            </a:r>
            <a:r>
              <a:rPr lang="en-US" dirty="0" smtClean="0"/>
              <a:t> insight and Gentiles must come </a:t>
            </a:r>
            <a:r>
              <a:rPr lang="en-US" b="1" i="1" dirty="0" smtClean="0"/>
              <a:t>through</a:t>
            </a:r>
            <a:r>
              <a:rPr lang="en-US" dirty="0" smtClean="0"/>
              <a:t> them to God (</a:t>
            </a:r>
            <a:r>
              <a:rPr lang="en-US" i="1" dirty="0" smtClean="0"/>
              <a:t>“the root”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Rm.11:17-18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Corinthians were impressed by </a:t>
            </a:r>
            <a:r>
              <a:rPr lang="en-US" b="1" i="1" dirty="0" smtClean="0"/>
              <a:t>show</a:t>
            </a:r>
            <a:r>
              <a:rPr lang="en-US" dirty="0" smtClean="0"/>
              <a:t>.  What more than Judaism?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false apostles’ lineage was </a:t>
            </a:r>
            <a:r>
              <a:rPr lang="en-US" b="1" i="1" dirty="0" smtClean="0"/>
              <a:t>no</a:t>
            </a:r>
            <a:r>
              <a:rPr lang="en-US" dirty="0" smtClean="0"/>
              <a:t> advantage </a:t>
            </a:r>
            <a:r>
              <a:rPr lang="en-US" b="1" i="1" dirty="0" smtClean="0"/>
              <a:t>over</a:t>
            </a:r>
            <a:r>
              <a:rPr lang="en-US" dirty="0" smtClean="0"/>
              <a:t> Paul (</a:t>
            </a:r>
            <a:r>
              <a:rPr lang="en-US" b="1" dirty="0" smtClean="0">
                <a:solidFill>
                  <a:schemeClr val="accent1"/>
                </a:solidFill>
              </a:rPr>
              <a:t>Phi. </a:t>
            </a:r>
            <a:r>
              <a:rPr lang="en-US" b="1" dirty="0">
                <a:solidFill>
                  <a:schemeClr val="accent1"/>
                </a:solidFill>
              </a:rPr>
              <a:t>3:2-8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“I more so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9000"/>
              </a:lnSpc>
              <a:buNone/>
            </a:pPr>
            <a:r>
              <a:rPr lang="en-US" sz="2200" b="1" i="1" dirty="0"/>
              <a:t>Beware</a:t>
            </a:r>
            <a:r>
              <a:rPr lang="en-US" sz="2200" i="1" dirty="0"/>
              <a:t> of dogs, </a:t>
            </a:r>
            <a:r>
              <a:rPr lang="en-US" sz="2200" b="1" i="1" dirty="0"/>
              <a:t>beware</a:t>
            </a:r>
            <a:r>
              <a:rPr lang="en-US" sz="2200" i="1" dirty="0"/>
              <a:t> of evil workers, </a:t>
            </a:r>
            <a:r>
              <a:rPr lang="en-US" sz="2200" b="1" i="1" dirty="0"/>
              <a:t>beware</a:t>
            </a:r>
            <a:r>
              <a:rPr lang="en-US" sz="2200" i="1" dirty="0"/>
              <a:t> of the mutilation</a:t>
            </a:r>
            <a:r>
              <a:rPr lang="en-US" sz="2200" i="1" dirty="0" smtClean="0"/>
              <a:t>!  For </a:t>
            </a:r>
            <a:r>
              <a:rPr lang="en-US" sz="2200" i="1" dirty="0"/>
              <a:t>we are the circumcision, who worship God in the Spirit, rejoice in Christ Jesus, and </a:t>
            </a:r>
            <a:r>
              <a:rPr lang="en-US" sz="2200" b="1" i="1" dirty="0"/>
              <a:t>have </a:t>
            </a:r>
            <a:r>
              <a:rPr lang="en-US" sz="2200" b="1" i="1" u="sng" dirty="0"/>
              <a:t>no confidence in the flesh</a:t>
            </a:r>
            <a:r>
              <a:rPr lang="en-US" sz="2200" b="1" i="1" dirty="0" smtClean="0"/>
              <a:t>, though </a:t>
            </a:r>
            <a:r>
              <a:rPr lang="en-US" sz="2200" b="1" i="1" u="sng" dirty="0"/>
              <a:t>I also</a:t>
            </a:r>
            <a:r>
              <a:rPr lang="en-US" sz="2200" b="1" i="1" dirty="0"/>
              <a:t> might have confidence in the flesh. If anyone else thinks he may have confidence in the flesh, </a:t>
            </a:r>
            <a:r>
              <a:rPr lang="en-US" sz="2200" b="1" i="1" u="sng" dirty="0"/>
              <a:t>I more so</a:t>
            </a:r>
            <a:r>
              <a:rPr lang="en-US" sz="2200" i="1" dirty="0" smtClean="0"/>
              <a:t>: 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sz="2200" b="1" i="1" dirty="0" smtClean="0"/>
              <a:t>circumcised </a:t>
            </a:r>
            <a:r>
              <a:rPr lang="en-US" sz="2200" b="1" i="1" dirty="0"/>
              <a:t>the eighth day</a:t>
            </a:r>
            <a:r>
              <a:rPr lang="en-US" sz="2200" i="1" dirty="0"/>
              <a:t>,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sz="2200" b="1" i="1" dirty="0" smtClean="0"/>
              <a:t>of </a:t>
            </a:r>
            <a:r>
              <a:rPr lang="en-US" sz="2200" b="1" i="1" dirty="0"/>
              <a:t>the stock of Israel</a:t>
            </a:r>
            <a:r>
              <a:rPr lang="en-US" sz="2200" i="1" dirty="0"/>
              <a:t>,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sz="2200" b="1" i="1" dirty="0" smtClean="0"/>
              <a:t>of </a:t>
            </a:r>
            <a:r>
              <a:rPr lang="en-US" sz="2200" b="1" i="1" dirty="0"/>
              <a:t>the tribe of Benjamin</a:t>
            </a:r>
            <a:r>
              <a:rPr lang="en-US" sz="2200" i="1" dirty="0"/>
              <a:t>, a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4</a:t>
            </a:r>
            <a:r>
              <a:rPr lang="en-US" sz="2200" b="1" i="1" dirty="0" smtClean="0"/>
              <a:t>Hebrew </a:t>
            </a:r>
            <a:r>
              <a:rPr lang="en-US" sz="2200" b="1" i="1" dirty="0"/>
              <a:t>of the Hebrews</a:t>
            </a:r>
            <a:r>
              <a:rPr lang="en-US" sz="2200" i="1" dirty="0"/>
              <a:t>; concerning the law, a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5</a:t>
            </a:r>
            <a:r>
              <a:rPr lang="en-US" sz="2200" b="1" i="1" dirty="0" smtClean="0"/>
              <a:t>Pharisee</a:t>
            </a:r>
            <a:r>
              <a:rPr lang="en-US" sz="2200" i="1" dirty="0" smtClean="0"/>
              <a:t>; concerning </a:t>
            </a:r>
            <a:r>
              <a:rPr lang="en-US" sz="2200" i="1" dirty="0"/>
              <a:t>zeal,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6</a:t>
            </a:r>
            <a:r>
              <a:rPr lang="en-US" sz="2200" b="1" i="1" dirty="0" smtClean="0"/>
              <a:t>persecuting </a:t>
            </a:r>
            <a:r>
              <a:rPr lang="en-US" sz="2200" b="1" i="1" dirty="0"/>
              <a:t>the church</a:t>
            </a:r>
            <a:r>
              <a:rPr lang="en-US" sz="2200" i="1" dirty="0"/>
              <a:t>; concerning the righteousness which is in the law,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7</a:t>
            </a:r>
            <a:r>
              <a:rPr lang="en-US" sz="2200" b="1" i="1" dirty="0" smtClean="0"/>
              <a:t>blameless</a:t>
            </a:r>
            <a:r>
              <a:rPr lang="en-US" sz="2200" i="1" dirty="0" smtClean="0"/>
              <a:t>.  But </a:t>
            </a:r>
            <a:r>
              <a:rPr lang="en-US" sz="2200" i="1" dirty="0"/>
              <a:t>what things were gain to me, </a:t>
            </a:r>
            <a:r>
              <a:rPr lang="en-US" sz="2200" b="1" i="1" dirty="0"/>
              <a:t>these I have counted loss </a:t>
            </a:r>
            <a:r>
              <a:rPr lang="en-US" sz="2200" b="1" i="1" u="sng" dirty="0"/>
              <a:t>for Christ</a:t>
            </a:r>
            <a:r>
              <a:rPr lang="en-US" sz="2200" i="1" dirty="0" smtClean="0"/>
              <a:t>.  Yet </a:t>
            </a:r>
            <a:r>
              <a:rPr lang="en-US" sz="2200" i="1" dirty="0"/>
              <a:t>indeed I also count all things loss for the excellence of the knowledge of Christ Jesus my Lord, for whom I have suffered the loss of all things, and </a:t>
            </a:r>
            <a:r>
              <a:rPr lang="en-US" sz="2200" b="1" i="1" dirty="0"/>
              <a:t>count them as </a:t>
            </a:r>
            <a:r>
              <a:rPr lang="en-US" sz="2200" b="1" i="1" u="sng" dirty="0"/>
              <a:t>rubbish</a:t>
            </a:r>
            <a:r>
              <a:rPr lang="en-US" sz="2200" b="1" i="1" dirty="0"/>
              <a:t>, that I may gain </a:t>
            </a:r>
            <a:r>
              <a:rPr lang="en-US" sz="2200" b="1" i="1" dirty="0" smtClean="0"/>
              <a:t>Christ</a:t>
            </a:r>
            <a:r>
              <a:rPr lang="en-US" sz="2200" i="1" dirty="0" smtClean="0"/>
              <a:t>. </a:t>
            </a:r>
            <a:r>
              <a:rPr lang="en-US" sz="2200" dirty="0"/>
              <a:t>(</a:t>
            </a:r>
            <a:r>
              <a:rPr lang="en-US" sz="2200" b="1" dirty="0">
                <a:solidFill>
                  <a:schemeClr val="accent1"/>
                </a:solidFill>
              </a:rPr>
              <a:t>Philippians </a:t>
            </a:r>
            <a:r>
              <a:rPr lang="en-US" sz="2200" b="1" dirty="0" smtClean="0">
                <a:solidFill>
                  <a:schemeClr val="accent1"/>
                </a:solidFill>
              </a:rPr>
              <a:t>3:2-8</a:t>
            </a:r>
            <a:r>
              <a:rPr lang="en-US" sz="2200" dirty="0" smtClean="0"/>
              <a:t>)</a:t>
            </a:r>
          </a:p>
          <a:p>
            <a:pPr>
              <a:lnSpc>
                <a:spcPct val="89000"/>
              </a:lnSpc>
            </a:pPr>
            <a:r>
              <a:rPr lang="en-US" sz="2200" dirty="0" smtClean="0"/>
              <a:t>His pedigree is </a:t>
            </a:r>
            <a:r>
              <a:rPr lang="en-US" sz="2200" b="1" i="1" dirty="0" smtClean="0"/>
              <a:t>only</a:t>
            </a:r>
            <a:r>
              <a:rPr lang="en-US" sz="2200" dirty="0" smtClean="0"/>
              <a:t> revealed to </a:t>
            </a:r>
            <a:r>
              <a:rPr lang="en-US" sz="2200" b="1" i="1" dirty="0" smtClean="0"/>
              <a:t>answer</a:t>
            </a:r>
            <a:r>
              <a:rPr lang="en-US" sz="2200" dirty="0" smtClean="0"/>
              <a:t> those who falsely boast in the </a:t>
            </a:r>
            <a:r>
              <a:rPr lang="en-US" sz="2200" b="1" i="1" dirty="0" smtClean="0"/>
              <a:t>flesh</a:t>
            </a:r>
            <a:r>
              <a:rPr lang="en-US" sz="2200" dirty="0" smtClean="0"/>
              <a:t>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363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Foolish Boasting of Ministry!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b="1" i="1" dirty="0" smtClean="0"/>
              <a:t>Are </a:t>
            </a:r>
            <a:r>
              <a:rPr lang="en-US" sz="2000" b="1" i="1" dirty="0"/>
              <a:t>they </a:t>
            </a:r>
            <a:r>
              <a:rPr lang="en-US" sz="2000" b="1" i="1" u="sng" dirty="0"/>
              <a:t>ministers of Christ</a:t>
            </a:r>
            <a:r>
              <a:rPr lang="en-US" sz="2000" b="1" i="1" dirty="0" smtClean="0"/>
              <a:t>? – </a:t>
            </a:r>
            <a:r>
              <a:rPr lang="en-US" sz="2000" b="1" i="1" u="sng" dirty="0" smtClean="0"/>
              <a:t>I </a:t>
            </a:r>
            <a:r>
              <a:rPr lang="en-US" sz="2000" b="1" i="1" u="sng" dirty="0"/>
              <a:t>speak as a </a:t>
            </a:r>
            <a:r>
              <a:rPr lang="en-US" sz="2000" b="1" i="1" u="sng" dirty="0" smtClean="0"/>
              <a:t>fool</a:t>
            </a:r>
            <a:r>
              <a:rPr lang="en-US" sz="2000" b="1" i="1" dirty="0" smtClean="0"/>
              <a:t> – I am </a:t>
            </a:r>
            <a:r>
              <a:rPr lang="en-US" sz="2000" b="1" i="1" u="sng" dirty="0"/>
              <a:t>more</a:t>
            </a:r>
            <a:r>
              <a:rPr lang="en-US" sz="2000" i="1" dirty="0"/>
              <a:t>: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sz="2000" i="1" dirty="0" smtClean="0"/>
              <a:t>in </a:t>
            </a:r>
            <a:r>
              <a:rPr lang="en-US" sz="2000" b="1" i="1" dirty="0"/>
              <a:t>labors</a:t>
            </a:r>
            <a:r>
              <a:rPr lang="en-US" sz="2000" i="1" dirty="0"/>
              <a:t> more abundant,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sz="2000" i="1" dirty="0" smtClean="0"/>
              <a:t>in </a:t>
            </a:r>
            <a:r>
              <a:rPr lang="en-US" sz="2000" b="1" i="1" dirty="0"/>
              <a:t>stripes</a:t>
            </a:r>
            <a:r>
              <a:rPr lang="en-US" sz="2000" i="1" dirty="0"/>
              <a:t> above measure,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3</a:t>
            </a:r>
            <a:r>
              <a:rPr lang="en-US" sz="2000" i="1" dirty="0" smtClean="0"/>
              <a:t>in </a:t>
            </a:r>
            <a:r>
              <a:rPr lang="en-US" sz="2000" b="1" i="1" dirty="0"/>
              <a:t>prisons</a:t>
            </a:r>
            <a:r>
              <a:rPr lang="en-US" sz="2000" i="1" dirty="0"/>
              <a:t> more frequently,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4</a:t>
            </a:r>
            <a:r>
              <a:rPr lang="en-US" sz="2000" i="1" dirty="0" smtClean="0"/>
              <a:t>in </a:t>
            </a:r>
            <a:r>
              <a:rPr lang="en-US" sz="2000" b="1" i="1" dirty="0"/>
              <a:t>deaths</a:t>
            </a:r>
            <a:r>
              <a:rPr lang="en-US" sz="2000" i="1" dirty="0"/>
              <a:t> often</a:t>
            </a:r>
            <a:r>
              <a:rPr lang="en-US" sz="2000" i="1" dirty="0" smtClean="0"/>
              <a:t>.  From </a:t>
            </a:r>
            <a:r>
              <a:rPr lang="en-US" sz="2000" i="1" dirty="0"/>
              <a:t>the Jews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5</a:t>
            </a:r>
            <a:r>
              <a:rPr lang="en-US" sz="2000" i="1" dirty="0" smtClean="0"/>
              <a:t>five </a:t>
            </a:r>
            <a:r>
              <a:rPr lang="en-US" sz="2000" i="1" dirty="0"/>
              <a:t>times I received </a:t>
            </a:r>
            <a:r>
              <a:rPr lang="en-US" sz="2000" b="1" i="1" dirty="0"/>
              <a:t>forty stripes minus one</a:t>
            </a:r>
            <a:r>
              <a:rPr lang="en-US" sz="2000" i="1" dirty="0" smtClean="0"/>
              <a:t>. 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6</a:t>
            </a:r>
            <a:r>
              <a:rPr lang="en-US" sz="2000" i="1" dirty="0" smtClean="0"/>
              <a:t>Three </a:t>
            </a:r>
            <a:r>
              <a:rPr lang="en-US" sz="2000" i="1" dirty="0"/>
              <a:t>times I was </a:t>
            </a:r>
            <a:r>
              <a:rPr lang="en-US" sz="2000" b="1" i="1" dirty="0"/>
              <a:t>beaten with rods</a:t>
            </a:r>
            <a:r>
              <a:rPr lang="en-US" sz="2000" i="1" dirty="0"/>
              <a:t>;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7</a:t>
            </a:r>
            <a:r>
              <a:rPr lang="en-US" sz="2000" i="1" dirty="0" smtClean="0"/>
              <a:t>once </a:t>
            </a:r>
            <a:r>
              <a:rPr lang="en-US" sz="2000" i="1" dirty="0"/>
              <a:t>I was </a:t>
            </a:r>
            <a:r>
              <a:rPr lang="en-US" sz="2000" b="1" i="1" dirty="0"/>
              <a:t>stoned</a:t>
            </a:r>
            <a:r>
              <a:rPr lang="en-US" sz="2000" i="1" dirty="0"/>
              <a:t>;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8</a:t>
            </a:r>
            <a:r>
              <a:rPr lang="en-US" sz="2000" i="1" dirty="0" smtClean="0"/>
              <a:t>three </a:t>
            </a:r>
            <a:r>
              <a:rPr lang="en-US" sz="2000" i="1" dirty="0"/>
              <a:t>times I was </a:t>
            </a:r>
            <a:r>
              <a:rPr lang="en-US" sz="2000" b="1" i="1" dirty="0"/>
              <a:t>shipwrecked</a:t>
            </a:r>
            <a:r>
              <a:rPr lang="en-US" sz="2000" i="1" dirty="0"/>
              <a:t>;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9</a:t>
            </a:r>
            <a:r>
              <a:rPr lang="en-US" sz="2000" i="1" dirty="0" smtClean="0"/>
              <a:t>a </a:t>
            </a:r>
            <a:r>
              <a:rPr lang="en-US" sz="2000" i="1" dirty="0"/>
              <a:t>night and a day I have </a:t>
            </a:r>
            <a:r>
              <a:rPr lang="en-US" sz="2000" b="1" i="1" dirty="0"/>
              <a:t>been in the deep</a:t>
            </a:r>
            <a:r>
              <a:rPr lang="en-US" sz="2000" i="1" dirty="0" smtClean="0"/>
              <a:t>;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10</a:t>
            </a:r>
            <a:r>
              <a:rPr lang="en-US" sz="2000" i="1" dirty="0" smtClean="0"/>
              <a:t>in </a:t>
            </a:r>
            <a:r>
              <a:rPr lang="en-US" sz="2000" b="1" i="1" dirty="0"/>
              <a:t>journeys</a:t>
            </a:r>
            <a:r>
              <a:rPr lang="en-US" sz="2000" i="1" dirty="0"/>
              <a:t> often,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11</a:t>
            </a:r>
            <a:r>
              <a:rPr lang="en-US" sz="2000" i="1" dirty="0" smtClean="0"/>
              <a:t>in </a:t>
            </a:r>
            <a:r>
              <a:rPr lang="en-US" sz="2000" i="1" dirty="0"/>
              <a:t>perils of </a:t>
            </a:r>
            <a:r>
              <a:rPr lang="en-US" sz="2000" b="1" i="1" dirty="0"/>
              <a:t>waters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12</a:t>
            </a:r>
            <a:r>
              <a:rPr lang="en-US" sz="2000" i="1" dirty="0" smtClean="0"/>
              <a:t>in </a:t>
            </a:r>
            <a:r>
              <a:rPr lang="en-US" sz="2000" i="1" dirty="0"/>
              <a:t>perils of </a:t>
            </a:r>
            <a:r>
              <a:rPr lang="en-US" sz="2000" b="1" i="1" dirty="0"/>
              <a:t>robbers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13</a:t>
            </a:r>
            <a:r>
              <a:rPr lang="en-US" sz="2000" i="1" dirty="0" smtClean="0"/>
              <a:t>in </a:t>
            </a:r>
            <a:r>
              <a:rPr lang="en-US" sz="2000" i="1" dirty="0"/>
              <a:t>perils of </a:t>
            </a:r>
            <a:r>
              <a:rPr lang="en-US" sz="2000" b="1" i="1" dirty="0"/>
              <a:t>my own countrymen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14</a:t>
            </a:r>
            <a:r>
              <a:rPr lang="en-US" sz="2000" i="1" dirty="0" smtClean="0"/>
              <a:t>in </a:t>
            </a:r>
            <a:r>
              <a:rPr lang="en-US" sz="2000" i="1" dirty="0"/>
              <a:t>perils of the </a:t>
            </a:r>
            <a:r>
              <a:rPr lang="en-US" sz="2000" b="1" i="1" dirty="0"/>
              <a:t>Gentiles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15</a:t>
            </a:r>
            <a:r>
              <a:rPr lang="en-US" sz="2000" i="1" dirty="0" smtClean="0"/>
              <a:t>in </a:t>
            </a:r>
            <a:r>
              <a:rPr lang="en-US" sz="2000" i="1" dirty="0"/>
              <a:t>perils in the</a:t>
            </a:r>
            <a:r>
              <a:rPr lang="en-US" sz="2000" b="1" i="1" dirty="0"/>
              <a:t> city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16</a:t>
            </a:r>
            <a:r>
              <a:rPr lang="en-US" sz="2000" i="1" dirty="0" smtClean="0"/>
              <a:t>in </a:t>
            </a:r>
            <a:r>
              <a:rPr lang="en-US" sz="2000" i="1" dirty="0"/>
              <a:t>perils in the </a:t>
            </a:r>
            <a:r>
              <a:rPr lang="en-US" sz="2000" b="1" i="1" dirty="0"/>
              <a:t>wilderness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17</a:t>
            </a:r>
            <a:r>
              <a:rPr lang="en-US" sz="2000" i="1" dirty="0" smtClean="0"/>
              <a:t>in </a:t>
            </a:r>
            <a:r>
              <a:rPr lang="en-US" sz="2000" i="1" dirty="0"/>
              <a:t>perils in the </a:t>
            </a:r>
            <a:r>
              <a:rPr lang="en-US" sz="2000" b="1" i="1" dirty="0"/>
              <a:t>sea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18</a:t>
            </a:r>
            <a:r>
              <a:rPr lang="en-US" sz="2000" i="1" dirty="0" smtClean="0"/>
              <a:t>in </a:t>
            </a:r>
            <a:r>
              <a:rPr lang="en-US" sz="2000" i="1" dirty="0"/>
              <a:t>perils among </a:t>
            </a:r>
            <a:r>
              <a:rPr lang="en-US" sz="2000" b="1" i="1" dirty="0"/>
              <a:t>false brethren</a:t>
            </a:r>
            <a:r>
              <a:rPr lang="en-US" sz="2000" i="1" dirty="0" smtClean="0"/>
              <a:t>;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19</a:t>
            </a:r>
            <a:r>
              <a:rPr lang="en-US" sz="2000" i="1" dirty="0" smtClean="0"/>
              <a:t>in </a:t>
            </a:r>
            <a:r>
              <a:rPr lang="en-US" sz="2000" b="1" i="1" dirty="0"/>
              <a:t>weariness</a:t>
            </a:r>
            <a:r>
              <a:rPr lang="en-US" sz="2000" i="1" dirty="0"/>
              <a:t> and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20</a:t>
            </a:r>
            <a:r>
              <a:rPr lang="en-US" sz="2000" b="1" i="1" dirty="0" smtClean="0"/>
              <a:t>toil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21</a:t>
            </a:r>
            <a:r>
              <a:rPr lang="en-US" sz="2000" i="1" dirty="0" smtClean="0"/>
              <a:t>in </a:t>
            </a:r>
            <a:r>
              <a:rPr lang="en-US" sz="2000" b="1" i="1" dirty="0"/>
              <a:t>sleeplessness</a:t>
            </a:r>
            <a:r>
              <a:rPr lang="en-US" sz="2000" i="1" dirty="0"/>
              <a:t> often,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22</a:t>
            </a:r>
            <a:r>
              <a:rPr lang="en-US" sz="2000" i="1" dirty="0" smtClean="0"/>
              <a:t>in </a:t>
            </a:r>
            <a:r>
              <a:rPr lang="en-US" sz="2000" b="1" i="1" dirty="0"/>
              <a:t>hunger</a:t>
            </a:r>
            <a:r>
              <a:rPr lang="en-US" sz="2000" i="1" dirty="0"/>
              <a:t> and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23</a:t>
            </a:r>
            <a:r>
              <a:rPr lang="en-US" sz="2000" b="1" i="1" dirty="0" smtClean="0"/>
              <a:t>thirst</a:t>
            </a:r>
            <a:r>
              <a:rPr lang="en-US" sz="2000" i="1" dirty="0"/>
              <a:t>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24</a:t>
            </a:r>
            <a:r>
              <a:rPr lang="en-US" sz="2000" i="1" dirty="0" smtClean="0"/>
              <a:t>in </a:t>
            </a:r>
            <a:r>
              <a:rPr lang="en-US" sz="2000" b="1" i="1" dirty="0" err="1"/>
              <a:t>fastings</a:t>
            </a:r>
            <a:r>
              <a:rPr lang="en-US" sz="2000" i="1" dirty="0"/>
              <a:t> often,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25</a:t>
            </a:r>
            <a:r>
              <a:rPr lang="en-US" sz="2000" i="1" dirty="0" smtClean="0"/>
              <a:t>in </a:t>
            </a:r>
            <a:r>
              <a:rPr lang="en-US" sz="2000" b="1" i="1" dirty="0"/>
              <a:t>cold</a:t>
            </a:r>
            <a:r>
              <a:rPr lang="en-US" sz="2000" i="1" dirty="0"/>
              <a:t> and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26</a:t>
            </a:r>
            <a:r>
              <a:rPr lang="en-US" sz="2000" b="1" i="1" dirty="0" smtClean="0"/>
              <a:t>nakedness</a:t>
            </a:r>
            <a:r>
              <a:rPr lang="en-US" sz="2000" i="1" dirty="0" smtClean="0"/>
              <a:t> – besides </a:t>
            </a:r>
            <a:r>
              <a:rPr lang="en-US" sz="2000" i="1" dirty="0"/>
              <a:t>the other things, what comes upon me daily: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27</a:t>
            </a:r>
            <a:r>
              <a:rPr lang="en-US" sz="2000" b="1" i="1" dirty="0" smtClean="0">
                <a:solidFill>
                  <a:schemeClr val="accent1"/>
                </a:solidFill>
              </a:rPr>
              <a:t>my </a:t>
            </a:r>
            <a:r>
              <a:rPr lang="en-US" sz="2000" b="1" i="1" dirty="0">
                <a:solidFill>
                  <a:schemeClr val="accent1"/>
                </a:solidFill>
              </a:rPr>
              <a:t>deep concern </a:t>
            </a:r>
            <a:r>
              <a:rPr lang="en-US" sz="2000" b="1" i="1" u="sng" dirty="0">
                <a:solidFill>
                  <a:schemeClr val="accent1"/>
                </a:solidFill>
              </a:rPr>
              <a:t>for all the churches</a:t>
            </a:r>
            <a:r>
              <a:rPr lang="en-US" sz="2000" i="1" dirty="0" smtClean="0">
                <a:solidFill>
                  <a:schemeClr val="accent1"/>
                </a:solidFill>
              </a:rPr>
              <a:t>. 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28</a:t>
            </a:r>
            <a:r>
              <a:rPr lang="en-US" sz="2000" i="1" dirty="0" smtClean="0">
                <a:solidFill>
                  <a:schemeClr val="accent1"/>
                </a:solidFill>
              </a:rPr>
              <a:t>Who </a:t>
            </a:r>
            <a:r>
              <a:rPr lang="en-US" sz="2000" i="1" dirty="0">
                <a:solidFill>
                  <a:schemeClr val="accent1"/>
                </a:solidFill>
              </a:rPr>
              <a:t>is weak, and I am not weak? </a:t>
            </a:r>
            <a:r>
              <a:rPr lang="en-US" sz="2000" b="1" i="1" baseline="30000" dirty="0" smtClean="0">
                <a:solidFill>
                  <a:schemeClr val="accent1"/>
                </a:solidFill>
              </a:rPr>
              <a:t>29</a:t>
            </a:r>
            <a:r>
              <a:rPr lang="en-US" sz="2000" i="1" dirty="0" smtClean="0">
                <a:solidFill>
                  <a:schemeClr val="accent1"/>
                </a:solidFill>
              </a:rPr>
              <a:t>Who </a:t>
            </a:r>
            <a:r>
              <a:rPr lang="en-US" sz="2000" i="1" dirty="0">
                <a:solidFill>
                  <a:schemeClr val="accent1"/>
                </a:solidFill>
              </a:rPr>
              <a:t>is made to stumble, and </a:t>
            </a:r>
            <a:r>
              <a:rPr lang="en-US" sz="2000" b="1" i="1" dirty="0">
                <a:solidFill>
                  <a:schemeClr val="accent1"/>
                </a:solidFill>
              </a:rPr>
              <a:t>I do not burn with indignation</a:t>
            </a:r>
            <a:r>
              <a:rPr lang="en-US" sz="2000" i="1" dirty="0">
                <a:solidFill>
                  <a:schemeClr val="accent1"/>
                </a:solidFill>
              </a:rPr>
              <a:t>?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chemeClr val="accent1"/>
                </a:solidFill>
              </a:rPr>
              <a:t>11:23-29</a:t>
            </a:r>
            <a:r>
              <a:rPr lang="en-US" sz="2000" dirty="0" smtClean="0"/>
              <a:t>)</a:t>
            </a:r>
          </a:p>
          <a:p>
            <a:pPr marL="227013" lvl="0" indent="-227013">
              <a:lnSpc>
                <a:spcPct val="85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000" dirty="0" smtClean="0"/>
              <a:t>How </a:t>
            </a:r>
            <a:r>
              <a:rPr lang="en-US" sz="2000" dirty="0"/>
              <a:t>are the boasts of </a:t>
            </a:r>
            <a:r>
              <a:rPr lang="en-US" sz="2000" b="1" dirty="0">
                <a:solidFill>
                  <a:schemeClr val="accent1"/>
                </a:solidFill>
              </a:rPr>
              <a:t>11:23-27</a:t>
            </a:r>
            <a:r>
              <a:rPr lang="en-US" sz="2000" dirty="0"/>
              <a:t> different from the boasts of </a:t>
            </a:r>
            <a:r>
              <a:rPr lang="en-US" sz="2000" b="1" dirty="0">
                <a:solidFill>
                  <a:schemeClr val="accent1"/>
                </a:solidFill>
              </a:rPr>
              <a:t>11:28-29</a:t>
            </a:r>
            <a:r>
              <a:rPr lang="en-US" sz="2000" dirty="0"/>
              <a:t>?  How are they similar, sharing a common theme</a:t>
            </a:r>
            <a:r>
              <a:rPr lang="en-US" sz="2000" dirty="0" smtClean="0"/>
              <a:t>?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000" dirty="0" smtClean="0"/>
              <a:t>First </a:t>
            </a:r>
            <a:r>
              <a:rPr lang="en-US" sz="2000" b="1" i="1" dirty="0" smtClean="0"/>
              <a:t>26</a:t>
            </a:r>
            <a:r>
              <a:rPr lang="en-US" sz="2000" dirty="0" smtClean="0"/>
              <a:t> points - </a:t>
            </a:r>
            <a:r>
              <a:rPr lang="en-US" sz="2000" b="1" i="1" dirty="0" smtClean="0"/>
              <a:t>personal</a:t>
            </a:r>
            <a:r>
              <a:rPr lang="en-US" sz="2000" dirty="0" smtClean="0"/>
              <a:t> suffering. Last </a:t>
            </a:r>
            <a:r>
              <a:rPr lang="en-US" sz="2000" b="1" i="1" dirty="0" smtClean="0"/>
              <a:t>3</a:t>
            </a:r>
            <a:r>
              <a:rPr lang="en-US" sz="2000" dirty="0" smtClean="0"/>
              <a:t> - suffering </a:t>
            </a:r>
            <a:r>
              <a:rPr lang="en-US" sz="2000" b="1" i="1" dirty="0" smtClean="0"/>
              <a:t>for others</a:t>
            </a:r>
            <a:r>
              <a:rPr lang="en-US" sz="2000" dirty="0" smtClean="0"/>
              <a:t> (</a:t>
            </a:r>
            <a:r>
              <a:rPr lang="en-US" sz="2000" b="1" dirty="0" smtClean="0">
                <a:solidFill>
                  <a:schemeClr val="accent1"/>
                </a:solidFill>
              </a:rPr>
              <a:t>I Cor. 8-10</a:t>
            </a:r>
            <a:r>
              <a:rPr lang="en-US" sz="2000" dirty="0" smtClean="0"/>
              <a:t>).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000" dirty="0" smtClean="0"/>
              <a:t>All </a:t>
            </a:r>
            <a:r>
              <a:rPr lang="en-US" sz="2000" b="1" i="1" dirty="0" smtClean="0"/>
              <a:t>for</a:t>
            </a:r>
            <a:r>
              <a:rPr lang="en-US" sz="2000" dirty="0" smtClean="0"/>
              <a:t> Christ and </a:t>
            </a:r>
            <a:r>
              <a:rPr lang="en-US" sz="2000" b="1" i="1" u="sng" dirty="0" smtClean="0"/>
              <a:t>by</a:t>
            </a:r>
            <a:r>
              <a:rPr lang="en-US" sz="2000" dirty="0" smtClean="0"/>
              <a:t> Christ!  Paul endured because he was a </a:t>
            </a:r>
            <a:r>
              <a:rPr lang="en-US" sz="2000" b="1" i="1" dirty="0" smtClean="0"/>
              <a:t>true</a:t>
            </a:r>
            <a:r>
              <a:rPr lang="en-US" sz="2000" dirty="0" smtClean="0"/>
              <a:t> minister of Christ!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8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Foolish Boasting?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Even though Paul was forced to boast, how did he still manage to boast in a humble manner</a:t>
            </a:r>
            <a:r>
              <a:rPr lang="en-US" dirty="0" smtClean="0"/>
              <a:t>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b="1" i="1" u="sng" dirty="0" smtClean="0"/>
              <a:t>If</a:t>
            </a:r>
            <a:r>
              <a:rPr lang="en-US" b="1" i="1" dirty="0" smtClean="0"/>
              <a:t> </a:t>
            </a:r>
            <a:r>
              <a:rPr lang="en-US" b="1" i="1" dirty="0"/>
              <a:t>I </a:t>
            </a:r>
            <a:r>
              <a:rPr lang="en-US" b="1" i="1" u="sng" dirty="0"/>
              <a:t>must</a:t>
            </a:r>
            <a:r>
              <a:rPr lang="en-US" b="1" i="1" dirty="0"/>
              <a:t> boast</a:t>
            </a:r>
            <a:r>
              <a:rPr lang="en-US" i="1" dirty="0"/>
              <a:t>, I will boast in the things which </a:t>
            </a:r>
            <a:r>
              <a:rPr lang="en-US" b="1" i="1" dirty="0"/>
              <a:t>concern </a:t>
            </a:r>
            <a:r>
              <a:rPr lang="en-US" b="1" i="1" u="sng" dirty="0"/>
              <a:t>my infirmity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11:30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Despite being </a:t>
            </a:r>
            <a:r>
              <a:rPr lang="en-US" b="1" i="1" dirty="0" smtClean="0"/>
              <a:t>forced</a:t>
            </a:r>
            <a:r>
              <a:rPr lang="en-US" dirty="0" smtClean="0"/>
              <a:t> to </a:t>
            </a:r>
            <a:r>
              <a:rPr lang="en-US" b="1" i="1" dirty="0" smtClean="0"/>
              <a:t>folly</a:t>
            </a:r>
            <a:r>
              <a:rPr lang="en-US" dirty="0" smtClean="0"/>
              <a:t>, the Holy Spirit </a:t>
            </a:r>
            <a:r>
              <a:rPr lang="en-US" b="1" i="1" u="sng" dirty="0" smtClean="0"/>
              <a:t>wisely</a:t>
            </a:r>
            <a:r>
              <a:rPr lang="en-US" dirty="0" smtClean="0"/>
              <a:t> moved Paul to boast according to his </a:t>
            </a:r>
            <a:r>
              <a:rPr lang="en-US" b="1" i="1" dirty="0" smtClean="0"/>
              <a:t>weakness</a:t>
            </a:r>
            <a:r>
              <a:rPr lang="en-US" dirty="0" smtClean="0"/>
              <a:t>, which glorified true strength, </a:t>
            </a:r>
            <a:r>
              <a:rPr lang="en-US" b="1" i="1" dirty="0" smtClean="0"/>
              <a:t>God</a:t>
            </a:r>
            <a:r>
              <a:rPr lang="en-US" dirty="0" smtClean="0"/>
              <a:t>!</a:t>
            </a:r>
          </a:p>
          <a:p>
            <a:pPr lvl="1">
              <a:spcBef>
                <a:spcPts val="0"/>
              </a:spcBef>
            </a:pPr>
            <a:r>
              <a:rPr lang="en-US" b="1" i="1" dirty="0" smtClean="0"/>
              <a:t>Proved</a:t>
            </a:r>
            <a:r>
              <a:rPr lang="en-US" dirty="0" smtClean="0"/>
              <a:t> apostleship as a vessel of God – profound endurance.</a:t>
            </a:r>
          </a:p>
          <a:p>
            <a:pPr lvl="1">
              <a:spcBef>
                <a:spcPts val="0"/>
              </a:spcBef>
            </a:pPr>
            <a:r>
              <a:rPr lang="en-US" b="1" i="1" dirty="0" smtClean="0"/>
              <a:t>Corrected</a:t>
            </a:r>
            <a:r>
              <a:rPr lang="en-US" dirty="0" smtClean="0"/>
              <a:t> Corinthians and false apostles desire to both </a:t>
            </a:r>
            <a:r>
              <a:rPr lang="en-US" b="1" i="1" dirty="0" smtClean="0"/>
              <a:t>judge</a:t>
            </a:r>
            <a:r>
              <a:rPr lang="en-US" dirty="0" smtClean="0"/>
              <a:t> and </a:t>
            </a:r>
            <a:r>
              <a:rPr lang="en-US" b="1" i="1" dirty="0" smtClean="0"/>
              <a:t>boast</a:t>
            </a:r>
            <a:r>
              <a:rPr lang="en-US" dirty="0" smtClean="0"/>
              <a:t> according to </a:t>
            </a:r>
            <a:r>
              <a:rPr lang="en-US" b="1" i="1" dirty="0" smtClean="0"/>
              <a:t>appearance</a:t>
            </a:r>
            <a:r>
              <a:rPr lang="en-US" dirty="0" smtClean="0"/>
              <a:t> – human successes and strengths.</a:t>
            </a:r>
          </a:p>
          <a:p>
            <a:pPr lvl="1">
              <a:spcBef>
                <a:spcPts val="0"/>
              </a:spcBef>
            </a:pPr>
            <a:r>
              <a:rPr lang="en-US" b="1" i="1" dirty="0" smtClean="0"/>
              <a:t>Taught</a:t>
            </a:r>
            <a:r>
              <a:rPr lang="en-US" dirty="0" smtClean="0"/>
              <a:t> </a:t>
            </a:r>
            <a:r>
              <a:rPr lang="en-US" b="1" i="1" dirty="0" smtClean="0"/>
              <a:t>humility</a:t>
            </a:r>
            <a:r>
              <a:rPr lang="en-US" dirty="0" smtClean="0"/>
              <a:t> and </a:t>
            </a:r>
            <a:r>
              <a:rPr lang="en-US" i="1" dirty="0" smtClean="0"/>
              <a:t>“glorying in the Lord”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10:17</a:t>
            </a:r>
            <a:r>
              <a:rPr lang="en-US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Reliance upon the Lord and glorying in Him continues through </a:t>
            </a:r>
            <a:r>
              <a:rPr lang="en-US" b="1" dirty="0" smtClean="0">
                <a:solidFill>
                  <a:schemeClr val="accent1"/>
                </a:solidFill>
              </a:rPr>
              <a:t>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to Evade Persecution?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i="1" dirty="0"/>
              <a:t>The God and Father of our Lord Jesus Christ, who is blessed forever, knows that I am not lying</a:t>
            </a:r>
            <a:r>
              <a:rPr lang="en-US" i="1" dirty="0" smtClean="0"/>
              <a:t>.  In </a:t>
            </a:r>
            <a:r>
              <a:rPr lang="en-US" i="1" dirty="0"/>
              <a:t>Damascus the governor, under </a:t>
            </a:r>
            <a:r>
              <a:rPr lang="en-US" i="1" dirty="0" err="1"/>
              <a:t>Aretas</a:t>
            </a:r>
            <a:r>
              <a:rPr lang="en-US" i="1" dirty="0"/>
              <a:t> the king, was guarding the city of the Damascenes with a garrison, </a:t>
            </a:r>
            <a:r>
              <a:rPr lang="en-US" b="1" i="1" dirty="0"/>
              <a:t>desiring to </a:t>
            </a:r>
            <a:r>
              <a:rPr lang="en-US" b="1" i="1" u="sng" dirty="0"/>
              <a:t>arrest me</a:t>
            </a:r>
            <a:r>
              <a:rPr lang="en-US" i="1" dirty="0" smtClean="0"/>
              <a:t>; but </a:t>
            </a:r>
            <a:r>
              <a:rPr lang="en-US" i="1" dirty="0"/>
              <a:t>I was let down </a:t>
            </a:r>
            <a:r>
              <a:rPr lang="en-US" b="1" i="1" dirty="0"/>
              <a:t>in a basket through a window in the wall, and </a:t>
            </a:r>
            <a:r>
              <a:rPr lang="en-US" b="1" i="1" u="sng" dirty="0"/>
              <a:t>escaped from his hands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11:31-33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Primary point to demonstrate </a:t>
            </a:r>
            <a:r>
              <a:rPr lang="en-US" b="1" i="1" dirty="0" smtClean="0"/>
              <a:t>infirmity</a:t>
            </a:r>
            <a:r>
              <a:rPr lang="en-US" dirty="0" smtClean="0"/>
              <a:t>, </a:t>
            </a:r>
            <a:r>
              <a:rPr lang="en-US" b="1" i="1" dirty="0" smtClean="0"/>
              <a:t>humility</a:t>
            </a:r>
            <a:r>
              <a:rPr lang="en-US" dirty="0" smtClean="0"/>
              <a:t>, not pride to fight.</a:t>
            </a:r>
            <a:endParaRPr lang="en-US" dirty="0"/>
          </a:p>
          <a:p>
            <a:pPr marL="227013" lvl="0" indent="-227013">
              <a:buFont typeface="+mj-lt"/>
              <a:buAutoNum type="arabicPeriod" startAt="7"/>
            </a:pPr>
            <a:r>
              <a:rPr lang="en-US" dirty="0" smtClean="0"/>
              <a:t>Does </a:t>
            </a:r>
            <a:r>
              <a:rPr lang="en-US" dirty="0"/>
              <a:t>the Christian have the right to flee persecution?  If so, when and why?  How do we ever choose between 2 options, if both are authorized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Clearly, Paul </a:t>
            </a:r>
            <a:r>
              <a:rPr lang="en-US" b="1" i="1" dirty="0" smtClean="0"/>
              <a:t>demonstrated</a:t>
            </a:r>
            <a:r>
              <a:rPr lang="en-US" dirty="0" smtClean="0"/>
              <a:t> right to evade and flee from persecution.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8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21114</TotalTime>
  <Words>1878</Words>
  <Application>Microsoft Office PowerPoint</Application>
  <PresentationFormat>On-screen Show (16:9)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Times New Roman</vt:lpstr>
      <vt:lpstr>Impact</vt:lpstr>
      <vt:lpstr>Wingdings</vt:lpstr>
      <vt:lpstr>NewsPrint</vt:lpstr>
      <vt:lpstr>Dismissing the Competition</vt:lpstr>
      <vt:lpstr>“Love does no harm”</vt:lpstr>
      <vt:lpstr>Love is … chastening!</vt:lpstr>
      <vt:lpstr>When to use sarcasm?</vt:lpstr>
      <vt:lpstr>“So am I .”</vt:lpstr>
      <vt:lpstr>“I more so …”</vt:lpstr>
      <vt:lpstr>Foolish Boasting of Ministry!</vt:lpstr>
      <vt:lpstr>Foolish Boasting?</vt:lpstr>
      <vt:lpstr>Right to Evade Persecution?</vt:lpstr>
      <vt:lpstr>Of Visions and Thorns</vt:lpstr>
      <vt:lpstr>Boasting in Visions, Revelations</vt:lpstr>
      <vt:lpstr>Third Heaven?</vt:lpstr>
      <vt:lpstr>Redundant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3878</cp:revision>
  <cp:lastPrinted>2014-09-17T23:31:42Z</cp:lastPrinted>
  <dcterms:created xsi:type="dcterms:W3CDTF">2010-04-25T05:11:59Z</dcterms:created>
  <dcterms:modified xsi:type="dcterms:W3CDTF">2014-09-18T02:30:27Z</dcterms:modified>
  <cp:category>Bible</cp:category>
</cp:coreProperties>
</file>