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57" r:id="rId1"/>
  </p:sldMasterIdLst>
  <p:handoutMasterIdLst>
    <p:handoutMasterId r:id="rId13"/>
  </p:handoutMasterIdLst>
  <p:sldIdLst>
    <p:sldId id="464" r:id="rId2"/>
    <p:sldId id="507" r:id="rId3"/>
    <p:sldId id="482" r:id="rId4"/>
    <p:sldId id="483" r:id="rId5"/>
    <p:sldId id="484" r:id="rId6"/>
    <p:sldId id="504" r:id="rId7"/>
    <p:sldId id="508" r:id="rId8"/>
    <p:sldId id="481" r:id="rId9"/>
    <p:sldId id="485" r:id="rId10"/>
    <p:sldId id="486" r:id="rId11"/>
    <p:sldId id="465" r:id="rId12"/>
  </p:sldIdLst>
  <p:sldSz cx="9144000" cy="5143500" type="screen16x9"/>
  <p:notesSz cx="7102475" cy="9369425"/>
  <p:embeddedFontLst>
    <p:embeddedFont>
      <p:font typeface="Impact" panose="020B0806030902050204" pitchFamily="34" charset="0"/>
      <p:regular r:id="rId14"/>
    </p:embeddedFont>
    <p:embeddedFont>
      <p:font typeface="Arial Black" panose="020B0A04020102020204" pitchFamily="34" charset="0"/>
      <p:bold r:id="rId15"/>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68" autoAdjust="0"/>
    <p:restoredTop sz="94660"/>
  </p:normalViewPr>
  <p:slideViewPr>
    <p:cSldViewPr showGuides="1">
      <p:cViewPr>
        <p:scale>
          <a:sx n="130" d="100"/>
          <a:sy n="130" d="100"/>
        </p:scale>
        <p:origin x="-480" y="-4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471"/>
          </a:xfrm>
          <a:prstGeom prst="rect">
            <a:avLst/>
          </a:prstGeom>
        </p:spPr>
        <p:txBody>
          <a:bodyPr vert="horz" lIns="94119" tIns="47060" rIns="94119" bIns="47060" rtlCol="0"/>
          <a:lstStyle>
            <a:lvl1pPr algn="r">
              <a:defRPr sz="1200"/>
            </a:lvl1pPr>
          </a:lstStyle>
          <a:p>
            <a:fld id="{97BC9177-8551-45F1-9408-98F8A0CF4102}" type="datetimeFigureOut">
              <a:rPr lang="en-US" smtClean="0"/>
              <a:t>9/29/2014</a:t>
            </a:fld>
            <a:endParaRPr lang="en-US"/>
          </a:p>
        </p:txBody>
      </p:sp>
      <p:sp>
        <p:nvSpPr>
          <p:cNvPr id="4" name="Footer Placeholder 3"/>
          <p:cNvSpPr>
            <a:spLocks noGrp="1"/>
          </p:cNvSpPr>
          <p:nvPr>
            <p:ph type="ftr" sz="quarter" idx="2"/>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899328"/>
            <a:ext cx="3077739" cy="468471"/>
          </a:xfrm>
          <a:prstGeom prst="rect">
            <a:avLst/>
          </a:prstGeom>
        </p:spPr>
        <p:txBody>
          <a:bodyPr vert="horz" lIns="94119" tIns="47060" rIns="94119" bIns="47060" rtlCol="0" anchor="b"/>
          <a:lstStyle>
            <a:lvl1pPr algn="r">
              <a:defRPr sz="1200"/>
            </a:lvl1pPr>
          </a:lstStyle>
          <a:p>
            <a:fld id="{8D1DB009-B4C8-4E1E-AE93-B487A62E5302}" type="slidenum">
              <a:rPr lang="en-US" smtClean="0"/>
              <a:t>‹#›</a:t>
            </a:fld>
            <a:endParaRPr lang="en-US"/>
          </a:p>
        </p:txBody>
      </p:sp>
    </p:spTree>
    <p:extLst>
      <p:ext uri="{BB962C8B-B14F-4D97-AF65-F5344CB8AC3E}">
        <p14:creationId xmlns:p14="http://schemas.microsoft.com/office/powerpoint/2010/main" val="27374150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471863"/>
            <a:ext cx="7543800" cy="1143000"/>
          </a:xfrm>
        </p:spPr>
        <p:txBody>
          <a:bodyPr>
            <a:noAutofit/>
          </a:bodyPr>
          <a:lstStyle>
            <a:lvl1pPr>
              <a:defRPr sz="7200"/>
            </a:lvl1pPr>
          </a:lstStyle>
          <a:p>
            <a:r>
              <a:rPr lang="en-US" dirty="0" smtClean="0"/>
              <a:t>Click to edit Master title style</a:t>
            </a:r>
            <a:endParaRPr lang="en-US" dirty="0"/>
          </a:p>
        </p:txBody>
      </p:sp>
      <p:sp>
        <p:nvSpPr>
          <p:cNvPr id="3" name="Subtitle 2"/>
          <p:cNvSpPr>
            <a:spLocks noGrp="1"/>
          </p:cNvSpPr>
          <p:nvPr>
            <p:ph type="subTitle" idx="1"/>
          </p:nvPr>
        </p:nvSpPr>
        <p:spPr>
          <a:xfrm>
            <a:off x="762000" y="4614863"/>
            <a:ext cx="6858000" cy="742950"/>
          </a:xfrm>
        </p:spPr>
        <p:txBody>
          <a:bodyPr anchor="t" anchorCtr="0">
            <a:normAutofit/>
          </a:bodyPr>
          <a:lstStyle>
            <a:lvl1pPr marL="0" indent="0" algn="l">
              <a:buNone/>
              <a:defRPr sz="2800" b="1">
                <a:solidFill>
                  <a:schemeClr val="tx2"/>
                </a:solidFill>
                <a:latin typeface="Arial Black" panose="020B0A04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p:nvSpPr>
        <p:spPr>
          <a:xfrm>
            <a:off x="777240" y="457200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514350"/>
            <a:ext cx="7239000" cy="291465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1" y="4656582"/>
            <a:ext cx="4873869" cy="273844"/>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265676"/>
            <a:ext cx="762000" cy="273844"/>
          </a:xfrm>
          <a:prstGeom prst="rect">
            <a:avLst/>
          </a:prstGeom>
        </p:spPr>
        <p:txBody>
          <a:bodyPr/>
          <a:lstStyle/>
          <a:p>
            <a:pPr>
              <a:defRPr/>
            </a:pPr>
            <a:fld id="{F101D3B5-17E4-4AC0-A8A8-FBBC8BA9D105}"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514351"/>
            <a:ext cx="1828800" cy="40576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514351"/>
            <a:ext cx="5715000" cy="3657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1" y="4656582"/>
            <a:ext cx="4873869" cy="273844"/>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265676"/>
            <a:ext cx="762000" cy="273844"/>
          </a:xfrm>
          <a:prstGeom prst="rect">
            <a:avLst/>
          </a:prstGeom>
        </p:spPr>
        <p:txBody>
          <a:bodyPr/>
          <a:lstStyle/>
          <a:p>
            <a:pPr>
              <a:defRPr/>
            </a:pPr>
            <a:fld id="{D0E7D657-C1A8-4478-BFDC-B5F184093404}"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30188" indent="-230188">
              <a:defRPr/>
            </a:lvl1pPr>
            <a:lvl2pPr marL="460375" indent="-230188">
              <a:defRPr/>
            </a:lvl2pPr>
            <a:lvl3pPr marL="684213" indent="-223838">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1" y="4656582"/>
            <a:ext cx="4873869" cy="273844"/>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265676"/>
            <a:ext cx="762000" cy="273844"/>
          </a:xfrm>
          <a:prstGeom prst="rect">
            <a:avLst/>
          </a:prstGeom>
        </p:spPr>
        <p:txBody>
          <a:bodyPr/>
          <a:lstStyle/>
          <a:p>
            <a:pPr>
              <a:defRPr/>
            </a:pPr>
            <a:fld id="{56109610-C443-45C4-9F64-DBACC27880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2457450"/>
            <a:ext cx="7543800" cy="12573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3714750"/>
            <a:ext cx="6858000" cy="6858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1" y="4656582"/>
            <a:ext cx="4873869" cy="273844"/>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265676"/>
            <a:ext cx="762000" cy="273844"/>
          </a:xfrm>
          <a:prstGeom prst="rect">
            <a:avLst/>
          </a:prstGeom>
        </p:spPr>
        <p:txBody>
          <a:bodyPr/>
          <a:lstStyle/>
          <a:p>
            <a:pPr>
              <a:defRPr/>
            </a:pPr>
            <a:fld id="{18D54342-E144-4BF9-BC9E-34B220698CBF}" type="slidenum">
              <a:rPr lang="en-US" smtClean="0"/>
              <a:pPr>
                <a:defRPr/>
              </a:pPr>
              <a:t>‹#›</a:t>
            </a:fld>
            <a:endParaRPr lang="en-US"/>
          </a:p>
        </p:txBody>
      </p:sp>
      <p:sp>
        <p:nvSpPr>
          <p:cNvPr id="8" name="Rectangle 7"/>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 y="1175004"/>
            <a:ext cx="4419600" cy="38970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175004"/>
            <a:ext cx="4419600" cy="389705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200" y="1143000"/>
            <a:ext cx="4340352" cy="3929063"/>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1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143000"/>
            <a:ext cx="4422648" cy="3929063"/>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p:nvCxnSpPr>
        <p:spPr>
          <a:xfrm>
            <a:off x="7589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3429000"/>
            <a:ext cx="6784848" cy="120015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342900"/>
            <a:ext cx="4594934" cy="30860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62003" y="342900"/>
            <a:ext cx="2673657" cy="30861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762001" y="4656582"/>
            <a:ext cx="4873869" cy="273844"/>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620000" y="4265676"/>
            <a:ext cx="762000" cy="273844"/>
          </a:xfrm>
          <a:prstGeom prst="rect">
            <a:avLst/>
          </a:prstGeom>
        </p:spPr>
        <p:txBody>
          <a:bodyPr/>
          <a:lstStyle/>
          <a:p>
            <a:pPr>
              <a:defRPr/>
            </a:pPr>
            <a:fld id="{1FCB0B2E-AC6C-40B8-B9CA-581A699A3388}" type="slidenum">
              <a:rPr lang="en-US" smtClean="0"/>
              <a:pPr>
                <a:defRPr/>
              </a:pPr>
              <a:t>‹#›</a:t>
            </a:fld>
            <a:endParaRPr lang="en-US"/>
          </a:p>
        </p:txBody>
      </p:sp>
      <p:cxnSp>
        <p:nvCxnSpPr>
          <p:cNvPr id="10" name="Straight Connector 9"/>
          <p:cNvCxnSpPr/>
          <p:nvPr/>
        </p:nvCxnSpPr>
        <p:spPr>
          <a:xfrm rot="5400000">
            <a:off x="2153444" y="1885751"/>
            <a:ext cx="28575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3429000"/>
            <a:ext cx="6784848" cy="120015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342900"/>
            <a:ext cx="7543800" cy="21717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2628900"/>
            <a:ext cx="7391400" cy="603647"/>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762001" y="4656582"/>
            <a:ext cx="4873869" cy="273844"/>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620000" y="4265676"/>
            <a:ext cx="762000" cy="273844"/>
          </a:xfrm>
          <a:prstGeom prst="rect">
            <a:avLst/>
          </a:prstGeom>
        </p:spPr>
        <p:txBody>
          <a:bodyPr/>
          <a:lstStyle/>
          <a:p>
            <a:pPr>
              <a:defRPr/>
            </a:pPr>
            <a:fld id="{3FCEA358-AE41-4C4C-BF43-5680FB0D37D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285750"/>
            <a:ext cx="8991600" cy="842963"/>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200" y="1157288"/>
            <a:ext cx="8991600" cy="3914775"/>
          </a:xfrm>
          <a:prstGeom prst="rect">
            <a:avLst/>
          </a:prstGeom>
        </p:spPr>
        <p:txBody>
          <a:bodyPr vert="horz" lIns="91440" tIns="45720" rIns="91440" bIns="4572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76200" y="0"/>
            <a:ext cx="89916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 y="1122426"/>
            <a:ext cx="89916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30188" indent="-230188"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460375" indent="-230188"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684213" indent="-223838"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914400" indent="-230188"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144588" indent="-230188"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Of Visions and Thorns</a:t>
            </a:r>
            <a:endParaRPr lang="en-US" dirty="0"/>
          </a:p>
        </p:txBody>
      </p:sp>
      <p:sp>
        <p:nvSpPr>
          <p:cNvPr id="5" name="Subtitle 4"/>
          <p:cNvSpPr>
            <a:spLocks noGrp="1"/>
          </p:cNvSpPr>
          <p:nvPr>
            <p:ph type="subTitle" idx="1"/>
          </p:nvPr>
        </p:nvSpPr>
        <p:spPr/>
        <p:txBody>
          <a:bodyPr>
            <a:normAutofit/>
          </a:bodyPr>
          <a:lstStyle/>
          <a:p>
            <a:r>
              <a:rPr lang="en-US" b="1" dirty="0" smtClean="0">
                <a:latin typeface="Arial Black" panose="020B0A04020102020204" pitchFamily="34" charset="0"/>
              </a:rPr>
              <a:t>Lesson 18 – II Corinthians </a:t>
            </a:r>
            <a:r>
              <a:rPr lang="en-US" dirty="0" smtClean="0"/>
              <a:t>12:1-12</a:t>
            </a:r>
            <a:endParaRPr lang="en-US" b="1" dirty="0">
              <a:latin typeface="Arial Black" panose="020B0A04020102020204" pitchFamily="34" charset="0"/>
            </a:endParaRPr>
          </a:p>
        </p:txBody>
      </p:sp>
    </p:spTree>
    <p:extLst>
      <p:ext uri="{BB962C8B-B14F-4D97-AF65-F5344CB8AC3E}">
        <p14:creationId xmlns:p14="http://schemas.microsoft.com/office/powerpoint/2010/main" val="244639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“Truly, the Signs of an Apostle”</a:t>
            </a:r>
            <a:endParaRPr lang="en-US" i="1" dirty="0"/>
          </a:p>
        </p:txBody>
      </p:sp>
      <p:sp>
        <p:nvSpPr>
          <p:cNvPr id="3" name="Content Placeholder 2"/>
          <p:cNvSpPr>
            <a:spLocks noGrp="1"/>
          </p:cNvSpPr>
          <p:nvPr>
            <p:ph idx="1"/>
          </p:nvPr>
        </p:nvSpPr>
        <p:spPr/>
        <p:txBody>
          <a:bodyPr/>
          <a:lstStyle/>
          <a:p>
            <a:pPr marL="0" lvl="0" indent="0">
              <a:lnSpc>
                <a:spcPct val="90000"/>
              </a:lnSpc>
              <a:spcBef>
                <a:spcPts val="0"/>
              </a:spcBef>
              <a:buNone/>
            </a:pPr>
            <a:r>
              <a:rPr lang="en-US" b="1" i="1" u="sng" dirty="0"/>
              <a:t>Truly</a:t>
            </a:r>
            <a:r>
              <a:rPr lang="en-US" b="1" i="1" dirty="0"/>
              <a:t> the </a:t>
            </a:r>
            <a:r>
              <a:rPr lang="en-US" b="1" i="1" u="sng" dirty="0"/>
              <a:t>signs</a:t>
            </a:r>
            <a:r>
              <a:rPr lang="en-US" b="1" i="1" dirty="0"/>
              <a:t> of an </a:t>
            </a:r>
            <a:r>
              <a:rPr lang="en-US" b="1" i="1" u="sng" dirty="0"/>
              <a:t>apostle</a:t>
            </a:r>
            <a:r>
              <a:rPr lang="en-US" b="1" i="1" dirty="0"/>
              <a:t> </a:t>
            </a:r>
            <a:r>
              <a:rPr lang="en-US" i="1" dirty="0"/>
              <a:t>were </a:t>
            </a:r>
            <a:r>
              <a:rPr lang="en-US" b="1" i="1" dirty="0"/>
              <a:t>accomplished among you with </a:t>
            </a:r>
            <a:r>
              <a:rPr lang="en-US" b="1" i="1" u="sng" dirty="0"/>
              <a:t>all perseverance</a:t>
            </a:r>
            <a:r>
              <a:rPr lang="en-US" i="1" dirty="0"/>
              <a:t>, in </a:t>
            </a:r>
            <a:r>
              <a:rPr lang="en-US" b="1" i="1" baseline="30000" dirty="0" smtClean="0">
                <a:solidFill>
                  <a:schemeClr val="accent1"/>
                </a:solidFill>
              </a:rPr>
              <a:t>1</a:t>
            </a:r>
            <a:r>
              <a:rPr lang="en-US" b="1" i="1" dirty="0" smtClean="0"/>
              <a:t>signs</a:t>
            </a:r>
            <a:r>
              <a:rPr lang="en-US" i="1" dirty="0" smtClean="0"/>
              <a:t> </a:t>
            </a:r>
            <a:r>
              <a:rPr lang="en-US" i="1" dirty="0"/>
              <a:t>and </a:t>
            </a:r>
            <a:r>
              <a:rPr lang="en-US" b="1" i="1" baseline="30000" dirty="0" smtClean="0">
                <a:solidFill>
                  <a:schemeClr val="accent1"/>
                </a:solidFill>
              </a:rPr>
              <a:t>2</a:t>
            </a:r>
            <a:r>
              <a:rPr lang="en-US" b="1" i="1" dirty="0" smtClean="0"/>
              <a:t>wonders</a:t>
            </a:r>
            <a:r>
              <a:rPr lang="en-US" i="1" dirty="0" smtClean="0"/>
              <a:t> </a:t>
            </a:r>
            <a:r>
              <a:rPr lang="en-US" i="1" dirty="0"/>
              <a:t>and </a:t>
            </a:r>
            <a:r>
              <a:rPr lang="en-US" b="1" i="1" baseline="30000" dirty="0" smtClean="0">
                <a:solidFill>
                  <a:schemeClr val="accent1"/>
                </a:solidFill>
              </a:rPr>
              <a:t>3</a:t>
            </a:r>
            <a:r>
              <a:rPr lang="en-US" b="1" i="1" dirty="0" smtClean="0"/>
              <a:t>mighty </a:t>
            </a:r>
            <a:r>
              <a:rPr lang="en-US" b="1" i="1" dirty="0"/>
              <a:t>deeds</a:t>
            </a:r>
            <a:r>
              <a:rPr lang="en-US" i="1" dirty="0"/>
              <a:t>. </a:t>
            </a:r>
            <a:r>
              <a:rPr lang="en-US" dirty="0" smtClean="0"/>
              <a:t>(</a:t>
            </a:r>
            <a:r>
              <a:rPr lang="en-US" b="1" dirty="0" smtClean="0">
                <a:solidFill>
                  <a:schemeClr val="accent1"/>
                </a:solidFill>
              </a:rPr>
              <a:t>12:12</a:t>
            </a:r>
            <a:r>
              <a:rPr lang="en-US" dirty="0" smtClean="0"/>
              <a:t>)</a:t>
            </a:r>
            <a:endParaRPr lang="en-US" dirty="0"/>
          </a:p>
          <a:p>
            <a:pPr marL="227013" lvl="0" indent="-227013">
              <a:lnSpc>
                <a:spcPct val="90000"/>
              </a:lnSpc>
              <a:spcBef>
                <a:spcPts val="0"/>
              </a:spcBef>
              <a:buFont typeface="+mj-lt"/>
              <a:buAutoNum type="arabicPeriod" startAt="9"/>
            </a:pPr>
            <a:r>
              <a:rPr lang="en-US" dirty="0" smtClean="0"/>
              <a:t>What </a:t>
            </a:r>
            <a:r>
              <a:rPr lang="en-US" dirty="0"/>
              <a:t>were and are the signs of a </a:t>
            </a:r>
            <a:r>
              <a:rPr lang="en-US" b="1" i="1" dirty="0"/>
              <a:t>true</a:t>
            </a:r>
            <a:r>
              <a:rPr lang="en-US" dirty="0"/>
              <a:t> apostle?  What could apostles do that no other 1</a:t>
            </a:r>
            <a:r>
              <a:rPr lang="en-US" baseline="30000" dirty="0"/>
              <a:t>st</a:t>
            </a:r>
            <a:r>
              <a:rPr lang="en-US" dirty="0"/>
              <a:t> century saint could do</a:t>
            </a:r>
            <a:r>
              <a:rPr lang="en-US" dirty="0" smtClean="0"/>
              <a:t>?</a:t>
            </a:r>
          </a:p>
          <a:p>
            <a:pPr lvl="0">
              <a:lnSpc>
                <a:spcPct val="90000"/>
              </a:lnSpc>
              <a:spcBef>
                <a:spcPts val="0"/>
              </a:spcBef>
            </a:pPr>
            <a:r>
              <a:rPr lang="en-US" dirty="0" smtClean="0"/>
              <a:t>Many 1</a:t>
            </a:r>
            <a:r>
              <a:rPr lang="en-US" baseline="30000" dirty="0" smtClean="0"/>
              <a:t>st</a:t>
            </a:r>
            <a:r>
              <a:rPr lang="en-US" dirty="0" smtClean="0"/>
              <a:t> century Christians could work miracles (</a:t>
            </a:r>
            <a:r>
              <a:rPr lang="en-US" b="1" dirty="0" smtClean="0">
                <a:solidFill>
                  <a:schemeClr val="accent1"/>
                </a:solidFill>
              </a:rPr>
              <a:t>I Cor. 12:4-11</a:t>
            </a:r>
            <a:r>
              <a:rPr lang="en-US" dirty="0" smtClean="0"/>
              <a:t>):  Word of wisdom, word of knowledge, miraculous faith, gift of healings, prophecy, discerning of spirits, tongues, interpretation of tongues. … But, they could </a:t>
            </a:r>
            <a:r>
              <a:rPr lang="en-US" b="1" i="1" dirty="0" smtClean="0"/>
              <a:t>not</a:t>
            </a:r>
            <a:r>
              <a:rPr lang="en-US" dirty="0" smtClean="0"/>
              <a:t> transfer the ability!</a:t>
            </a:r>
          </a:p>
          <a:p>
            <a:pPr lvl="0">
              <a:lnSpc>
                <a:spcPct val="90000"/>
              </a:lnSpc>
              <a:spcBef>
                <a:spcPts val="0"/>
              </a:spcBef>
            </a:pPr>
            <a:r>
              <a:rPr lang="en-US" dirty="0" smtClean="0"/>
              <a:t>Only </a:t>
            </a:r>
            <a:r>
              <a:rPr lang="en-US" b="1" i="1" dirty="0" smtClean="0"/>
              <a:t>apostles</a:t>
            </a:r>
            <a:r>
              <a:rPr lang="en-US" dirty="0" smtClean="0"/>
              <a:t> could </a:t>
            </a:r>
            <a:r>
              <a:rPr lang="en-US" b="1" i="1" dirty="0" smtClean="0"/>
              <a:t>bestow</a:t>
            </a:r>
            <a:r>
              <a:rPr lang="en-US" dirty="0" smtClean="0"/>
              <a:t> miraculous abilities through the </a:t>
            </a:r>
            <a:r>
              <a:rPr lang="en-US" i="1" dirty="0" smtClean="0"/>
              <a:t>“laying on of hands”</a:t>
            </a:r>
            <a:r>
              <a:rPr lang="en-US" dirty="0" smtClean="0"/>
              <a:t> (</a:t>
            </a:r>
            <a:r>
              <a:rPr lang="en-US" b="1" dirty="0" smtClean="0">
                <a:solidFill>
                  <a:schemeClr val="accent1"/>
                </a:solidFill>
              </a:rPr>
              <a:t>Acts </a:t>
            </a:r>
            <a:r>
              <a:rPr lang="en-US" b="1" dirty="0">
                <a:solidFill>
                  <a:schemeClr val="accent1"/>
                </a:solidFill>
              </a:rPr>
              <a:t>6:6-8; 8:14-18; 19:5-6; II </a:t>
            </a:r>
            <a:r>
              <a:rPr lang="en-US" b="1" dirty="0" smtClean="0">
                <a:solidFill>
                  <a:schemeClr val="accent1"/>
                </a:solidFill>
              </a:rPr>
              <a:t>Tim. 1:6; Rev. 2:2</a:t>
            </a:r>
            <a:r>
              <a:rPr lang="en-US" dirty="0" smtClean="0"/>
              <a:t>).</a:t>
            </a:r>
          </a:p>
          <a:p>
            <a:pPr lvl="0">
              <a:lnSpc>
                <a:spcPct val="90000"/>
              </a:lnSpc>
              <a:spcBef>
                <a:spcPts val="0"/>
              </a:spcBef>
            </a:pPr>
            <a:r>
              <a:rPr lang="en-US" dirty="0" smtClean="0"/>
              <a:t>Only </a:t>
            </a:r>
            <a:r>
              <a:rPr lang="en-US" b="1" i="1" dirty="0" smtClean="0"/>
              <a:t>apostles</a:t>
            </a:r>
            <a:r>
              <a:rPr lang="en-US" dirty="0" smtClean="0"/>
              <a:t> worked </a:t>
            </a:r>
            <a:r>
              <a:rPr lang="en-US" i="1" dirty="0" smtClean="0"/>
              <a:t>“</a:t>
            </a:r>
            <a:r>
              <a:rPr lang="en-US" b="1" i="1" dirty="0" smtClean="0"/>
              <a:t>unusual</a:t>
            </a:r>
            <a:r>
              <a:rPr lang="en-US" i="1" dirty="0" smtClean="0"/>
              <a:t> miracles”</a:t>
            </a:r>
            <a:r>
              <a:rPr lang="en-US" dirty="0" smtClean="0"/>
              <a:t> (</a:t>
            </a:r>
            <a:r>
              <a:rPr lang="en-US" b="1" dirty="0" smtClean="0">
                <a:solidFill>
                  <a:schemeClr val="accent1"/>
                </a:solidFill>
              </a:rPr>
              <a:t>Acts 5:12-15; 19:11-17</a:t>
            </a:r>
            <a:r>
              <a:rPr lang="en-US" dirty="0" smtClean="0"/>
              <a:t>).</a:t>
            </a:r>
          </a:p>
          <a:p>
            <a:pPr lvl="0">
              <a:lnSpc>
                <a:spcPct val="90000"/>
              </a:lnSpc>
              <a:spcBef>
                <a:spcPts val="0"/>
              </a:spcBef>
            </a:pPr>
            <a:r>
              <a:rPr lang="en-US" dirty="0" smtClean="0"/>
              <a:t>During age of miracles, God was extremely </a:t>
            </a:r>
            <a:r>
              <a:rPr lang="en-US" b="1" i="1" dirty="0" smtClean="0"/>
              <a:t>patient</a:t>
            </a:r>
            <a:r>
              <a:rPr lang="en-US" dirty="0" smtClean="0"/>
              <a:t> (</a:t>
            </a:r>
            <a:r>
              <a:rPr lang="en-US" b="1" dirty="0" smtClean="0">
                <a:solidFill>
                  <a:schemeClr val="accent1"/>
                </a:solidFill>
              </a:rPr>
              <a:t>Judges 6:36-40</a:t>
            </a:r>
            <a:r>
              <a:rPr lang="en-US" dirty="0" smtClean="0"/>
              <a:t>).</a:t>
            </a:r>
            <a:endParaRPr lang="en-US" dirty="0"/>
          </a:p>
        </p:txBody>
      </p:sp>
    </p:spTree>
    <p:extLst>
      <p:ext uri="{BB962C8B-B14F-4D97-AF65-F5344CB8AC3E}">
        <p14:creationId xmlns:p14="http://schemas.microsoft.com/office/powerpoint/2010/main" val="261377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Edification or Destruction?</a:t>
            </a:r>
            <a:endParaRPr lang="en-US" dirty="0"/>
          </a:p>
        </p:txBody>
      </p:sp>
      <p:sp>
        <p:nvSpPr>
          <p:cNvPr id="5" name="Subtitle 4"/>
          <p:cNvSpPr>
            <a:spLocks noGrp="1"/>
          </p:cNvSpPr>
          <p:nvPr>
            <p:ph type="subTitle" idx="1"/>
          </p:nvPr>
        </p:nvSpPr>
        <p:spPr>
          <a:xfrm>
            <a:off x="762000" y="4614863"/>
            <a:ext cx="7543800" cy="742950"/>
          </a:xfrm>
        </p:spPr>
        <p:txBody>
          <a:bodyPr>
            <a:normAutofit fontScale="92500"/>
          </a:bodyPr>
          <a:lstStyle/>
          <a:p>
            <a:r>
              <a:rPr lang="en-US" b="1" dirty="0" smtClean="0">
                <a:latin typeface="Arial Black" panose="020B0A04020102020204" pitchFamily="34" charset="0"/>
              </a:rPr>
              <a:t>Lesson 19 – II Corinthians </a:t>
            </a:r>
            <a:r>
              <a:rPr lang="en-US" dirty="0" smtClean="0"/>
              <a:t>12:13-13:14</a:t>
            </a:r>
            <a:endParaRPr lang="en-US" b="1" dirty="0">
              <a:latin typeface="Arial Black" panose="020B0A04020102020204" pitchFamily="34" charset="0"/>
            </a:endParaRPr>
          </a:p>
        </p:txBody>
      </p:sp>
    </p:spTree>
    <p:extLst>
      <p:ext uri="{BB962C8B-B14F-4D97-AF65-F5344CB8AC3E}">
        <p14:creationId xmlns:p14="http://schemas.microsoft.com/office/powerpoint/2010/main" val="244639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Paul’s Thorn in the Flesh?</a:t>
            </a:r>
            <a:endParaRPr lang="en-US" dirty="0"/>
          </a:p>
        </p:txBody>
      </p:sp>
      <p:sp>
        <p:nvSpPr>
          <p:cNvPr id="3" name="Content Placeholder 2"/>
          <p:cNvSpPr>
            <a:spLocks noGrp="1"/>
          </p:cNvSpPr>
          <p:nvPr>
            <p:ph idx="1"/>
          </p:nvPr>
        </p:nvSpPr>
        <p:spPr/>
        <p:txBody>
          <a:bodyPr/>
          <a:lstStyle/>
          <a:p>
            <a:pPr marL="0" indent="0">
              <a:buNone/>
            </a:pPr>
            <a:r>
              <a:rPr lang="en-US" i="1" dirty="0"/>
              <a:t>As I urged you when I went into </a:t>
            </a:r>
            <a:r>
              <a:rPr lang="en-US" i="1" dirty="0" smtClean="0"/>
              <a:t>Macedonia – remain </a:t>
            </a:r>
            <a:r>
              <a:rPr lang="en-US" i="1" dirty="0"/>
              <a:t>in Ephesus that you may charge some that </a:t>
            </a:r>
            <a:r>
              <a:rPr lang="en-US" b="1" i="1" dirty="0"/>
              <a:t>they teach no other doctrine</a:t>
            </a:r>
            <a:r>
              <a:rPr lang="en-US" i="1" dirty="0" smtClean="0"/>
              <a:t>, </a:t>
            </a:r>
            <a:r>
              <a:rPr lang="en-US" b="1" i="1" dirty="0" smtClean="0"/>
              <a:t>nor </a:t>
            </a:r>
            <a:r>
              <a:rPr lang="en-US" b="1" i="1" dirty="0"/>
              <a:t>give heed to fables and endless genealogies</a:t>
            </a:r>
            <a:r>
              <a:rPr lang="en-US" i="1" dirty="0"/>
              <a:t>, which </a:t>
            </a:r>
            <a:r>
              <a:rPr lang="en-US" b="1" i="1" dirty="0"/>
              <a:t>cause </a:t>
            </a:r>
            <a:r>
              <a:rPr lang="en-US" b="1" i="1" u="sng" dirty="0"/>
              <a:t>disputes</a:t>
            </a:r>
            <a:r>
              <a:rPr lang="en-US" b="1" i="1" dirty="0"/>
              <a:t> rather than </a:t>
            </a:r>
            <a:r>
              <a:rPr lang="en-US" b="1" i="1" u="sng" dirty="0"/>
              <a:t>godly edification</a:t>
            </a:r>
            <a:r>
              <a:rPr lang="en-US" i="1" dirty="0"/>
              <a:t> which is in faith. </a:t>
            </a:r>
            <a:r>
              <a:rPr lang="en-US" dirty="0"/>
              <a:t>(</a:t>
            </a:r>
            <a:r>
              <a:rPr lang="en-US" b="1" dirty="0">
                <a:solidFill>
                  <a:schemeClr val="accent1"/>
                </a:solidFill>
              </a:rPr>
              <a:t>I Timothy </a:t>
            </a:r>
            <a:r>
              <a:rPr lang="en-US" b="1" dirty="0" smtClean="0">
                <a:solidFill>
                  <a:schemeClr val="accent1"/>
                </a:solidFill>
              </a:rPr>
              <a:t>1:3-4</a:t>
            </a:r>
            <a:r>
              <a:rPr lang="en-US" dirty="0" smtClean="0"/>
              <a:t>)</a:t>
            </a:r>
          </a:p>
          <a:p>
            <a:pPr marL="0" indent="0">
              <a:buNone/>
            </a:pPr>
            <a:r>
              <a:rPr lang="en-US" i="1" dirty="0"/>
              <a:t>…pursue righteousness, faith, love, peace with those who call on the Lord out of a pure heart</a:t>
            </a:r>
            <a:r>
              <a:rPr lang="en-US" i="1" dirty="0" smtClean="0"/>
              <a:t>.  But </a:t>
            </a:r>
            <a:r>
              <a:rPr lang="en-US" b="1" i="1" u="sng" dirty="0"/>
              <a:t>avoid</a:t>
            </a:r>
            <a:r>
              <a:rPr lang="en-US" b="1" i="1" dirty="0"/>
              <a:t> foolish and ignorant disputes, knowing that </a:t>
            </a:r>
            <a:r>
              <a:rPr lang="en-US" b="1" i="1" u="sng" dirty="0"/>
              <a:t>they generate strife</a:t>
            </a:r>
            <a:r>
              <a:rPr lang="en-US" i="1" dirty="0"/>
              <a:t>. </a:t>
            </a:r>
            <a:r>
              <a:rPr lang="en-US" dirty="0"/>
              <a:t>(</a:t>
            </a:r>
            <a:r>
              <a:rPr lang="en-US" b="1" dirty="0">
                <a:solidFill>
                  <a:schemeClr val="accent1"/>
                </a:solidFill>
              </a:rPr>
              <a:t>II Timothy </a:t>
            </a:r>
            <a:r>
              <a:rPr lang="en-US" b="1" dirty="0" smtClean="0">
                <a:solidFill>
                  <a:schemeClr val="accent1"/>
                </a:solidFill>
              </a:rPr>
              <a:t>2:22-23</a:t>
            </a:r>
            <a:r>
              <a:rPr lang="en-US" dirty="0" smtClean="0"/>
              <a:t>)</a:t>
            </a:r>
            <a:endParaRPr lang="en-US" dirty="0"/>
          </a:p>
          <a:p>
            <a:r>
              <a:rPr lang="en-US" dirty="0" smtClean="0"/>
              <a:t>Paul focused </a:t>
            </a:r>
            <a:r>
              <a:rPr lang="en-US" b="1" i="1" dirty="0" smtClean="0"/>
              <a:t>not</a:t>
            </a:r>
            <a:r>
              <a:rPr lang="en-US" dirty="0" smtClean="0"/>
              <a:t> on </a:t>
            </a:r>
            <a:r>
              <a:rPr lang="en-US" b="1" i="1" dirty="0" smtClean="0"/>
              <a:t>identity</a:t>
            </a:r>
            <a:r>
              <a:rPr lang="en-US" dirty="0" smtClean="0"/>
              <a:t> but </a:t>
            </a:r>
            <a:r>
              <a:rPr lang="en-US" b="1" i="1" dirty="0" smtClean="0"/>
              <a:t>solution</a:t>
            </a:r>
            <a:r>
              <a:rPr lang="en-US" dirty="0" smtClean="0"/>
              <a:t>, </a:t>
            </a:r>
            <a:r>
              <a:rPr lang="en-US" b="1" i="1" dirty="0" smtClean="0"/>
              <a:t>value</a:t>
            </a:r>
            <a:r>
              <a:rPr lang="en-US" dirty="0" smtClean="0"/>
              <a:t> of his thorn in flesh.</a:t>
            </a:r>
          </a:p>
          <a:p>
            <a:r>
              <a:rPr lang="en-US" dirty="0" smtClean="0"/>
              <a:t>Foolish to spend class time on that </a:t>
            </a:r>
            <a:r>
              <a:rPr lang="en-US" b="1" i="1" dirty="0" smtClean="0"/>
              <a:t>unrevealed</a:t>
            </a:r>
            <a:r>
              <a:rPr lang="en-US" dirty="0" smtClean="0"/>
              <a:t>, passing up time to </a:t>
            </a:r>
            <a:r>
              <a:rPr lang="en-US" b="1" i="1" dirty="0" smtClean="0"/>
              <a:t>understand</a:t>
            </a:r>
            <a:r>
              <a:rPr lang="en-US" dirty="0" smtClean="0"/>
              <a:t> and </a:t>
            </a:r>
            <a:r>
              <a:rPr lang="en-US" b="1" i="1" dirty="0" smtClean="0"/>
              <a:t>apply</a:t>
            </a:r>
            <a:r>
              <a:rPr lang="en-US" dirty="0" smtClean="0"/>
              <a:t> what has been </a:t>
            </a:r>
            <a:r>
              <a:rPr lang="en-US" b="1" i="1" dirty="0" smtClean="0"/>
              <a:t>revealed</a:t>
            </a:r>
            <a:r>
              <a:rPr lang="en-US" dirty="0" smtClean="0"/>
              <a:t> (</a:t>
            </a:r>
            <a:r>
              <a:rPr lang="en-US" b="1" dirty="0" smtClean="0">
                <a:solidFill>
                  <a:schemeClr val="accent1"/>
                </a:solidFill>
              </a:rPr>
              <a:t>Deuteronomy 29:29</a:t>
            </a:r>
            <a:r>
              <a:rPr lang="en-US" dirty="0" smtClean="0"/>
              <a:t>).</a:t>
            </a:r>
            <a:endParaRPr lang="en-US" dirty="0"/>
          </a:p>
        </p:txBody>
      </p:sp>
    </p:spTree>
    <p:extLst>
      <p:ext uri="{BB962C8B-B14F-4D97-AF65-F5344CB8AC3E}">
        <p14:creationId xmlns:p14="http://schemas.microsoft.com/office/powerpoint/2010/main" val="7198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from Abaddon?</a:t>
            </a:r>
            <a:endParaRPr lang="en-US" dirty="0"/>
          </a:p>
        </p:txBody>
      </p:sp>
      <p:sp>
        <p:nvSpPr>
          <p:cNvPr id="3" name="Content Placeholder 2"/>
          <p:cNvSpPr>
            <a:spLocks noGrp="1"/>
          </p:cNvSpPr>
          <p:nvPr>
            <p:ph idx="1"/>
          </p:nvPr>
        </p:nvSpPr>
        <p:spPr/>
        <p:txBody>
          <a:bodyPr/>
          <a:lstStyle/>
          <a:p>
            <a:pPr marL="0" lvl="0" indent="0">
              <a:lnSpc>
                <a:spcPct val="88000"/>
              </a:lnSpc>
              <a:spcBef>
                <a:spcPts val="0"/>
              </a:spcBef>
              <a:buNone/>
            </a:pPr>
            <a:r>
              <a:rPr lang="en-US" sz="2100" i="1" dirty="0" smtClean="0"/>
              <a:t>And </a:t>
            </a:r>
            <a:r>
              <a:rPr lang="en-US" sz="2100" b="1" i="1" dirty="0"/>
              <a:t>lest I should be exalted above measure</a:t>
            </a:r>
            <a:r>
              <a:rPr lang="en-US" sz="2100" i="1" dirty="0"/>
              <a:t> by the abundance of the revelations, a thorn in the flesh was given to me, </a:t>
            </a:r>
            <a:r>
              <a:rPr lang="en-US" sz="2100" b="1" i="1" dirty="0"/>
              <a:t>a </a:t>
            </a:r>
            <a:r>
              <a:rPr lang="en-US" sz="2100" b="1" i="1" u="sng" dirty="0"/>
              <a:t>messenger of Satan</a:t>
            </a:r>
            <a:r>
              <a:rPr lang="en-US" sz="2100" b="1" i="1" dirty="0"/>
              <a:t> to buffet me, lest I be </a:t>
            </a:r>
            <a:r>
              <a:rPr lang="en-US" sz="2100" b="1" i="1" u="sng" dirty="0"/>
              <a:t>exalted above measure</a:t>
            </a:r>
            <a:r>
              <a:rPr lang="en-US" sz="2100" i="1" dirty="0"/>
              <a:t>.</a:t>
            </a:r>
            <a:r>
              <a:rPr lang="en-US" sz="2100" dirty="0"/>
              <a:t> </a:t>
            </a:r>
            <a:r>
              <a:rPr lang="en-US" sz="2100" dirty="0" smtClean="0"/>
              <a:t>(</a:t>
            </a:r>
            <a:r>
              <a:rPr lang="en-US" sz="2100" b="1" dirty="0" smtClean="0">
                <a:solidFill>
                  <a:schemeClr val="accent1"/>
                </a:solidFill>
              </a:rPr>
              <a:t>12:7</a:t>
            </a:r>
            <a:r>
              <a:rPr lang="en-US" sz="2100" dirty="0" smtClean="0"/>
              <a:t>)</a:t>
            </a:r>
            <a:endParaRPr lang="en-US" sz="2100" dirty="0"/>
          </a:p>
          <a:p>
            <a:pPr marL="227013" lvl="0" indent="-227013">
              <a:lnSpc>
                <a:spcPct val="88000"/>
              </a:lnSpc>
              <a:spcBef>
                <a:spcPts val="0"/>
              </a:spcBef>
              <a:buFont typeface="+mj-lt"/>
              <a:buAutoNum type="arabicPeriod" startAt="5"/>
            </a:pPr>
            <a:r>
              <a:rPr lang="en-US" sz="2100" dirty="0" smtClean="0"/>
              <a:t>Would </a:t>
            </a:r>
            <a:r>
              <a:rPr lang="en-US" sz="2100" dirty="0"/>
              <a:t>a </a:t>
            </a:r>
            <a:r>
              <a:rPr lang="en-US" sz="2100" i="1" dirty="0"/>
              <a:t>“messenger of Satan”</a:t>
            </a:r>
            <a:r>
              <a:rPr lang="en-US" sz="2100" dirty="0"/>
              <a:t> deliberately help Paul to be humble?  How do you explain this result?</a:t>
            </a:r>
          </a:p>
          <a:p>
            <a:pPr>
              <a:lnSpc>
                <a:spcPct val="88000"/>
              </a:lnSpc>
              <a:spcBef>
                <a:spcPts val="0"/>
              </a:spcBef>
            </a:pPr>
            <a:r>
              <a:rPr lang="en-US" sz="2100" dirty="0" smtClean="0"/>
              <a:t>No agent of </a:t>
            </a:r>
            <a:r>
              <a:rPr lang="en-US" sz="2100" b="1" i="1" dirty="0" smtClean="0"/>
              <a:t>consummate</a:t>
            </a:r>
            <a:r>
              <a:rPr lang="en-US" sz="2100" dirty="0" smtClean="0"/>
              <a:t> evil would ever </a:t>
            </a:r>
            <a:r>
              <a:rPr lang="en-US" sz="2100" b="1" i="1" dirty="0" smtClean="0"/>
              <a:t>deliberately</a:t>
            </a:r>
            <a:r>
              <a:rPr lang="en-US" sz="2100" dirty="0" smtClean="0"/>
              <a:t> seek good of the saints.</a:t>
            </a:r>
          </a:p>
          <a:p>
            <a:pPr>
              <a:lnSpc>
                <a:spcPct val="88000"/>
              </a:lnSpc>
              <a:spcBef>
                <a:spcPts val="0"/>
              </a:spcBef>
            </a:pPr>
            <a:r>
              <a:rPr lang="en-US" sz="2100" dirty="0" smtClean="0"/>
              <a:t>Satan’s goal is always to </a:t>
            </a:r>
            <a:r>
              <a:rPr lang="en-US" sz="2100" b="1" i="1" dirty="0" smtClean="0"/>
              <a:t>deceive</a:t>
            </a:r>
            <a:r>
              <a:rPr lang="en-US" sz="2100" dirty="0" smtClean="0"/>
              <a:t>, </a:t>
            </a:r>
            <a:r>
              <a:rPr lang="en-US" sz="2100" b="1" i="1" dirty="0" smtClean="0"/>
              <a:t>kill</a:t>
            </a:r>
            <a:r>
              <a:rPr lang="en-US" sz="2100" dirty="0" smtClean="0"/>
              <a:t>, and </a:t>
            </a:r>
            <a:r>
              <a:rPr lang="en-US" sz="2100" b="1" i="1" dirty="0" smtClean="0"/>
              <a:t>destroy</a:t>
            </a:r>
            <a:r>
              <a:rPr lang="en-US" sz="2100" dirty="0" smtClean="0"/>
              <a:t> (</a:t>
            </a:r>
            <a:r>
              <a:rPr lang="en-US" sz="2100" b="1" dirty="0" smtClean="0">
                <a:solidFill>
                  <a:schemeClr val="accent1"/>
                </a:solidFill>
              </a:rPr>
              <a:t>ITh.2:18;Jn.8:44;Rv.9:11</a:t>
            </a:r>
            <a:r>
              <a:rPr lang="en-US" sz="2100" dirty="0" smtClean="0"/>
              <a:t>).</a:t>
            </a:r>
          </a:p>
          <a:p>
            <a:pPr>
              <a:lnSpc>
                <a:spcPct val="88000"/>
              </a:lnSpc>
              <a:spcBef>
                <a:spcPts val="0"/>
              </a:spcBef>
            </a:pPr>
            <a:r>
              <a:rPr lang="en-US" sz="2100" dirty="0" smtClean="0"/>
              <a:t>Within </a:t>
            </a:r>
            <a:r>
              <a:rPr lang="en-US" sz="2100" b="1" i="1" dirty="0" smtClean="0"/>
              <a:t>limits</a:t>
            </a:r>
            <a:r>
              <a:rPr lang="en-US" sz="2100" dirty="0" smtClean="0"/>
              <a:t>, God has </a:t>
            </a:r>
            <a:r>
              <a:rPr lang="en-US" sz="2100" b="1" i="1" u="sng" dirty="0" smtClean="0"/>
              <a:t>used</a:t>
            </a:r>
            <a:r>
              <a:rPr lang="en-US" sz="2100" dirty="0" smtClean="0"/>
              <a:t> the Devil’s desire to destroy as a source of resistance to </a:t>
            </a:r>
            <a:r>
              <a:rPr lang="en-US" sz="2100" b="1" i="1" dirty="0" smtClean="0"/>
              <a:t>purify</a:t>
            </a:r>
            <a:r>
              <a:rPr lang="en-US" sz="2100" dirty="0" smtClean="0"/>
              <a:t>, </a:t>
            </a:r>
            <a:r>
              <a:rPr lang="en-US" sz="2100" b="1" i="1" dirty="0" smtClean="0"/>
              <a:t>grow</a:t>
            </a:r>
            <a:r>
              <a:rPr lang="en-US" sz="2100" dirty="0" smtClean="0"/>
              <a:t>, and </a:t>
            </a:r>
            <a:r>
              <a:rPr lang="en-US" sz="2100" b="1" i="1" dirty="0" smtClean="0"/>
              <a:t>vindicate</a:t>
            </a:r>
            <a:r>
              <a:rPr lang="en-US" sz="2100" dirty="0" smtClean="0"/>
              <a:t> the saints, while also punishing evildoers (</a:t>
            </a:r>
            <a:r>
              <a:rPr lang="en-US" sz="2100" b="1" dirty="0" smtClean="0">
                <a:solidFill>
                  <a:schemeClr val="accent1"/>
                </a:solidFill>
              </a:rPr>
              <a:t>I Cor. 10:13; Job 1-2; James 1:2-8, 13-15; I Kings 22:8-35</a:t>
            </a:r>
            <a:r>
              <a:rPr lang="en-US" sz="2100" dirty="0" smtClean="0"/>
              <a:t>).</a:t>
            </a:r>
          </a:p>
          <a:p>
            <a:pPr>
              <a:lnSpc>
                <a:spcPct val="88000"/>
              </a:lnSpc>
              <a:spcBef>
                <a:spcPts val="0"/>
              </a:spcBef>
            </a:pPr>
            <a:r>
              <a:rPr lang="en-US" sz="2100" dirty="0" smtClean="0"/>
              <a:t>Often God </a:t>
            </a:r>
            <a:r>
              <a:rPr lang="en-US" sz="2100" b="1" i="1" dirty="0" smtClean="0"/>
              <a:t>uses</a:t>
            </a:r>
            <a:r>
              <a:rPr lang="en-US" sz="2100" dirty="0" smtClean="0"/>
              <a:t> those, whose </a:t>
            </a:r>
            <a:r>
              <a:rPr lang="en-US" sz="2100" b="1" i="1" dirty="0" smtClean="0"/>
              <a:t>motives</a:t>
            </a:r>
            <a:r>
              <a:rPr lang="en-US" sz="2100" dirty="0" smtClean="0"/>
              <a:t> are </a:t>
            </a:r>
            <a:r>
              <a:rPr lang="en-US" sz="2100" b="1" i="1" dirty="0" smtClean="0"/>
              <a:t>opposite </a:t>
            </a:r>
            <a:r>
              <a:rPr lang="en-US" sz="2100" dirty="0" smtClean="0"/>
              <a:t>of His own (</a:t>
            </a:r>
            <a:r>
              <a:rPr lang="en-US" sz="2100" b="1" dirty="0" smtClean="0">
                <a:solidFill>
                  <a:schemeClr val="accent1"/>
                </a:solidFill>
              </a:rPr>
              <a:t>I Kings 16:7, 12, 18-20; II Kings 9:17-10:31; Habakkuk </a:t>
            </a:r>
            <a:r>
              <a:rPr lang="en-US" sz="2100" b="1" dirty="0">
                <a:solidFill>
                  <a:schemeClr val="accent1"/>
                </a:solidFill>
              </a:rPr>
              <a:t>1:11; Zechariah </a:t>
            </a:r>
            <a:r>
              <a:rPr lang="en-US" sz="2100" b="1" dirty="0" smtClean="0">
                <a:solidFill>
                  <a:schemeClr val="accent1"/>
                </a:solidFill>
              </a:rPr>
              <a:t>1:15</a:t>
            </a:r>
            <a:r>
              <a:rPr lang="en-US" sz="2100" dirty="0" smtClean="0"/>
              <a:t>).</a:t>
            </a:r>
          </a:p>
          <a:p>
            <a:pPr>
              <a:lnSpc>
                <a:spcPct val="88000"/>
              </a:lnSpc>
              <a:spcBef>
                <a:spcPts val="0"/>
              </a:spcBef>
            </a:pPr>
            <a:r>
              <a:rPr lang="en-US" sz="2100" dirty="0" smtClean="0"/>
              <a:t>For those watching, this additionally demonstrates the futility of Satan’s agenda and the Devil’s ways (</a:t>
            </a:r>
            <a:r>
              <a:rPr lang="en-US" sz="2100" b="1" dirty="0" smtClean="0">
                <a:solidFill>
                  <a:schemeClr val="accent1"/>
                </a:solidFill>
              </a:rPr>
              <a:t>I Corinthians 4:9; Ephesians 3:10; Colossians 2:15</a:t>
            </a:r>
            <a:r>
              <a:rPr lang="en-US" sz="2100" dirty="0" smtClean="0"/>
              <a:t>).</a:t>
            </a:r>
            <a:endParaRPr lang="en-US" sz="2100" dirty="0"/>
          </a:p>
        </p:txBody>
      </p:sp>
    </p:spTree>
    <p:extLst>
      <p:ext uri="{BB962C8B-B14F-4D97-AF65-F5344CB8AC3E}">
        <p14:creationId xmlns:p14="http://schemas.microsoft.com/office/powerpoint/2010/main" val="204218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Unanswered Prayers?</a:t>
            </a:r>
            <a:endParaRPr lang="en-US" dirty="0"/>
          </a:p>
        </p:txBody>
      </p:sp>
      <p:sp>
        <p:nvSpPr>
          <p:cNvPr id="3" name="Content Placeholder 2"/>
          <p:cNvSpPr>
            <a:spLocks noGrp="1"/>
          </p:cNvSpPr>
          <p:nvPr>
            <p:ph idx="1"/>
          </p:nvPr>
        </p:nvSpPr>
        <p:spPr/>
        <p:txBody>
          <a:bodyPr/>
          <a:lstStyle/>
          <a:p>
            <a:pPr marL="0" lvl="0" indent="0">
              <a:buNone/>
            </a:pPr>
            <a:r>
              <a:rPr lang="en-US" sz="2200" i="1" dirty="0"/>
              <a:t>Concerning this thing </a:t>
            </a:r>
            <a:r>
              <a:rPr lang="en-US" sz="2200" b="1" i="1" dirty="0"/>
              <a:t>I </a:t>
            </a:r>
            <a:r>
              <a:rPr lang="en-US" sz="2200" b="1" i="1" u="sng" dirty="0"/>
              <a:t>pleaded</a:t>
            </a:r>
            <a:r>
              <a:rPr lang="en-US" sz="2200" b="1" i="1" dirty="0"/>
              <a:t> with the Lord </a:t>
            </a:r>
            <a:r>
              <a:rPr lang="en-US" sz="2200" b="1" i="1" u="sng" dirty="0"/>
              <a:t>three times</a:t>
            </a:r>
            <a:r>
              <a:rPr lang="en-US" sz="2200" b="1" i="1" dirty="0"/>
              <a:t> that it might depart from me</a:t>
            </a:r>
            <a:r>
              <a:rPr lang="en-US" sz="2200" i="1" dirty="0" smtClean="0"/>
              <a:t>.  And </a:t>
            </a:r>
            <a:r>
              <a:rPr lang="en-US" sz="2200" i="1" dirty="0"/>
              <a:t>He said to me, </a:t>
            </a:r>
            <a:r>
              <a:rPr lang="en-US" sz="2200" i="1" dirty="0" smtClean="0"/>
              <a:t>“</a:t>
            </a:r>
            <a:r>
              <a:rPr lang="en-US" sz="2200" b="1" i="1" dirty="0" smtClean="0"/>
              <a:t>My </a:t>
            </a:r>
            <a:r>
              <a:rPr lang="en-US" sz="2200" b="1" i="1" dirty="0"/>
              <a:t>grace is sufficient for you</a:t>
            </a:r>
            <a:r>
              <a:rPr lang="en-US" sz="2200" i="1" dirty="0" smtClean="0"/>
              <a:t>, </a:t>
            </a:r>
            <a:r>
              <a:rPr lang="en-US" sz="2200" i="1" dirty="0"/>
              <a:t>for My strength is made perfect in weakness</a:t>
            </a:r>
            <a:r>
              <a:rPr lang="en-US" sz="2200" i="1" dirty="0" smtClean="0"/>
              <a:t>.” </a:t>
            </a:r>
            <a:r>
              <a:rPr lang="en-US" sz="2200" b="1" i="1" u="sng" dirty="0"/>
              <a:t>Therefore</a:t>
            </a:r>
            <a:r>
              <a:rPr lang="en-US" sz="2200" b="1" i="1" dirty="0"/>
              <a:t> most gladly I will </a:t>
            </a:r>
            <a:r>
              <a:rPr lang="en-US" sz="2200" b="1" i="1" u="sng" dirty="0"/>
              <a:t>rather boast</a:t>
            </a:r>
            <a:r>
              <a:rPr lang="en-US" sz="2200" b="1" i="1" dirty="0"/>
              <a:t> in my infirmities</a:t>
            </a:r>
            <a:r>
              <a:rPr lang="en-US" sz="2200" i="1" dirty="0"/>
              <a:t>, that the power of Christ may rest upon me. </a:t>
            </a:r>
            <a:r>
              <a:rPr lang="en-US" sz="2200" dirty="0" smtClean="0"/>
              <a:t>(</a:t>
            </a:r>
            <a:r>
              <a:rPr lang="en-US" sz="2200" b="1" dirty="0" smtClean="0">
                <a:solidFill>
                  <a:schemeClr val="accent1"/>
                </a:solidFill>
              </a:rPr>
              <a:t>12:8-9</a:t>
            </a:r>
            <a:r>
              <a:rPr lang="en-US" sz="2200" dirty="0" smtClean="0"/>
              <a:t>)</a:t>
            </a:r>
            <a:endParaRPr lang="en-US" sz="2200" dirty="0"/>
          </a:p>
          <a:p>
            <a:pPr marL="227013" lvl="0" indent="-227013">
              <a:buFont typeface="+mj-lt"/>
              <a:buAutoNum type="arabicPeriod" startAt="6"/>
            </a:pPr>
            <a:r>
              <a:rPr lang="en-US" sz="2200" dirty="0" smtClean="0"/>
              <a:t>Did </a:t>
            </a:r>
            <a:r>
              <a:rPr lang="en-US" sz="2200" dirty="0"/>
              <a:t>Paul receive an answer from the Lord to his prayer after the first request?  When he was answered, did he receive the answer he wanted?  How does our standing with the Lord compare to Paul’s?  Lessons for us?</a:t>
            </a:r>
          </a:p>
          <a:p>
            <a:r>
              <a:rPr lang="en-US" sz="2200" b="1" i="1" dirty="0" smtClean="0"/>
              <a:t>All</a:t>
            </a:r>
            <a:r>
              <a:rPr lang="en-US" sz="2200" dirty="0" smtClean="0"/>
              <a:t> Christians are to be </a:t>
            </a:r>
            <a:r>
              <a:rPr lang="en-US" sz="2200" b="1" i="1" dirty="0" smtClean="0"/>
              <a:t>faithful</a:t>
            </a:r>
            <a:r>
              <a:rPr lang="en-US" sz="2200" dirty="0" smtClean="0"/>
              <a:t> in prayer (</a:t>
            </a:r>
            <a:r>
              <a:rPr lang="en-US" sz="2200" b="1" dirty="0" smtClean="0">
                <a:solidFill>
                  <a:schemeClr val="accent1"/>
                </a:solidFill>
              </a:rPr>
              <a:t>Luke 18:1-8; I The. 5:17</a:t>
            </a:r>
            <a:r>
              <a:rPr lang="en-US" sz="2200" dirty="0" smtClean="0"/>
              <a:t>).</a:t>
            </a:r>
          </a:p>
          <a:p>
            <a:r>
              <a:rPr lang="en-US" sz="2200" dirty="0" smtClean="0"/>
              <a:t>When answered </a:t>
            </a:r>
            <a:r>
              <a:rPr lang="en-US" sz="2200" b="1" i="1" dirty="0" smtClean="0"/>
              <a:t>negatively</a:t>
            </a:r>
            <a:r>
              <a:rPr lang="en-US" sz="2200" dirty="0" smtClean="0"/>
              <a:t>, Paul’s response was to accept &amp; </a:t>
            </a:r>
            <a:r>
              <a:rPr lang="en-US" sz="2200" b="1" i="1" dirty="0" smtClean="0"/>
              <a:t>trust</a:t>
            </a:r>
            <a:r>
              <a:rPr lang="en-US" sz="2200" dirty="0" smtClean="0"/>
              <a:t> the Lord.</a:t>
            </a:r>
          </a:p>
          <a:p>
            <a:r>
              <a:rPr lang="en-US" sz="2200" dirty="0" smtClean="0"/>
              <a:t>If neither </a:t>
            </a:r>
            <a:r>
              <a:rPr lang="en-US" sz="2200" b="1" i="1" dirty="0" smtClean="0"/>
              <a:t>Paul</a:t>
            </a:r>
            <a:r>
              <a:rPr lang="en-US" sz="2200" dirty="0" smtClean="0"/>
              <a:t> or even </a:t>
            </a:r>
            <a:r>
              <a:rPr lang="en-US" sz="2200" b="1" i="1" dirty="0" smtClean="0"/>
              <a:t>Jesus</a:t>
            </a:r>
            <a:r>
              <a:rPr lang="en-US" sz="2200" dirty="0" smtClean="0"/>
              <a:t> received a positive answer to every pleading, then why should </a:t>
            </a:r>
            <a:r>
              <a:rPr lang="en-US" sz="2200" b="1" i="1" dirty="0" smtClean="0"/>
              <a:t>we</a:t>
            </a:r>
            <a:r>
              <a:rPr lang="en-US" sz="2200" dirty="0" smtClean="0"/>
              <a:t> expect more (</a:t>
            </a:r>
            <a:r>
              <a:rPr lang="en-US" sz="2200" b="1" dirty="0" smtClean="0">
                <a:solidFill>
                  <a:schemeClr val="accent1"/>
                </a:solidFill>
              </a:rPr>
              <a:t>Matthew 26:39-46; 10:24-25</a:t>
            </a:r>
            <a:r>
              <a:rPr lang="en-US" sz="2200" dirty="0" smtClean="0"/>
              <a:t>)?</a:t>
            </a:r>
            <a:endParaRPr lang="en-US" sz="2200" dirty="0"/>
          </a:p>
        </p:txBody>
      </p:sp>
    </p:spTree>
    <p:extLst>
      <p:ext uri="{BB962C8B-B14F-4D97-AF65-F5344CB8AC3E}">
        <p14:creationId xmlns:p14="http://schemas.microsoft.com/office/powerpoint/2010/main" val="181679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Strength from Weakness?</a:t>
            </a:r>
            <a:endParaRPr lang="en-US" dirty="0"/>
          </a:p>
        </p:txBody>
      </p:sp>
      <p:sp>
        <p:nvSpPr>
          <p:cNvPr id="3" name="Content Placeholder 2"/>
          <p:cNvSpPr>
            <a:spLocks noGrp="1"/>
          </p:cNvSpPr>
          <p:nvPr>
            <p:ph idx="1"/>
          </p:nvPr>
        </p:nvSpPr>
        <p:spPr/>
        <p:txBody>
          <a:bodyPr/>
          <a:lstStyle/>
          <a:p>
            <a:pPr marL="0" lvl="0" indent="0">
              <a:lnSpc>
                <a:spcPct val="90000"/>
              </a:lnSpc>
              <a:spcBef>
                <a:spcPts val="0"/>
              </a:spcBef>
              <a:buNone/>
            </a:pPr>
            <a:r>
              <a:rPr lang="en-US" sz="2200" i="1" dirty="0"/>
              <a:t>And He said to me, </a:t>
            </a:r>
            <a:r>
              <a:rPr lang="en-US" sz="2200" i="1" dirty="0" smtClean="0"/>
              <a:t>“</a:t>
            </a:r>
            <a:r>
              <a:rPr lang="en-US" sz="2200" b="1" i="1" dirty="0" smtClean="0"/>
              <a:t>My </a:t>
            </a:r>
            <a:r>
              <a:rPr lang="en-US" sz="2200" b="1" i="1" dirty="0"/>
              <a:t>grace is sufficient for you, for </a:t>
            </a:r>
            <a:r>
              <a:rPr lang="en-US" sz="2200" b="1" i="1" u="sng" dirty="0"/>
              <a:t>My strength is made perfect in weakness</a:t>
            </a:r>
            <a:r>
              <a:rPr lang="en-US" sz="2200" i="1" dirty="0" smtClean="0"/>
              <a:t>.” </a:t>
            </a:r>
            <a:r>
              <a:rPr lang="en-US" sz="2200" b="1" i="1" dirty="0"/>
              <a:t>Therefore</a:t>
            </a:r>
            <a:r>
              <a:rPr lang="en-US" sz="2200" i="1" dirty="0"/>
              <a:t> most gladly I will rather boast in my infirmities, </a:t>
            </a:r>
            <a:r>
              <a:rPr lang="en-US" sz="2200" b="1" i="1" dirty="0"/>
              <a:t>that the </a:t>
            </a:r>
            <a:r>
              <a:rPr lang="en-US" sz="2200" b="1" i="1" u="sng" dirty="0"/>
              <a:t>power</a:t>
            </a:r>
            <a:r>
              <a:rPr lang="en-US" sz="2200" b="1" i="1" dirty="0"/>
              <a:t> of </a:t>
            </a:r>
            <a:r>
              <a:rPr lang="en-US" sz="2200" b="1" i="1" u="sng" dirty="0"/>
              <a:t>Christ</a:t>
            </a:r>
            <a:r>
              <a:rPr lang="en-US" sz="2200" b="1" i="1" dirty="0"/>
              <a:t> may rest upon </a:t>
            </a:r>
            <a:r>
              <a:rPr lang="en-US" sz="2200" b="1" i="1" u="sng" dirty="0"/>
              <a:t>me</a:t>
            </a:r>
            <a:r>
              <a:rPr lang="en-US" sz="2200" i="1" dirty="0" smtClean="0"/>
              <a:t>.  </a:t>
            </a:r>
            <a:r>
              <a:rPr lang="en-US" sz="2200" b="1" i="1" dirty="0" smtClean="0"/>
              <a:t>Therefore </a:t>
            </a:r>
            <a:r>
              <a:rPr lang="en-US" sz="2200" b="1" i="1" dirty="0"/>
              <a:t>I take </a:t>
            </a:r>
            <a:r>
              <a:rPr lang="en-US" sz="2200" b="1" i="1" u="sng" dirty="0"/>
              <a:t>pleasure</a:t>
            </a:r>
            <a:r>
              <a:rPr lang="en-US" sz="2200" i="1" dirty="0"/>
              <a:t> in </a:t>
            </a:r>
            <a:r>
              <a:rPr lang="en-US" sz="2200" b="1" i="1" baseline="30000" dirty="0" smtClean="0">
                <a:solidFill>
                  <a:schemeClr val="accent1"/>
                </a:solidFill>
              </a:rPr>
              <a:t>1</a:t>
            </a:r>
            <a:r>
              <a:rPr lang="en-US" sz="2200" b="1" i="1" dirty="0" smtClean="0"/>
              <a:t>infirmities</a:t>
            </a:r>
            <a:r>
              <a:rPr lang="en-US" sz="2200" i="1" dirty="0"/>
              <a:t>, in </a:t>
            </a:r>
            <a:r>
              <a:rPr lang="en-US" sz="2200" b="1" i="1" baseline="30000" dirty="0" smtClean="0">
                <a:solidFill>
                  <a:schemeClr val="accent1"/>
                </a:solidFill>
              </a:rPr>
              <a:t>2</a:t>
            </a:r>
            <a:r>
              <a:rPr lang="en-US" sz="2200" b="1" i="1" dirty="0" smtClean="0"/>
              <a:t>reproaches</a:t>
            </a:r>
            <a:r>
              <a:rPr lang="en-US" sz="2200" i="1" dirty="0"/>
              <a:t>, in </a:t>
            </a:r>
            <a:r>
              <a:rPr lang="en-US" sz="2200" b="1" i="1" baseline="30000" dirty="0" smtClean="0">
                <a:solidFill>
                  <a:schemeClr val="accent1"/>
                </a:solidFill>
              </a:rPr>
              <a:t>3</a:t>
            </a:r>
            <a:r>
              <a:rPr lang="en-US" sz="2200" b="1" i="1" dirty="0" smtClean="0"/>
              <a:t>needs</a:t>
            </a:r>
            <a:r>
              <a:rPr lang="en-US" sz="2200" i="1" dirty="0"/>
              <a:t>, in </a:t>
            </a:r>
            <a:r>
              <a:rPr lang="en-US" sz="2200" b="1" i="1" baseline="30000" dirty="0" smtClean="0">
                <a:solidFill>
                  <a:schemeClr val="accent1"/>
                </a:solidFill>
              </a:rPr>
              <a:t>4</a:t>
            </a:r>
            <a:r>
              <a:rPr lang="en-US" sz="2200" b="1" i="1" dirty="0" smtClean="0"/>
              <a:t>persecutions</a:t>
            </a:r>
            <a:r>
              <a:rPr lang="en-US" sz="2200" i="1" dirty="0"/>
              <a:t>, in </a:t>
            </a:r>
            <a:r>
              <a:rPr lang="en-US" sz="2200" b="1" i="1" baseline="30000" dirty="0" smtClean="0">
                <a:solidFill>
                  <a:schemeClr val="accent1"/>
                </a:solidFill>
              </a:rPr>
              <a:t>5</a:t>
            </a:r>
            <a:r>
              <a:rPr lang="en-US" sz="2200" b="1" i="1" dirty="0" smtClean="0"/>
              <a:t>distresses</a:t>
            </a:r>
            <a:r>
              <a:rPr lang="en-US" sz="2200" i="1" dirty="0"/>
              <a:t>, </a:t>
            </a:r>
            <a:r>
              <a:rPr lang="en-US" sz="2200" b="1" i="1" dirty="0"/>
              <a:t>for </a:t>
            </a:r>
            <a:r>
              <a:rPr lang="en-US" sz="2200" b="1" i="1" u="sng" dirty="0" smtClean="0"/>
              <a:t>Christ’s </a:t>
            </a:r>
            <a:r>
              <a:rPr lang="en-US" sz="2200" b="1" i="1" u="sng" dirty="0"/>
              <a:t>sake</a:t>
            </a:r>
            <a:r>
              <a:rPr lang="en-US" sz="2200" b="1" i="1" dirty="0"/>
              <a:t>. For </a:t>
            </a:r>
            <a:r>
              <a:rPr lang="en-US" sz="2200" b="1" i="1" u="sng" dirty="0"/>
              <a:t>when</a:t>
            </a:r>
            <a:r>
              <a:rPr lang="en-US" sz="2200" b="1" i="1" dirty="0"/>
              <a:t> I am </a:t>
            </a:r>
            <a:r>
              <a:rPr lang="en-US" sz="2200" b="1" i="1" u="sng" dirty="0"/>
              <a:t>weak</a:t>
            </a:r>
            <a:r>
              <a:rPr lang="en-US" sz="2200" b="1" i="1" dirty="0"/>
              <a:t>, </a:t>
            </a:r>
            <a:r>
              <a:rPr lang="en-US" sz="2200" b="1" i="1" u="sng" dirty="0"/>
              <a:t>then</a:t>
            </a:r>
            <a:r>
              <a:rPr lang="en-US" sz="2200" b="1" i="1" dirty="0"/>
              <a:t> I am </a:t>
            </a:r>
            <a:r>
              <a:rPr lang="en-US" sz="2200" b="1" i="1" u="sng" dirty="0"/>
              <a:t>strong</a:t>
            </a:r>
            <a:r>
              <a:rPr lang="en-US" sz="2200" i="1" dirty="0" smtClean="0"/>
              <a:t>. </a:t>
            </a:r>
            <a:r>
              <a:rPr lang="en-US" sz="2200" dirty="0" smtClean="0"/>
              <a:t>(</a:t>
            </a:r>
            <a:r>
              <a:rPr lang="en-US" sz="2200" b="1" dirty="0" smtClean="0">
                <a:solidFill>
                  <a:schemeClr val="accent1"/>
                </a:solidFill>
              </a:rPr>
              <a:t>12:9-10</a:t>
            </a:r>
            <a:r>
              <a:rPr lang="en-US" sz="2200" dirty="0" smtClean="0"/>
              <a:t>)</a:t>
            </a:r>
            <a:endParaRPr lang="en-US" sz="2200" dirty="0"/>
          </a:p>
          <a:p>
            <a:pPr marL="227013" lvl="0" indent="-227013">
              <a:lnSpc>
                <a:spcPct val="90000"/>
              </a:lnSpc>
              <a:spcBef>
                <a:spcPts val="0"/>
              </a:spcBef>
              <a:buFont typeface="+mj-lt"/>
              <a:buAutoNum type="arabicPeriod" startAt="7"/>
            </a:pPr>
            <a:r>
              <a:rPr lang="en-US" sz="2200" dirty="0" smtClean="0"/>
              <a:t>Explain </a:t>
            </a:r>
            <a:r>
              <a:rPr lang="en-US" sz="2200" dirty="0"/>
              <a:t>this paradox, </a:t>
            </a:r>
            <a:r>
              <a:rPr lang="en-US" sz="2200" i="1" dirty="0"/>
              <a:t>“For when I am weak, then I am strong</a:t>
            </a:r>
            <a:r>
              <a:rPr lang="en-US" sz="2200" i="1" dirty="0" smtClean="0"/>
              <a:t>”</a:t>
            </a:r>
            <a:r>
              <a:rPr lang="en-US" sz="2200" dirty="0" smtClean="0"/>
              <a:t>.</a:t>
            </a:r>
            <a:endParaRPr lang="en-US" sz="2200" dirty="0"/>
          </a:p>
          <a:p>
            <a:pPr>
              <a:lnSpc>
                <a:spcPct val="90000"/>
              </a:lnSpc>
              <a:spcBef>
                <a:spcPts val="0"/>
              </a:spcBef>
            </a:pPr>
            <a:r>
              <a:rPr lang="en-US" sz="2200" dirty="0" smtClean="0"/>
              <a:t>God </a:t>
            </a:r>
            <a:r>
              <a:rPr lang="en-US" sz="2200" b="1" i="1" dirty="0" smtClean="0"/>
              <a:t>uses</a:t>
            </a:r>
            <a:r>
              <a:rPr lang="en-US" sz="2200" dirty="0" smtClean="0"/>
              <a:t> and </a:t>
            </a:r>
            <a:r>
              <a:rPr lang="en-US" sz="2200" b="1" i="1" dirty="0" smtClean="0"/>
              <a:t>works</a:t>
            </a:r>
            <a:r>
              <a:rPr lang="en-US" sz="2200" dirty="0" smtClean="0"/>
              <a:t> through weakness to produce His strength:</a:t>
            </a:r>
          </a:p>
          <a:p>
            <a:pPr lvl="1">
              <a:lnSpc>
                <a:spcPct val="90000"/>
              </a:lnSpc>
              <a:spcBef>
                <a:spcPts val="0"/>
              </a:spcBef>
            </a:pPr>
            <a:r>
              <a:rPr lang="en-US" dirty="0" smtClean="0"/>
              <a:t>Saints </a:t>
            </a:r>
            <a:r>
              <a:rPr lang="en-US" b="1" i="1" dirty="0" smtClean="0"/>
              <a:t>develop</a:t>
            </a:r>
            <a:r>
              <a:rPr lang="en-US" dirty="0" smtClean="0"/>
              <a:t> God’s virtues through suffering – faith, patience, wisdom...</a:t>
            </a:r>
          </a:p>
          <a:p>
            <a:pPr lvl="1">
              <a:lnSpc>
                <a:spcPct val="90000"/>
              </a:lnSpc>
              <a:spcBef>
                <a:spcPts val="0"/>
              </a:spcBef>
            </a:pPr>
            <a:r>
              <a:rPr lang="en-US" dirty="0" smtClean="0"/>
              <a:t>Saints </a:t>
            </a:r>
            <a:r>
              <a:rPr lang="en-US" b="1" i="1" dirty="0" smtClean="0"/>
              <a:t>display</a:t>
            </a:r>
            <a:r>
              <a:rPr lang="en-US" dirty="0" smtClean="0"/>
              <a:t> God’s working in their transformed character.</a:t>
            </a:r>
          </a:p>
          <a:p>
            <a:pPr>
              <a:lnSpc>
                <a:spcPct val="90000"/>
              </a:lnSpc>
              <a:spcBef>
                <a:spcPts val="0"/>
              </a:spcBef>
            </a:pPr>
            <a:r>
              <a:rPr lang="en-US" sz="2200" dirty="0" smtClean="0"/>
              <a:t>Ignoring our weaknesses, and trusting in </a:t>
            </a:r>
            <a:r>
              <a:rPr lang="en-US" sz="2200" b="1" i="1" u="sng" dirty="0" smtClean="0"/>
              <a:t>our</a:t>
            </a:r>
            <a:r>
              <a:rPr lang="en-US" sz="2200" dirty="0" smtClean="0"/>
              <a:t> </a:t>
            </a:r>
            <a:r>
              <a:rPr lang="en-US" sz="2200" b="1" i="1" dirty="0" smtClean="0"/>
              <a:t>strengths</a:t>
            </a:r>
            <a:r>
              <a:rPr lang="en-US" sz="2200" dirty="0" smtClean="0"/>
              <a:t>, leaves </a:t>
            </a:r>
            <a:r>
              <a:rPr lang="en-US" sz="2200" b="1" i="1" u="sng" dirty="0" smtClean="0"/>
              <a:t>us</a:t>
            </a:r>
            <a:r>
              <a:rPr lang="en-US" sz="2200" dirty="0" smtClean="0"/>
              <a:t> </a:t>
            </a:r>
            <a:r>
              <a:rPr lang="en-US" sz="2200" b="1" i="1" dirty="0" smtClean="0"/>
              <a:t>weak</a:t>
            </a:r>
            <a:r>
              <a:rPr lang="en-US" sz="2200" dirty="0" smtClean="0"/>
              <a:t> (</a:t>
            </a:r>
            <a:r>
              <a:rPr lang="en-US" sz="2200" b="1" dirty="0" smtClean="0">
                <a:solidFill>
                  <a:schemeClr val="accent1"/>
                </a:solidFill>
              </a:rPr>
              <a:t>Romans 13:14; I Corinthians 10:12; Proverbs 24:6</a:t>
            </a:r>
            <a:r>
              <a:rPr lang="en-US" sz="2200" dirty="0" smtClean="0"/>
              <a:t>)!</a:t>
            </a:r>
          </a:p>
          <a:p>
            <a:pPr>
              <a:lnSpc>
                <a:spcPct val="90000"/>
              </a:lnSpc>
              <a:spcBef>
                <a:spcPts val="0"/>
              </a:spcBef>
            </a:pPr>
            <a:r>
              <a:rPr lang="en-US" sz="2200" dirty="0" smtClean="0"/>
              <a:t>Do we </a:t>
            </a:r>
            <a:r>
              <a:rPr lang="en-US" sz="2200" i="1" dirty="0" smtClean="0"/>
              <a:t>“take </a:t>
            </a:r>
            <a:r>
              <a:rPr lang="en-US" sz="2200" b="1" i="1" dirty="0" smtClean="0"/>
              <a:t>pleasure</a:t>
            </a:r>
            <a:r>
              <a:rPr lang="en-US" sz="2200" i="1" dirty="0" smtClean="0"/>
              <a:t>”</a:t>
            </a:r>
            <a:r>
              <a:rPr lang="en-US" sz="2200" dirty="0" smtClean="0"/>
              <a:t> in difficulties </a:t>
            </a:r>
            <a:r>
              <a:rPr lang="en-US" sz="2200" i="1" dirty="0" smtClean="0"/>
              <a:t>“for </a:t>
            </a:r>
            <a:r>
              <a:rPr lang="en-US" sz="2200" b="1" i="1" dirty="0" smtClean="0"/>
              <a:t>Christ’s</a:t>
            </a:r>
            <a:r>
              <a:rPr lang="en-US" sz="2200" i="1" dirty="0" smtClean="0"/>
              <a:t> sake”</a:t>
            </a:r>
            <a:r>
              <a:rPr lang="en-US" sz="2200" dirty="0" smtClean="0"/>
              <a:t>?  Why not?</a:t>
            </a:r>
            <a:endParaRPr lang="en-US" sz="2200" dirty="0"/>
          </a:p>
        </p:txBody>
      </p:sp>
    </p:spTree>
    <p:extLst>
      <p:ext uri="{BB962C8B-B14F-4D97-AF65-F5344CB8AC3E}">
        <p14:creationId xmlns:p14="http://schemas.microsoft.com/office/powerpoint/2010/main" val="422142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“Count it all joy”?</a:t>
            </a:r>
            <a:endParaRPr lang="en-US" i="1" dirty="0"/>
          </a:p>
        </p:txBody>
      </p:sp>
      <p:sp>
        <p:nvSpPr>
          <p:cNvPr id="3" name="Content Placeholder 2"/>
          <p:cNvSpPr>
            <a:spLocks noGrp="1"/>
          </p:cNvSpPr>
          <p:nvPr>
            <p:ph idx="1"/>
          </p:nvPr>
        </p:nvSpPr>
        <p:spPr/>
        <p:txBody>
          <a:bodyPr/>
          <a:lstStyle/>
          <a:p>
            <a:pPr marL="0" indent="0">
              <a:lnSpc>
                <a:spcPct val="95000"/>
              </a:lnSpc>
              <a:spcBef>
                <a:spcPts val="0"/>
              </a:spcBef>
              <a:buNone/>
            </a:pPr>
            <a:r>
              <a:rPr lang="en-US" i="1" dirty="0"/>
              <a:t>My brethren, </a:t>
            </a:r>
            <a:r>
              <a:rPr lang="en-US" b="1" i="1" dirty="0"/>
              <a:t>count it </a:t>
            </a:r>
            <a:r>
              <a:rPr lang="en-US" b="1" i="1" u="sng" dirty="0"/>
              <a:t>all joy</a:t>
            </a:r>
            <a:r>
              <a:rPr lang="en-US" b="1" i="1" dirty="0"/>
              <a:t> when you fall into various trials</a:t>
            </a:r>
            <a:r>
              <a:rPr lang="en-US" b="1" i="1" dirty="0" smtClean="0"/>
              <a:t>, </a:t>
            </a:r>
            <a:r>
              <a:rPr lang="en-US" b="1" i="1" u="sng" dirty="0" smtClean="0"/>
              <a:t>knowing</a:t>
            </a:r>
            <a:r>
              <a:rPr lang="en-US" b="1" i="1" dirty="0" smtClean="0"/>
              <a:t> </a:t>
            </a:r>
            <a:r>
              <a:rPr lang="en-US" b="1" i="1" dirty="0"/>
              <a:t>that the testing of your faith </a:t>
            </a:r>
            <a:r>
              <a:rPr lang="en-US" b="1" i="1" u="sng" dirty="0"/>
              <a:t>produces patience</a:t>
            </a:r>
            <a:r>
              <a:rPr lang="en-US" i="1" dirty="0" smtClean="0"/>
              <a:t>.  But </a:t>
            </a:r>
            <a:r>
              <a:rPr lang="en-US" b="1" i="1" u="sng" dirty="0"/>
              <a:t>let</a:t>
            </a:r>
            <a:r>
              <a:rPr lang="en-US" b="1" i="1" dirty="0"/>
              <a:t> patience have its </a:t>
            </a:r>
            <a:r>
              <a:rPr lang="en-US" b="1" i="1" u="sng" dirty="0"/>
              <a:t>perfect</a:t>
            </a:r>
            <a:r>
              <a:rPr lang="en-US" b="1" i="1" dirty="0"/>
              <a:t> work, that </a:t>
            </a:r>
            <a:r>
              <a:rPr lang="en-US" b="1" i="1" u="sng" dirty="0"/>
              <a:t>you may be perfect</a:t>
            </a:r>
            <a:r>
              <a:rPr lang="en-US" b="1" i="1" dirty="0"/>
              <a:t> and </a:t>
            </a:r>
            <a:r>
              <a:rPr lang="en-US" b="1" i="1" u="sng" dirty="0"/>
              <a:t>complete</a:t>
            </a:r>
            <a:r>
              <a:rPr lang="en-US" b="1" i="1" dirty="0"/>
              <a:t>, </a:t>
            </a:r>
            <a:r>
              <a:rPr lang="en-US" b="1" i="1" u="sng" dirty="0"/>
              <a:t>lacking nothing</a:t>
            </a:r>
            <a:r>
              <a:rPr lang="en-US" i="1" dirty="0" smtClean="0"/>
              <a:t>.  If </a:t>
            </a:r>
            <a:r>
              <a:rPr lang="en-US" i="1" dirty="0"/>
              <a:t>any of you</a:t>
            </a:r>
            <a:r>
              <a:rPr lang="en-US" b="1" i="1" dirty="0"/>
              <a:t> lacks wisdom, let him ask of God</a:t>
            </a:r>
            <a:r>
              <a:rPr lang="en-US" i="1" dirty="0"/>
              <a:t>, who </a:t>
            </a:r>
            <a:r>
              <a:rPr lang="en-US" b="1" i="1" dirty="0"/>
              <a:t>gives to all liberally and without reproach</a:t>
            </a:r>
            <a:r>
              <a:rPr lang="en-US" i="1" dirty="0"/>
              <a:t>, and it will be given to him</a:t>
            </a:r>
            <a:r>
              <a:rPr lang="en-US" i="1" dirty="0" smtClean="0"/>
              <a:t>.  But </a:t>
            </a:r>
            <a:r>
              <a:rPr lang="en-US" i="1" dirty="0"/>
              <a:t>let him </a:t>
            </a:r>
            <a:r>
              <a:rPr lang="en-US" b="1" i="1" dirty="0"/>
              <a:t>ask in faith, with </a:t>
            </a:r>
            <a:r>
              <a:rPr lang="en-US" b="1" i="1" u="sng" dirty="0"/>
              <a:t>no doubting</a:t>
            </a:r>
            <a:r>
              <a:rPr lang="en-US" i="1" dirty="0"/>
              <a:t>, for he who doubts is like a </a:t>
            </a:r>
            <a:r>
              <a:rPr lang="en-US" b="1" i="1" dirty="0"/>
              <a:t>wave of the sea driven and tossed by the wind</a:t>
            </a:r>
            <a:r>
              <a:rPr lang="en-US" i="1" dirty="0" smtClean="0"/>
              <a:t>.  For </a:t>
            </a:r>
            <a:r>
              <a:rPr lang="en-US" i="1" dirty="0"/>
              <a:t>let </a:t>
            </a:r>
            <a:r>
              <a:rPr lang="en-US" b="1" i="1" dirty="0"/>
              <a:t>not</a:t>
            </a:r>
            <a:r>
              <a:rPr lang="en-US" i="1" dirty="0"/>
              <a:t> that man suppose that he will </a:t>
            </a:r>
            <a:r>
              <a:rPr lang="en-US" b="1" i="1" dirty="0"/>
              <a:t>receive anything from the Lord</a:t>
            </a:r>
            <a:r>
              <a:rPr lang="en-US" i="1" dirty="0" smtClean="0"/>
              <a:t>; he </a:t>
            </a:r>
            <a:r>
              <a:rPr lang="en-US" i="1" dirty="0"/>
              <a:t>is a </a:t>
            </a:r>
            <a:r>
              <a:rPr lang="en-US" b="1" i="1" dirty="0"/>
              <a:t>double-minded man, </a:t>
            </a:r>
            <a:r>
              <a:rPr lang="en-US" b="1" i="1" u="sng" dirty="0"/>
              <a:t>unstable in all his ways</a:t>
            </a:r>
            <a:r>
              <a:rPr lang="en-US" i="1" dirty="0" smtClean="0"/>
              <a:t>. </a:t>
            </a:r>
            <a:r>
              <a:rPr lang="en-US" dirty="0"/>
              <a:t>(</a:t>
            </a:r>
            <a:r>
              <a:rPr lang="en-US" b="1" dirty="0">
                <a:solidFill>
                  <a:schemeClr val="accent1"/>
                </a:solidFill>
              </a:rPr>
              <a:t>James </a:t>
            </a:r>
            <a:r>
              <a:rPr lang="en-US" b="1" dirty="0" smtClean="0">
                <a:solidFill>
                  <a:schemeClr val="accent1"/>
                </a:solidFill>
              </a:rPr>
              <a:t>1:2-8</a:t>
            </a:r>
            <a:r>
              <a:rPr lang="en-US" dirty="0" smtClean="0"/>
              <a:t>)</a:t>
            </a:r>
          </a:p>
          <a:p>
            <a:pPr>
              <a:lnSpc>
                <a:spcPct val="95000"/>
              </a:lnSpc>
              <a:spcBef>
                <a:spcPts val="0"/>
              </a:spcBef>
            </a:pPr>
            <a:r>
              <a:rPr lang="en-US" dirty="0" smtClean="0"/>
              <a:t>Joy - </a:t>
            </a:r>
            <a:r>
              <a:rPr lang="en-US" b="1" i="1" dirty="0" smtClean="0"/>
              <a:t>not</a:t>
            </a:r>
            <a:r>
              <a:rPr lang="en-US" dirty="0" smtClean="0"/>
              <a:t> in suffering - but what it </a:t>
            </a:r>
            <a:r>
              <a:rPr lang="en-US" b="1" i="1" dirty="0" smtClean="0"/>
              <a:t>produces</a:t>
            </a:r>
            <a:r>
              <a:rPr lang="en-US" dirty="0" smtClean="0"/>
              <a:t>.  Focus on the </a:t>
            </a:r>
            <a:r>
              <a:rPr lang="en-US" b="1" i="1" dirty="0" smtClean="0"/>
              <a:t>end</a:t>
            </a:r>
            <a:r>
              <a:rPr lang="en-US" dirty="0" smtClean="0"/>
              <a:t> result!</a:t>
            </a:r>
          </a:p>
          <a:p>
            <a:pPr>
              <a:lnSpc>
                <a:spcPct val="95000"/>
              </a:lnSpc>
              <a:spcBef>
                <a:spcPts val="0"/>
              </a:spcBef>
            </a:pPr>
            <a:r>
              <a:rPr lang="en-US" dirty="0" smtClean="0"/>
              <a:t>If double-minded, the trial will </a:t>
            </a:r>
            <a:r>
              <a:rPr lang="en-US" b="1" i="1" dirty="0" smtClean="0"/>
              <a:t>destroy</a:t>
            </a:r>
            <a:r>
              <a:rPr lang="en-US" dirty="0" smtClean="0"/>
              <a:t>, not </a:t>
            </a:r>
            <a:r>
              <a:rPr lang="en-US" b="1" i="1" dirty="0" smtClean="0"/>
              <a:t>strengthen</a:t>
            </a:r>
            <a:r>
              <a:rPr lang="en-US" dirty="0" smtClean="0"/>
              <a:t>.  Take heed!</a:t>
            </a:r>
            <a:endParaRPr lang="en-US" dirty="0"/>
          </a:p>
        </p:txBody>
      </p:sp>
    </p:spTree>
    <p:extLst>
      <p:ext uri="{BB962C8B-B14F-4D97-AF65-F5344CB8AC3E}">
        <p14:creationId xmlns:p14="http://schemas.microsoft.com/office/powerpoint/2010/main" val="274186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for Weak to Become Strong</a:t>
            </a:r>
            <a:endParaRPr lang="en-US" dirty="0"/>
          </a:p>
        </p:txBody>
      </p:sp>
      <p:sp>
        <p:nvSpPr>
          <p:cNvPr id="3" name="Content Placeholder 2"/>
          <p:cNvSpPr>
            <a:spLocks noGrp="1"/>
          </p:cNvSpPr>
          <p:nvPr>
            <p:ph idx="1"/>
          </p:nvPr>
        </p:nvSpPr>
        <p:spPr/>
        <p:txBody>
          <a:bodyPr/>
          <a:lstStyle/>
          <a:p>
            <a:pPr>
              <a:lnSpc>
                <a:spcPct val="95000"/>
              </a:lnSpc>
              <a:spcBef>
                <a:spcPts val="0"/>
              </a:spcBef>
            </a:pPr>
            <a:r>
              <a:rPr lang="en-US" dirty="0" smtClean="0"/>
              <a:t>Churches consist of </a:t>
            </a:r>
            <a:r>
              <a:rPr lang="en-US" b="1" i="1" dirty="0" smtClean="0"/>
              <a:t>varying</a:t>
            </a:r>
            <a:r>
              <a:rPr lang="en-US" dirty="0" smtClean="0"/>
              <a:t> strength, skill, and opportunity (</a:t>
            </a:r>
            <a:r>
              <a:rPr lang="en-US" b="1" dirty="0" smtClean="0">
                <a:solidFill>
                  <a:schemeClr val="accent1"/>
                </a:solidFill>
              </a:rPr>
              <a:t>I Cor. 12:12-27</a:t>
            </a:r>
            <a:r>
              <a:rPr lang="en-US" dirty="0" smtClean="0"/>
              <a:t>).  But, </a:t>
            </a:r>
            <a:r>
              <a:rPr lang="en-US" b="1" i="1" dirty="0" smtClean="0"/>
              <a:t>every part </a:t>
            </a:r>
            <a:r>
              <a:rPr lang="en-US" dirty="0" smtClean="0"/>
              <a:t>is to do its share (</a:t>
            </a:r>
            <a:r>
              <a:rPr lang="en-US" b="1" dirty="0" smtClean="0"/>
              <a:t>Ephesians 4:16</a:t>
            </a:r>
            <a:r>
              <a:rPr lang="en-US" dirty="0" smtClean="0"/>
              <a:t>)!</a:t>
            </a:r>
          </a:p>
          <a:p>
            <a:pPr>
              <a:lnSpc>
                <a:spcPct val="95000"/>
              </a:lnSpc>
              <a:spcBef>
                <a:spcPts val="0"/>
              </a:spcBef>
            </a:pPr>
            <a:r>
              <a:rPr lang="en-US" dirty="0" smtClean="0"/>
              <a:t>If the </a:t>
            </a:r>
            <a:r>
              <a:rPr lang="en-US" b="1" i="1" dirty="0" smtClean="0"/>
              <a:t>strong</a:t>
            </a:r>
            <a:r>
              <a:rPr lang="en-US" dirty="0" smtClean="0"/>
              <a:t> are </a:t>
            </a:r>
            <a:r>
              <a:rPr lang="en-US" b="1" i="1" dirty="0" smtClean="0"/>
              <a:t>maxed</a:t>
            </a:r>
            <a:r>
              <a:rPr lang="en-US" dirty="0" smtClean="0"/>
              <a:t> out, the </a:t>
            </a:r>
            <a:r>
              <a:rPr lang="en-US" b="1" i="1" dirty="0" smtClean="0"/>
              <a:t>weak</a:t>
            </a:r>
            <a:r>
              <a:rPr lang="en-US" dirty="0" smtClean="0"/>
              <a:t> need to </a:t>
            </a:r>
            <a:r>
              <a:rPr lang="en-US" b="1" i="1" dirty="0" smtClean="0"/>
              <a:t>reexamine</a:t>
            </a:r>
            <a:r>
              <a:rPr lang="en-US" dirty="0" smtClean="0"/>
              <a:t> themselves, and say, </a:t>
            </a:r>
            <a:r>
              <a:rPr lang="en-US" i="1" dirty="0" smtClean="0"/>
              <a:t>“I am strong”</a:t>
            </a:r>
            <a:r>
              <a:rPr lang="en-US" dirty="0" smtClean="0"/>
              <a:t> (</a:t>
            </a:r>
            <a:r>
              <a:rPr lang="en-US" b="1" dirty="0" smtClean="0">
                <a:solidFill>
                  <a:schemeClr val="accent1"/>
                </a:solidFill>
              </a:rPr>
              <a:t>Joel 3:10</a:t>
            </a:r>
            <a:r>
              <a:rPr lang="en-US" dirty="0" smtClean="0"/>
              <a:t>).</a:t>
            </a:r>
          </a:p>
          <a:p>
            <a:pPr>
              <a:lnSpc>
                <a:spcPct val="95000"/>
              </a:lnSpc>
              <a:spcBef>
                <a:spcPts val="0"/>
              </a:spcBef>
            </a:pPr>
            <a:r>
              <a:rPr lang="en-US" dirty="0"/>
              <a:t>Maybe we need to cast off </a:t>
            </a:r>
            <a:r>
              <a:rPr lang="en-US" i="1" dirty="0" smtClean="0"/>
              <a:t>“every </a:t>
            </a:r>
            <a:r>
              <a:rPr lang="en-US" i="1" dirty="0"/>
              <a:t>weight, and the sin which so easily ensnares </a:t>
            </a:r>
            <a:r>
              <a:rPr lang="en-US" i="1" dirty="0" smtClean="0"/>
              <a:t>us”</a:t>
            </a:r>
            <a:r>
              <a:rPr lang="en-US" dirty="0" smtClean="0"/>
              <a:t> (</a:t>
            </a:r>
            <a:r>
              <a:rPr lang="en-US" b="1" dirty="0" smtClean="0">
                <a:solidFill>
                  <a:schemeClr val="accent1"/>
                </a:solidFill>
              </a:rPr>
              <a:t>Hebrews 12:1-2</a:t>
            </a:r>
            <a:r>
              <a:rPr lang="en-US" dirty="0" smtClean="0"/>
              <a:t>)?</a:t>
            </a:r>
          </a:p>
          <a:p>
            <a:pPr>
              <a:lnSpc>
                <a:spcPct val="95000"/>
              </a:lnSpc>
              <a:spcBef>
                <a:spcPts val="0"/>
              </a:spcBef>
            </a:pPr>
            <a:r>
              <a:rPr lang="en-US" dirty="0" smtClean="0"/>
              <a:t>Maybe we need to disentangle ourselves from </a:t>
            </a:r>
            <a:r>
              <a:rPr lang="en-US" i="1" dirty="0" smtClean="0"/>
              <a:t>“the affairs of this life”</a:t>
            </a:r>
            <a:r>
              <a:rPr lang="en-US" dirty="0" smtClean="0"/>
              <a:t> (</a:t>
            </a:r>
            <a:r>
              <a:rPr lang="en-US" b="1" dirty="0" smtClean="0">
                <a:solidFill>
                  <a:schemeClr val="accent1"/>
                </a:solidFill>
              </a:rPr>
              <a:t>II Timothy 2:3-4; Matthew 13:22</a:t>
            </a:r>
            <a:r>
              <a:rPr lang="en-US" dirty="0" smtClean="0"/>
              <a:t>)?</a:t>
            </a:r>
          </a:p>
          <a:p>
            <a:pPr marL="0" indent="0">
              <a:lnSpc>
                <a:spcPct val="95000"/>
              </a:lnSpc>
              <a:spcBef>
                <a:spcPts val="0"/>
              </a:spcBef>
              <a:buNone/>
            </a:pPr>
            <a:r>
              <a:rPr lang="en-US" i="1" dirty="0"/>
              <a:t>Watch, stand fast in the faith, </a:t>
            </a:r>
            <a:r>
              <a:rPr lang="en-US" b="1" i="1" dirty="0"/>
              <a:t>be brave, </a:t>
            </a:r>
            <a:r>
              <a:rPr lang="en-US" b="1" i="1" u="sng" dirty="0"/>
              <a:t>be strong</a:t>
            </a:r>
            <a:r>
              <a:rPr lang="en-US" i="1" dirty="0"/>
              <a:t>. </a:t>
            </a:r>
            <a:r>
              <a:rPr lang="en-US" dirty="0"/>
              <a:t>(</a:t>
            </a:r>
            <a:r>
              <a:rPr lang="en-US" b="1" dirty="0">
                <a:solidFill>
                  <a:schemeClr val="accent1"/>
                </a:solidFill>
              </a:rPr>
              <a:t>I </a:t>
            </a:r>
            <a:r>
              <a:rPr lang="en-US" b="1" dirty="0" smtClean="0">
                <a:solidFill>
                  <a:schemeClr val="accent1"/>
                </a:solidFill>
              </a:rPr>
              <a:t>Cor. 16:13</a:t>
            </a:r>
            <a:r>
              <a:rPr lang="en-US" dirty="0" smtClean="0"/>
              <a:t>)</a:t>
            </a:r>
          </a:p>
          <a:p>
            <a:pPr marL="0" indent="0">
              <a:lnSpc>
                <a:spcPct val="95000"/>
              </a:lnSpc>
              <a:spcBef>
                <a:spcPts val="0"/>
              </a:spcBef>
              <a:buNone/>
            </a:pPr>
            <a:r>
              <a:rPr lang="en-US" b="1" i="1" u="sng" dirty="0"/>
              <a:t>Strengthen</a:t>
            </a:r>
            <a:r>
              <a:rPr lang="en-US" b="1" i="1" dirty="0"/>
              <a:t> the weak </a:t>
            </a:r>
            <a:r>
              <a:rPr lang="en-US" i="1" dirty="0"/>
              <a:t>hands, And </a:t>
            </a:r>
            <a:r>
              <a:rPr lang="en-US" b="1" i="1" u="sng" dirty="0"/>
              <a:t>make firm</a:t>
            </a:r>
            <a:r>
              <a:rPr lang="en-US" b="1" i="1" dirty="0"/>
              <a:t> the feeble </a:t>
            </a:r>
            <a:r>
              <a:rPr lang="en-US" i="1" dirty="0"/>
              <a:t>knees.</a:t>
            </a:r>
            <a:r>
              <a:rPr lang="en-US" dirty="0"/>
              <a:t> (</a:t>
            </a:r>
            <a:r>
              <a:rPr lang="en-US" b="1" dirty="0" smtClean="0">
                <a:solidFill>
                  <a:schemeClr val="accent1"/>
                </a:solidFill>
              </a:rPr>
              <a:t>Isa.35:3</a:t>
            </a:r>
            <a:r>
              <a:rPr lang="en-US" dirty="0" smtClean="0"/>
              <a:t>)</a:t>
            </a:r>
          </a:p>
          <a:p>
            <a:pPr>
              <a:lnSpc>
                <a:spcPct val="95000"/>
              </a:lnSpc>
              <a:spcBef>
                <a:spcPts val="0"/>
              </a:spcBef>
            </a:pPr>
            <a:r>
              <a:rPr lang="en-US" dirty="0" smtClean="0"/>
              <a:t>Let us </a:t>
            </a:r>
            <a:r>
              <a:rPr lang="en-US" b="1" i="1" dirty="0" smtClean="0"/>
              <a:t>reexamine</a:t>
            </a:r>
            <a:r>
              <a:rPr lang="en-US" dirty="0" smtClean="0"/>
              <a:t> and </a:t>
            </a:r>
            <a:r>
              <a:rPr lang="en-US" b="1" i="1" dirty="0" smtClean="0"/>
              <a:t>stretch</a:t>
            </a:r>
            <a:r>
              <a:rPr lang="en-US" dirty="0" smtClean="0"/>
              <a:t> ourselves, </a:t>
            </a:r>
            <a:r>
              <a:rPr lang="en-US" b="1" i="1" dirty="0" smtClean="0"/>
              <a:t>trusting</a:t>
            </a:r>
            <a:r>
              <a:rPr lang="en-US" dirty="0" smtClean="0"/>
              <a:t> in </a:t>
            </a:r>
            <a:r>
              <a:rPr lang="en-US" b="1" i="1" dirty="0" smtClean="0"/>
              <a:t>God’s</a:t>
            </a:r>
            <a:r>
              <a:rPr lang="en-US" dirty="0" smtClean="0"/>
              <a:t> strength!</a:t>
            </a:r>
            <a:endParaRPr lang="en-US" dirty="0"/>
          </a:p>
        </p:txBody>
      </p:sp>
    </p:spTree>
    <p:extLst>
      <p:ext uri="{BB962C8B-B14F-4D97-AF65-F5344CB8AC3E}">
        <p14:creationId xmlns:p14="http://schemas.microsoft.com/office/powerpoint/2010/main" val="362860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Culminating Lesson</a:t>
            </a:r>
            <a:endParaRPr lang="en-US" dirty="0"/>
          </a:p>
        </p:txBody>
      </p:sp>
      <p:sp>
        <p:nvSpPr>
          <p:cNvPr id="3" name="Content Placeholder 2"/>
          <p:cNvSpPr>
            <a:spLocks noGrp="1"/>
          </p:cNvSpPr>
          <p:nvPr>
            <p:ph idx="1"/>
          </p:nvPr>
        </p:nvSpPr>
        <p:spPr/>
        <p:txBody>
          <a:bodyPr/>
          <a:lstStyle/>
          <a:p>
            <a:pPr marL="0" lvl="0" indent="0">
              <a:lnSpc>
                <a:spcPct val="94000"/>
              </a:lnSpc>
              <a:spcBef>
                <a:spcPts val="0"/>
              </a:spcBef>
              <a:buNone/>
            </a:pPr>
            <a:r>
              <a:rPr lang="en-US" sz="2000" i="1" dirty="0"/>
              <a:t>And lest I should be exalted above measure by the abundance of the revelations, </a:t>
            </a:r>
            <a:r>
              <a:rPr lang="en-US" sz="2000" b="1" i="1" dirty="0"/>
              <a:t>a </a:t>
            </a:r>
            <a:r>
              <a:rPr lang="en-US" sz="2000" b="1" i="1" u="sng" dirty="0"/>
              <a:t>thorn in the flesh</a:t>
            </a:r>
            <a:r>
              <a:rPr lang="en-US" sz="2000" b="1" i="1" dirty="0"/>
              <a:t> was given to me, a messenger of Satan to buffet me, lest I be exalted above measure</a:t>
            </a:r>
            <a:r>
              <a:rPr lang="en-US" sz="2000" i="1" dirty="0" smtClean="0"/>
              <a:t>.  Concerning </a:t>
            </a:r>
            <a:r>
              <a:rPr lang="en-US" sz="2000" i="1" dirty="0"/>
              <a:t>this thing </a:t>
            </a:r>
            <a:r>
              <a:rPr lang="en-US" sz="2000" b="1" i="1" dirty="0"/>
              <a:t>I pleaded with the Lord three times that it might depart from me</a:t>
            </a:r>
            <a:r>
              <a:rPr lang="en-US" sz="2000" i="1" dirty="0" smtClean="0"/>
              <a:t>.  And </a:t>
            </a:r>
            <a:r>
              <a:rPr lang="en-US" sz="2000" i="1" dirty="0"/>
              <a:t>He said to me, </a:t>
            </a:r>
            <a:r>
              <a:rPr lang="en-US" sz="2000" b="1" i="1" dirty="0" smtClean="0"/>
              <a:t>“My </a:t>
            </a:r>
            <a:r>
              <a:rPr lang="en-US" sz="2000" b="1" i="1" dirty="0"/>
              <a:t>grace is sufficient for you, for </a:t>
            </a:r>
            <a:r>
              <a:rPr lang="en-US" sz="2000" b="1" i="1" u="sng" dirty="0"/>
              <a:t>My strength is made perfect in weakness</a:t>
            </a:r>
            <a:r>
              <a:rPr lang="en-US" sz="2000" b="1" i="1" dirty="0" smtClean="0"/>
              <a:t>.” </a:t>
            </a:r>
            <a:r>
              <a:rPr lang="en-US" sz="2000" b="1" i="1" u="sng" dirty="0"/>
              <a:t>Therefore</a:t>
            </a:r>
            <a:r>
              <a:rPr lang="en-US" sz="2000" b="1" i="1" dirty="0"/>
              <a:t> most gladly I will rather </a:t>
            </a:r>
            <a:r>
              <a:rPr lang="en-US" sz="2000" b="1" i="1" u="sng" dirty="0"/>
              <a:t>boast in my infirmities</a:t>
            </a:r>
            <a:r>
              <a:rPr lang="en-US" sz="2000" b="1" i="1" dirty="0"/>
              <a:t>, that the power of Christ may rest upon me</a:t>
            </a:r>
            <a:r>
              <a:rPr lang="en-US" sz="2000" i="1" dirty="0" smtClean="0"/>
              <a:t>.  Therefore </a:t>
            </a:r>
            <a:r>
              <a:rPr lang="en-US" sz="2000" i="1" dirty="0"/>
              <a:t>I take pleasure in infirmities, in reproaches, in needs, in persecutions, in distresses, </a:t>
            </a:r>
            <a:r>
              <a:rPr lang="en-US" sz="2000" b="1" i="1" dirty="0"/>
              <a:t>for </a:t>
            </a:r>
            <a:r>
              <a:rPr lang="en-US" sz="2000" b="1" i="1" dirty="0" smtClean="0"/>
              <a:t>Christ’s </a:t>
            </a:r>
            <a:r>
              <a:rPr lang="en-US" sz="2000" b="1" i="1" dirty="0"/>
              <a:t>sake. For when I am weak, then I am strong</a:t>
            </a:r>
            <a:r>
              <a:rPr lang="en-US" sz="2000" i="1" dirty="0"/>
              <a:t>. </a:t>
            </a:r>
            <a:r>
              <a:rPr lang="en-US" sz="2000" dirty="0" smtClean="0"/>
              <a:t>(</a:t>
            </a:r>
            <a:r>
              <a:rPr lang="en-US" sz="2000" b="1" dirty="0" smtClean="0">
                <a:solidFill>
                  <a:schemeClr val="accent1"/>
                </a:solidFill>
              </a:rPr>
              <a:t>12:7-10</a:t>
            </a:r>
            <a:r>
              <a:rPr lang="en-US" sz="2000" dirty="0" smtClean="0"/>
              <a:t>)</a:t>
            </a:r>
            <a:endParaRPr lang="en-US" sz="2000" dirty="0"/>
          </a:p>
          <a:p>
            <a:pPr marL="227013" lvl="0" indent="-227013">
              <a:lnSpc>
                <a:spcPct val="94000"/>
              </a:lnSpc>
              <a:spcBef>
                <a:spcPts val="0"/>
              </a:spcBef>
              <a:buFont typeface="+mj-lt"/>
              <a:buAutoNum type="arabicPeriod" startAt="4"/>
            </a:pPr>
            <a:r>
              <a:rPr lang="en-US" sz="2000" dirty="0" smtClean="0"/>
              <a:t>How </a:t>
            </a:r>
            <a:r>
              <a:rPr lang="en-US" sz="2000" dirty="0"/>
              <a:t>does Paul’s </a:t>
            </a:r>
            <a:r>
              <a:rPr lang="en-US" sz="2000" i="1" dirty="0"/>
              <a:t>“thorn in the flesh”</a:t>
            </a:r>
            <a:r>
              <a:rPr lang="en-US" sz="2000" dirty="0"/>
              <a:t> relate to his persuasive argument to the Corinthians?</a:t>
            </a:r>
          </a:p>
          <a:p>
            <a:pPr>
              <a:lnSpc>
                <a:spcPct val="94000"/>
              </a:lnSpc>
              <a:spcBef>
                <a:spcPts val="0"/>
              </a:spcBef>
            </a:pPr>
            <a:r>
              <a:rPr lang="en-US" sz="2000" dirty="0" smtClean="0"/>
              <a:t>Paul’s thorn – all of his infirmities – perfected God’s strength and power of Christ!</a:t>
            </a:r>
          </a:p>
          <a:p>
            <a:pPr lvl="1">
              <a:lnSpc>
                <a:spcPct val="94000"/>
              </a:lnSpc>
              <a:spcBef>
                <a:spcPts val="0"/>
              </a:spcBef>
            </a:pPr>
            <a:r>
              <a:rPr lang="en-US" sz="1800" b="1" i="1" dirty="0" smtClean="0"/>
              <a:t>Displayed</a:t>
            </a:r>
            <a:r>
              <a:rPr lang="en-US" sz="1800" dirty="0" smtClean="0"/>
              <a:t> God’s strength and </a:t>
            </a:r>
            <a:r>
              <a:rPr lang="en-US" sz="1800" b="1" i="1" dirty="0" smtClean="0"/>
              <a:t>authenticity </a:t>
            </a:r>
            <a:r>
              <a:rPr lang="en-US" sz="1800" dirty="0" smtClean="0"/>
              <a:t>of Paul’s </a:t>
            </a:r>
            <a:r>
              <a:rPr lang="en-US" sz="1800" b="1" i="1" dirty="0" smtClean="0"/>
              <a:t>apostleship</a:t>
            </a:r>
            <a:r>
              <a:rPr lang="en-US" sz="1800" dirty="0" smtClean="0"/>
              <a:t>.</a:t>
            </a:r>
          </a:p>
          <a:p>
            <a:pPr lvl="1">
              <a:lnSpc>
                <a:spcPct val="94000"/>
              </a:lnSpc>
              <a:spcBef>
                <a:spcPts val="0"/>
              </a:spcBef>
            </a:pPr>
            <a:r>
              <a:rPr lang="en-US" sz="1800" b="1" i="1" dirty="0" smtClean="0"/>
              <a:t>Transformed</a:t>
            </a:r>
            <a:r>
              <a:rPr lang="en-US" sz="1800" dirty="0" smtClean="0"/>
              <a:t> burden bearer through faith, humility, and trust!</a:t>
            </a:r>
          </a:p>
          <a:p>
            <a:pPr lvl="1">
              <a:lnSpc>
                <a:spcPct val="94000"/>
              </a:lnSpc>
              <a:spcBef>
                <a:spcPts val="0"/>
              </a:spcBef>
            </a:pPr>
            <a:r>
              <a:rPr lang="en-US" sz="1800" b="1" i="1" dirty="0" smtClean="0"/>
              <a:t>Exemplified</a:t>
            </a:r>
            <a:r>
              <a:rPr lang="en-US" sz="1800" dirty="0" smtClean="0"/>
              <a:t> Corinthians’ needed path:  Suffer shame in ousting haughty error.  Exalt truth!</a:t>
            </a:r>
            <a:endParaRPr lang="en-US" sz="1800" dirty="0"/>
          </a:p>
        </p:txBody>
      </p:sp>
    </p:spTree>
    <p:extLst>
      <p:ext uri="{BB962C8B-B14F-4D97-AF65-F5344CB8AC3E}">
        <p14:creationId xmlns:p14="http://schemas.microsoft.com/office/powerpoint/2010/main" val="323502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700" dirty="0" smtClean="0"/>
              <a:t>Who Appreciates Foolish Boasting?</a:t>
            </a:r>
            <a:endParaRPr lang="en-US" sz="4700" dirty="0"/>
          </a:p>
        </p:txBody>
      </p:sp>
      <p:sp>
        <p:nvSpPr>
          <p:cNvPr id="3" name="Content Placeholder 2"/>
          <p:cNvSpPr>
            <a:spLocks noGrp="1"/>
          </p:cNvSpPr>
          <p:nvPr>
            <p:ph idx="1"/>
          </p:nvPr>
        </p:nvSpPr>
        <p:spPr/>
        <p:txBody>
          <a:bodyPr/>
          <a:lstStyle/>
          <a:p>
            <a:pPr marL="0" lvl="0" indent="0">
              <a:spcBef>
                <a:spcPts val="200"/>
              </a:spcBef>
              <a:buNone/>
            </a:pPr>
            <a:r>
              <a:rPr lang="en-US" sz="2200" i="1" dirty="0" smtClean="0"/>
              <a:t>I </a:t>
            </a:r>
            <a:r>
              <a:rPr lang="en-US" sz="2200" i="1" dirty="0"/>
              <a:t>have become </a:t>
            </a:r>
            <a:r>
              <a:rPr lang="en-US" sz="2200" b="1" i="1" dirty="0"/>
              <a:t>a fool in boasting; </a:t>
            </a:r>
            <a:r>
              <a:rPr lang="en-US" sz="2200" b="1" i="1" u="sng" dirty="0"/>
              <a:t>you have compelled me</a:t>
            </a:r>
            <a:r>
              <a:rPr lang="en-US" sz="2200" i="1" dirty="0"/>
              <a:t>. For </a:t>
            </a:r>
            <a:r>
              <a:rPr lang="en-US" sz="2200" b="1" i="1" dirty="0"/>
              <a:t>I </a:t>
            </a:r>
            <a:r>
              <a:rPr lang="en-US" sz="2200" b="1" i="1" u="sng" dirty="0"/>
              <a:t>ought to have been commended</a:t>
            </a:r>
            <a:r>
              <a:rPr lang="en-US" sz="2200" b="1" i="1" dirty="0"/>
              <a:t> by you; for </a:t>
            </a:r>
            <a:r>
              <a:rPr lang="en-US" sz="2200" b="1" i="1" u="sng" dirty="0"/>
              <a:t>in nothing</a:t>
            </a:r>
            <a:r>
              <a:rPr lang="en-US" sz="2200" b="1" i="1" dirty="0"/>
              <a:t> was </a:t>
            </a:r>
            <a:r>
              <a:rPr lang="en-US" sz="2200" b="1" i="1" u="sng" dirty="0"/>
              <a:t>I behind the most eminent apostles</a:t>
            </a:r>
            <a:r>
              <a:rPr lang="en-US" sz="2200" b="1" i="1" dirty="0"/>
              <a:t>, though </a:t>
            </a:r>
            <a:r>
              <a:rPr lang="en-US" sz="2200" b="1" i="1" u="sng" dirty="0"/>
              <a:t>I am nothing</a:t>
            </a:r>
            <a:r>
              <a:rPr lang="en-US" sz="2200" i="1" dirty="0" smtClean="0"/>
              <a:t>.  Truly </a:t>
            </a:r>
            <a:r>
              <a:rPr lang="en-US" sz="2200" i="1" dirty="0"/>
              <a:t>the signs of an apostle were accomplished among you with all perseverance, in signs and wonders and mighty deeds</a:t>
            </a:r>
            <a:r>
              <a:rPr lang="en-US" sz="2200" i="1" dirty="0" smtClean="0"/>
              <a:t>. </a:t>
            </a:r>
            <a:r>
              <a:rPr lang="en-US" sz="2200" dirty="0" smtClean="0"/>
              <a:t>(</a:t>
            </a:r>
            <a:r>
              <a:rPr lang="en-US" sz="2200" b="1" dirty="0" smtClean="0">
                <a:solidFill>
                  <a:schemeClr val="accent1"/>
                </a:solidFill>
              </a:rPr>
              <a:t>12:11-12</a:t>
            </a:r>
            <a:r>
              <a:rPr lang="en-US" sz="2200" dirty="0" smtClean="0"/>
              <a:t>)</a:t>
            </a:r>
            <a:endParaRPr lang="en-US" sz="2200" dirty="0"/>
          </a:p>
          <a:p>
            <a:pPr marL="227013" lvl="0" indent="-227013">
              <a:spcBef>
                <a:spcPts val="200"/>
              </a:spcBef>
              <a:buFont typeface="+mj-lt"/>
              <a:buAutoNum type="arabicPeriod" startAt="8"/>
            </a:pPr>
            <a:r>
              <a:rPr lang="en-US" sz="2200" dirty="0" smtClean="0"/>
              <a:t>Why </a:t>
            </a:r>
            <a:r>
              <a:rPr lang="en-US" sz="2200" dirty="0"/>
              <a:t>was it foolish that Paul had to stoop to this level of boasting</a:t>
            </a:r>
            <a:r>
              <a:rPr lang="en-US" sz="2200" dirty="0" smtClean="0"/>
              <a:t>?</a:t>
            </a:r>
          </a:p>
          <a:p>
            <a:pPr>
              <a:spcBef>
                <a:spcPts val="200"/>
              </a:spcBef>
            </a:pPr>
            <a:r>
              <a:rPr lang="en-US" sz="2200" dirty="0" smtClean="0"/>
              <a:t>The Corinthians should have been </a:t>
            </a:r>
            <a:r>
              <a:rPr lang="en-US" sz="2200" b="1" i="1" dirty="0" smtClean="0"/>
              <a:t>first</a:t>
            </a:r>
            <a:r>
              <a:rPr lang="en-US" sz="2200" dirty="0" smtClean="0"/>
              <a:t> to </a:t>
            </a:r>
            <a:r>
              <a:rPr lang="en-US" sz="2200" b="1" i="1" dirty="0" smtClean="0"/>
              <a:t>defend</a:t>
            </a:r>
            <a:r>
              <a:rPr lang="en-US" sz="2200" dirty="0" smtClean="0"/>
              <a:t> Paul, not </a:t>
            </a:r>
            <a:r>
              <a:rPr lang="en-US" sz="2200" b="1" i="1" dirty="0" smtClean="0"/>
              <a:t>sympathize</a:t>
            </a:r>
            <a:r>
              <a:rPr lang="en-US" sz="2200" dirty="0" smtClean="0"/>
              <a:t> with false apostles, because they </a:t>
            </a:r>
            <a:r>
              <a:rPr lang="en-US" sz="2200" b="1" i="1" dirty="0" smtClean="0"/>
              <a:t>knew</a:t>
            </a:r>
            <a:r>
              <a:rPr lang="en-US" sz="2200" dirty="0" smtClean="0"/>
              <a:t> Paul! … Indicated their maturity!</a:t>
            </a:r>
          </a:p>
          <a:p>
            <a:pPr>
              <a:spcBef>
                <a:spcPts val="200"/>
              </a:spcBef>
            </a:pPr>
            <a:r>
              <a:rPr lang="en-US" sz="2200" dirty="0" smtClean="0"/>
              <a:t>Foolish to compare Paul </a:t>
            </a:r>
            <a:r>
              <a:rPr lang="en-US" sz="2200" b="1" i="1" dirty="0" smtClean="0"/>
              <a:t>directly</a:t>
            </a:r>
            <a:r>
              <a:rPr lang="en-US" sz="2200" dirty="0" smtClean="0"/>
              <a:t> to </a:t>
            </a:r>
            <a:r>
              <a:rPr lang="en-US" sz="2200" i="1" dirty="0" smtClean="0"/>
              <a:t>“most eminent apostles”</a:t>
            </a:r>
            <a:r>
              <a:rPr lang="en-US" sz="2200" dirty="0" smtClean="0"/>
              <a:t> - not inferior.</a:t>
            </a:r>
          </a:p>
          <a:p>
            <a:pPr>
              <a:spcBef>
                <a:spcPts val="200"/>
              </a:spcBef>
            </a:pPr>
            <a:r>
              <a:rPr lang="en-US" sz="2200" dirty="0" smtClean="0"/>
              <a:t>Standard, power, &amp; truth was God working through whom? </a:t>
            </a:r>
            <a:r>
              <a:rPr lang="en-US" sz="2200" i="1" dirty="0" smtClean="0"/>
              <a:t>“I am nothing.”</a:t>
            </a:r>
            <a:endParaRPr lang="en-US" sz="2200" dirty="0" smtClean="0"/>
          </a:p>
          <a:p>
            <a:pPr>
              <a:spcBef>
                <a:spcPts val="200"/>
              </a:spcBef>
            </a:pPr>
            <a:r>
              <a:rPr lang="en-US" sz="2200" b="1" i="1" u="sng" dirty="0" smtClean="0"/>
              <a:t>Already</a:t>
            </a:r>
            <a:r>
              <a:rPr lang="en-US" sz="2200" b="1" i="1" dirty="0" smtClean="0"/>
              <a:t> settled </a:t>
            </a:r>
            <a:r>
              <a:rPr lang="en-US" sz="2200" dirty="0" smtClean="0"/>
              <a:t>that with miraculous </a:t>
            </a:r>
            <a:r>
              <a:rPr lang="en-US" sz="2200" i="1" dirty="0" smtClean="0"/>
              <a:t>“signs of apostle”</a:t>
            </a:r>
            <a:r>
              <a:rPr lang="en-US" sz="2200" dirty="0" smtClean="0"/>
              <a:t> when with them.</a:t>
            </a:r>
            <a:endParaRPr lang="en-US" sz="2200" dirty="0"/>
          </a:p>
        </p:txBody>
      </p:sp>
    </p:spTree>
    <p:extLst>
      <p:ext uri="{BB962C8B-B14F-4D97-AF65-F5344CB8AC3E}">
        <p14:creationId xmlns:p14="http://schemas.microsoft.com/office/powerpoint/2010/main" val="192295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22339</TotalTime>
  <Words>1554</Words>
  <Application>Microsoft Office PowerPoint</Application>
  <PresentationFormat>On-screen Show (16:9)</PresentationFormat>
  <Paragraphs>64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Impact</vt:lpstr>
      <vt:lpstr>Arial Black</vt:lpstr>
      <vt:lpstr>NewsPrint</vt:lpstr>
      <vt:lpstr>Of Visions and Thorns</vt:lpstr>
      <vt:lpstr>Paul’s Thorn in the Flesh?</vt:lpstr>
      <vt:lpstr>Good from Abaddon?</vt:lpstr>
      <vt:lpstr>Unanswered Prayers?</vt:lpstr>
      <vt:lpstr>Strength from Weakness?</vt:lpstr>
      <vt:lpstr>“Count it all joy”?</vt:lpstr>
      <vt:lpstr>Time for Weak to Become Strong</vt:lpstr>
      <vt:lpstr>Culminating Lesson</vt:lpstr>
      <vt:lpstr>Who Appreciates Foolish Boasting?</vt:lpstr>
      <vt:lpstr>“Truly, the Signs of an Apostle”</vt:lpstr>
      <vt:lpstr>Edification or Destruction?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 Lesson 1</dc:title>
  <dc:creator>Trevor Bowen</dc:creator>
  <cp:keywords>2Corinthians</cp:keywords>
  <cp:lastModifiedBy>C. Trevor Bowen</cp:lastModifiedBy>
  <cp:revision>4170</cp:revision>
  <cp:lastPrinted>2014-09-17T23:31:42Z</cp:lastPrinted>
  <dcterms:created xsi:type="dcterms:W3CDTF">2010-04-25T05:11:59Z</dcterms:created>
  <dcterms:modified xsi:type="dcterms:W3CDTF">2014-09-29T15:23:21Z</dcterms:modified>
  <cp:category>Bible</cp:category>
</cp:coreProperties>
</file>