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58" r:id="rId5"/>
    <p:sldId id="259" r:id="rId6"/>
    <p:sldId id="260" r:id="rId7"/>
    <p:sldId id="261"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924"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5286C3-944E-42CF-A68B-9B97E3C36542}"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1" y="2206952"/>
            <a:ext cx="7147931" cy="184785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208476"/>
            <a:ext cx="1190348" cy="1844802"/>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2352494"/>
            <a:ext cx="910224" cy="1556766"/>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4" y="2291716"/>
            <a:ext cx="6947845" cy="168401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3468951"/>
            <a:ext cx="762000" cy="342900"/>
          </a:xfrm>
        </p:spPr>
        <p:txBody>
          <a:bodyPr/>
          <a:lstStyle>
            <a:lvl1pPr algn="ctr">
              <a:defRPr sz="2800">
                <a:solidFill>
                  <a:schemeClr val="accent1">
                    <a:lumMod val="50000"/>
                  </a:schemeClr>
                </a:solidFill>
              </a:defRPr>
            </a:lvl1pPr>
          </a:lstStyle>
          <a:p>
            <a:fld id="{7C7B90F6-8F30-407C-BC10-7D7A1D118642}" type="slidenum">
              <a:rPr lang="en-US" smtClean="0"/>
              <a:t>‹#›</a:t>
            </a:fld>
            <a:endParaRPr lang="en-US"/>
          </a:p>
        </p:txBody>
      </p:sp>
      <p:sp>
        <p:nvSpPr>
          <p:cNvPr id="11" name="Rectangle 10"/>
          <p:cNvSpPr/>
          <p:nvPr/>
        </p:nvSpPr>
        <p:spPr>
          <a:xfrm>
            <a:off x="541822" y="3419458"/>
            <a:ext cx="6755166" cy="4982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2354580"/>
            <a:ext cx="6760868" cy="155829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3486150"/>
            <a:ext cx="6553200" cy="3429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2420275"/>
            <a:ext cx="6629400" cy="9144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286C3-944E-42CF-A68B-9B97E3C36542}"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B90F6-8F30-407C-BC10-7D7A1D1186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171450"/>
            <a:ext cx="1859280" cy="4591976"/>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6" y="263557"/>
            <a:ext cx="1672235" cy="4407763"/>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8" y="296571"/>
            <a:ext cx="1485531" cy="43417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85750"/>
            <a:ext cx="6172200" cy="43434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5286C3-944E-42CF-A68B-9B97E3C36542}"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B90F6-8F30-407C-BC10-7D7A1D1186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5286C3-944E-42CF-A68B-9B97E3C36542}" type="datetimeFigureOut">
              <a:rPr lang="en-US" smtClean="0"/>
              <a:t>8/29/2014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B90F6-8F30-407C-BC10-7D7A1D1186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5286C3-944E-42CF-A68B-9B97E3C36542}" type="datetimeFigureOut">
              <a:rPr lang="en-US" smtClean="0"/>
              <a:t>8/29/2014</a:t>
            </a:fld>
            <a:endParaRPr lang="en-US"/>
          </a:p>
        </p:txBody>
      </p:sp>
      <p:sp>
        <p:nvSpPr>
          <p:cNvPr id="13" name="Rectangle 12"/>
          <p:cNvSpPr/>
          <p:nvPr/>
        </p:nvSpPr>
        <p:spPr>
          <a:xfrm>
            <a:off x="451976" y="2209800"/>
            <a:ext cx="8265160" cy="184785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2286001"/>
            <a:ext cx="8033800" cy="168401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7B90F6-8F30-407C-BC10-7D7A1D118642}" type="slidenum">
              <a:rPr lang="en-US" smtClean="0"/>
              <a:t>‹#›</a:t>
            </a:fld>
            <a:endParaRPr lang="en-US"/>
          </a:p>
        </p:txBody>
      </p:sp>
      <p:sp>
        <p:nvSpPr>
          <p:cNvPr id="2" name="Title 1"/>
          <p:cNvSpPr>
            <a:spLocks noGrp="1"/>
          </p:cNvSpPr>
          <p:nvPr>
            <p:ph type="title"/>
          </p:nvPr>
        </p:nvSpPr>
        <p:spPr>
          <a:xfrm>
            <a:off x="736456" y="2400300"/>
            <a:ext cx="7696200" cy="97155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3406141"/>
            <a:ext cx="7818120" cy="4982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3455633"/>
            <a:ext cx="7696200" cy="392837"/>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8" y="2343150"/>
            <a:ext cx="7817599" cy="155829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306280"/>
            <a:ext cx="8260672" cy="77957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289303"/>
            <a:ext cx="4038600" cy="330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89303"/>
            <a:ext cx="4038600" cy="330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5286C3-944E-42CF-A68B-9B97E3C36542}" type="datetimeFigureOut">
              <a:rPr lang="en-US" smtClean="0"/>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7B90F6-8F30-407C-BC10-7D7A1D1186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306280"/>
            <a:ext cx="8260672" cy="77957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291828"/>
            <a:ext cx="4040188" cy="47982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1828800"/>
            <a:ext cx="4040188" cy="27658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6" y="1291828"/>
            <a:ext cx="4041775" cy="47982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28800"/>
            <a:ext cx="4041775" cy="27658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5286C3-944E-42CF-A68B-9B97E3C36542}" type="datetimeFigureOut">
              <a:rPr lang="en-US" smtClean="0"/>
              <a:t>8/29/2014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7B90F6-8F30-407C-BC10-7D7A1D1186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5286C3-944E-42CF-A68B-9B97E3C36542}" type="datetimeFigureOut">
              <a:rPr lang="en-US" smtClean="0"/>
              <a:t>8/29/2014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7B90F6-8F30-407C-BC10-7D7A1D1186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F5286C3-944E-42CF-A68B-9B97E3C36542}" type="datetimeFigureOut">
              <a:rPr lang="en-US" smtClean="0"/>
              <a:t>8/29/2014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7B90F6-8F30-407C-BC10-7D7A1D1186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514350"/>
            <a:ext cx="4572000" cy="39433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5286C3-944E-42CF-A68B-9B97E3C36542}" type="datetimeFigureOut">
              <a:rPr lang="en-US" smtClean="0"/>
              <a:t>8/29/2014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7B90F6-8F30-407C-BC10-7D7A1D118642}" type="slidenum">
              <a:rPr lang="en-US" smtClean="0"/>
              <a:t>‹#›</a:t>
            </a:fld>
            <a:endParaRPr lang="en-US"/>
          </a:p>
        </p:txBody>
      </p:sp>
      <p:sp>
        <p:nvSpPr>
          <p:cNvPr id="8" name="Rectangle 7"/>
          <p:cNvSpPr/>
          <p:nvPr/>
        </p:nvSpPr>
        <p:spPr>
          <a:xfrm>
            <a:off x="560034" y="1129284"/>
            <a:ext cx="2716566" cy="264261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231854"/>
            <a:ext cx="2483254" cy="2425746"/>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228850"/>
            <a:ext cx="2298634" cy="131445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300734"/>
            <a:ext cx="2298634" cy="893715"/>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466078"/>
            <a:ext cx="7772400" cy="3248673"/>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7F5286C3-944E-42CF-A68B-9B97E3C36542}" type="datetimeFigureOut">
              <a:rPr lang="en-US" smtClean="0"/>
              <a:t>8/29/2014</a:t>
            </a:fld>
            <a:endParaRPr lang="en-US"/>
          </a:p>
        </p:txBody>
      </p:sp>
      <p:sp>
        <p:nvSpPr>
          <p:cNvPr id="7" name="Slide Number Placeholder 6"/>
          <p:cNvSpPr>
            <a:spLocks noGrp="1"/>
          </p:cNvSpPr>
          <p:nvPr>
            <p:ph type="sldNum" sz="quarter" idx="12"/>
          </p:nvPr>
        </p:nvSpPr>
        <p:spPr/>
        <p:txBody>
          <a:bodyPr/>
          <a:lstStyle/>
          <a:p>
            <a:fld id="{7C7B90F6-8F30-407C-BC10-7D7A1D118642}" type="slidenum">
              <a:rPr lang="en-US" smtClean="0"/>
              <a:t>‹#›</a:t>
            </a:fld>
            <a:endParaRPr lang="en-US"/>
          </a:p>
        </p:txBody>
      </p:sp>
      <p:sp>
        <p:nvSpPr>
          <p:cNvPr id="10" name="Rectangle 9"/>
          <p:cNvSpPr/>
          <p:nvPr/>
        </p:nvSpPr>
        <p:spPr>
          <a:xfrm>
            <a:off x="685800" y="3714750"/>
            <a:ext cx="7772400" cy="10287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2000" y="3771900"/>
            <a:ext cx="7600765" cy="902193"/>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4229100"/>
            <a:ext cx="7328514" cy="338772"/>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3806190"/>
            <a:ext cx="7946136" cy="82296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4242418"/>
            <a:ext cx="7244736" cy="301286"/>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3829051"/>
            <a:ext cx="7328514" cy="392282"/>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76200"/>
            <a:ext cx="8961120" cy="499872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314451"/>
            <a:ext cx="8229600" cy="32801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2"/>
                </a:solidFill>
              </a:defRPr>
            </a:lvl1pPr>
          </a:lstStyle>
          <a:p>
            <a:fld id="{7F5286C3-944E-42CF-A68B-9B97E3C36542}" type="datetimeFigureOut">
              <a:rPr lang="en-US" smtClean="0"/>
              <a:t>8/29/2014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2"/>
                </a:solidFill>
              </a:defRPr>
            </a:lvl1pPr>
          </a:lstStyle>
          <a:p>
            <a:fld id="{7C7B90F6-8F30-407C-BC10-7D7A1D118642}" type="slidenum">
              <a:rPr lang="en-US" smtClean="0"/>
              <a:t>‹#›</a:t>
            </a:fld>
            <a:endParaRPr lang="en-US"/>
          </a:p>
        </p:txBody>
      </p:sp>
      <p:sp>
        <p:nvSpPr>
          <p:cNvPr id="9" name="Rectangle 8"/>
          <p:cNvSpPr/>
          <p:nvPr/>
        </p:nvSpPr>
        <p:spPr>
          <a:xfrm>
            <a:off x="274320" y="208625"/>
            <a:ext cx="8595360" cy="99441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279647"/>
            <a:ext cx="8380520" cy="83894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306280"/>
            <a:ext cx="8260672" cy="77957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1664" y="285750"/>
            <a:ext cx="8260672" cy="779570"/>
          </a:xfrm>
        </p:spPr>
        <p:txBody>
          <a:bodyPr>
            <a:normAutofit fontScale="90000"/>
          </a:bodyPr>
          <a:lstStyle/>
          <a:p>
            <a:r>
              <a:rPr lang="en-US" sz="4800" b="1" dirty="0" smtClean="0">
                <a:solidFill>
                  <a:schemeClr val="tx1"/>
                </a:solidFill>
              </a:rPr>
              <a:t>Jesus set his face</a:t>
            </a:r>
            <a:r>
              <a:rPr lang="en-US" sz="4800" dirty="0" smtClean="0">
                <a:solidFill>
                  <a:schemeClr val="tx1"/>
                </a:solidFill>
              </a:rPr>
              <a:t/>
            </a:r>
            <a:br>
              <a:rPr lang="en-US" sz="4800" dirty="0" smtClean="0">
                <a:solidFill>
                  <a:schemeClr val="tx1"/>
                </a:solidFill>
              </a:rPr>
            </a:br>
            <a:r>
              <a:rPr lang="en-US" sz="3100" dirty="0" smtClean="0">
                <a:solidFill>
                  <a:schemeClr val="tx1"/>
                </a:solidFill>
              </a:rPr>
              <a:t>Luke 9:51</a:t>
            </a:r>
            <a:endParaRPr lang="en-US" sz="3100" dirty="0">
              <a:solidFill>
                <a:schemeClr val="tx1"/>
              </a:solidFill>
            </a:endParaRPr>
          </a:p>
        </p:txBody>
      </p:sp>
      <p:sp>
        <p:nvSpPr>
          <p:cNvPr id="5" name="TextBox 4"/>
          <p:cNvSpPr txBox="1"/>
          <p:nvPr/>
        </p:nvSpPr>
        <p:spPr>
          <a:xfrm>
            <a:off x="304800" y="1294831"/>
            <a:ext cx="8534400" cy="4431983"/>
          </a:xfrm>
          <a:prstGeom prst="rect">
            <a:avLst/>
          </a:prstGeom>
          <a:noFill/>
        </p:spPr>
        <p:txBody>
          <a:bodyPr wrap="square" rtlCol="0">
            <a:spAutoFit/>
          </a:bodyPr>
          <a:lstStyle/>
          <a:p>
            <a:pPr marL="400050" indent="-400050">
              <a:buAutoNum type="romanUcPeriod"/>
            </a:pPr>
            <a:r>
              <a:rPr lang="en-US" sz="2800" b="1" dirty="0" smtClean="0">
                <a:effectLst>
                  <a:outerShdw blurRad="38100" dist="38100" dir="2700000" algn="tl">
                    <a:srgbClr val="000000">
                      <a:alpha val="43137"/>
                    </a:srgbClr>
                  </a:outerShdw>
                </a:effectLst>
              </a:rPr>
              <a:t>Jesus Set His Face to go to Jerusalem</a:t>
            </a:r>
          </a:p>
          <a:p>
            <a:pPr marL="400050" indent="-400050">
              <a:buFont typeface="Arial" panose="020B0604020202020204" pitchFamily="34" charset="0"/>
              <a:buChar char="•"/>
            </a:pPr>
            <a:endParaRPr lang="en-US" dirty="0"/>
          </a:p>
          <a:p>
            <a:pPr marL="857250" lvl="1" indent="-400050">
              <a:buFont typeface="Arial" panose="020B0604020202020204" pitchFamily="34" charset="0"/>
              <a:buChar char="•"/>
            </a:pPr>
            <a:r>
              <a:rPr lang="en-US" sz="2000" dirty="0" smtClean="0"/>
              <a:t>(Firm, unwavering determination)</a:t>
            </a:r>
          </a:p>
          <a:p>
            <a:pPr marL="857250" lvl="1" indent="-400050">
              <a:buFont typeface="Arial" panose="020B0604020202020204" pitchFamily="34" charset="0"/>
              <a:buChar char="•"/>
            </a:pPr>
            <a:r>
              <a:rPr lang="en-US" sz="2000" dirty="0" smtClean="0"/>
              <a:t>Not for a vacation or for sightseeing</a:t>
            </a:r>
          </a:p>
          <a:p>
            <a:pPr marL="800100" lvl="1" indent="-342900">
              <a:buFont typeface="Arial" panose="020B0604020202020204" pitchFamily="34" charset="0"/>
              <a:buChar char="•"/>
            </a:pPr>
            <a:r>
              <a:rPr lang="en-US" sz="2000" dirty="0" smtClean="0"/>
              <a:t>He predicted his own death. Mark 10:33-34</a:t>
            </a:r>
          </a:p>
          <a:p>
            <a:pPr lvl="1"/>
            <a:r>
              <a:rPr lang="en-US" sz="2000" dirty="0"/>
              <a:t>	</a:t>
            </a:r>
            <a:r>
              <a:rPr lang="en-US" sz="2000" dirty="0" smtClean="0"/>
              <a:t>a) </a:t>
            </a:r>
            <a:r>
              <a:rPr lang="en-US" sz="2000" b="1" dirty="0" smtClean="0"/>
              <a:t>to be betrayed</a:t>
            </a:r>
          </a:p>
          <a:p>
            <a:pPr lvl="1"/>
            <a:r>
              <a:rPr lang="en-US" sz="2000" dirty="0"/>
              <a:t>	</a:t>
            </a:r>
            <a:r>
              <a:rPr lang="en-US" sz="2000" dirty="0" smtClean="0"/>
              <a:t>b) </a:t>
            </a:r>
            <a:r>
              <a:rPr lang="en-US" sz="2000" b="1" dirty="0" smtClean="0"/>
              <a:t>condemn him to death</a:t>
            </a:r>
          </a:p>
          <a:p>
            <a:pPr lvl="1"/>
            <a:r>
              <a:rPr lang="en-US" sz="2000" dirty="0"/>
              <a:t>	</a:t>
            </a:r>
            <a:r>
              <a:rPr lang="en-US" sz="2000" dirty="0" smtClean="0"/>
              <a:t>c) </a:t>
            </a:r>
            <a:r>
              <a:rPr lang="en-US" sz="2000" b="1" dirty="0" smtClean="0"/>
              <a:t>deliver him to the Gentiles</a:t>
            </a:r>
          </a:p>
          <a:p>
            <a:pPr lvl="1"/>
            <a:r>
              <a:rPr lang="en-US" sz="2000" dirty="0"/>
              <a:t>	</a:t>
            </a:r>
            <a:r>
              <a:rPr lang="en-US" sz="2000" dirty="0" smtClean="0"/>
              <a:t>d) </a:t>
            </a:r>
            <a:r>
              <a:rPr lang="en-US" sz="2000" b="1" dirty="0" smtClean="0"/>
              <a:t>mock Him</a:t>
            </a:r>
          </a:p>
          <a:p>
            <a:pPr lvl="1"/>
            <a:r>
              <a:rPr lang="en-US" sz="2000" dirty="0"/>
              <a:t>	</a:t>
            </a:r>
            <a:r>
              <a:rPr lang="en-US" sz="2000" dirty="0" smtClean="0"/>
              <a:t>e) </a:t>
            </a:r>
            <a:r>
              <a:rPr lang="en-US" sz="2000" b="1" dirty="0" smtClean="0"/>
              <a:t>scourge Him</a:t>
            </a:r>
          </a:p>
          <a:p>
            <a:pPr lvl="1"/>
            <a:r>
              <a:rPr lang="en-US" sz="2000" dirty="0" smtClean="0"/>
              <a:t>	f)  </a:t>
            </a:r>
            <a:r>
              <a:rPr lang="en-US" sz="2000" b="1" dirty="0" smtClean="0"/>
              <a:t>spit on Him</a:t>
            </a:r>
          </a:p>
          <a:p>
            <a:pPr lvl="1"/>
            <a:r>
              <a:rPr lang="en-US" sz="2000" dirty="0"/>
              <a:t>	</a:t>
            </a:r>
            <a:r>
              <a:rPr lang="en-US" sz="2000" dirty="0" smtClean="0"/>
              <a:t>g) </a:t>
            </a:r>
            <a:r>
              <a:rPr lang="en-US" sz="2000" b="1" dirty="0" smtClean="0"/>
              <a:t>kill Him</a:t>
            </a:r>
          </a:p>
          <a:p>
            <a:pPr marL="857250" lvl="1" indent="-400050">
              <a:buFont typeface="Arial" panose="020B0604020202020204" pitchFamily="34" charset="0"/>
              <a:buChar char="•"/>
            </a:pPr>
            <a:endParaRPr lang="en-US" dirty="0"/>
          </a:p>
          <a:p>
            <a:pPr marL="857250" lvl="1" indent="-400050">
              <a:buFont typeface="Arial" panose="020B0604020202020204" pitchFamily="34" charset="0"/>
              <a:buChar char="•"/>
            </a:pPr>
            <a:endParaRPr lang="en-US" dirty="0"/>
          </a:p>
        </p:txBody>
      </p:sp>
    </p:spTree>
    <p:extLst>
      <p:ext uri="{BB962C8B-B14F-4D97-AF65-F5344CB8AC3E}">
        <p14:creationId xmlns:p14="http://schemas.microsoft.com/office/powerpoint/2010/main" val="444617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6742"/>
            <a:ext cx="8686800" cy="5016758"/>
          </a:xfrm>
          <a:prstGeom prst="rect">
            <a:avLst/>
          </a:prstGeom>
          <a:noFill/>
        </p:spPr>
        <p:txBody>
          <a:bodyPr wrap="square" rtlCol="0">
            <a:spAutoFit/>
          </a:bodyPr>
          <a:lstStyle/>
          <a:p>
            <a:pPr algn="ctr"/>
            <a:r>
              <a:rPr lang="en-US" sz="2800" b="1" u="sng" dirty="0" smtClean="0"/>
              <a:t>Conclusion</a:t>
            </a:r>
          </a:p>
          <a:p>
            <a:pPr algn="ctr"/>
            <a:endParaRPr lang="en-US" sz="2800" b="1" dirty="0"/>
          </a:p>
          <a:p>
            <a:r>
              <a:rPr lang="en-US" sz="2800" dirty="0" smtClean="0"/>
              <a:t>Isa. 50:7 </a:t>
            </a:r>
          </a:p>
          <a:p>
            <a:r>
              <a:rPr lang="en-US" sz="2800" b="1" dirty="0"/>
              <a:t>	</a:t>
            </a:r>
            <a:r>
              <a:rPr lang="en-US" sz="2800" b="1" i="1" dirty="0"/>
              <a:t>"For the Lord GOD will help Me; Therefore I will not be disgraced; Therefore I have </a:t>
            </a:r>
            <a:r>
              <a:rPr lang="en-US" sz="2800" b="1" i="1" u="sng" dirty="0"/>
              <a:t>set My face like a flint</a:t>
            </a:r>
            <a:r>
              <a:rPr lang="en-US" sz="2800" b="1" i="1" dirty="0"/>
              <a:t>, And I know that I will not be ashamed</a:t>
            </a:r>
            <a:r>
              <a:rPr lang="en-US" sz="2800" b="1" i="1" dirty="0" smtClean="0"/>
              <a:t>.</a:t>
            </a:r>
          </a:p>
          <a:p>
            <a:endParaRPr lang="en-US" sz="2800" b="1" i="1" dirty="0"/>
          </a:p>
          <a:p>
            <a:r>
              <a:rPr lang="en-US" sz="2400" dirty="0" smtClean="0"/>
              <a:t>Do Not be discouraged. Be steadfast, Be resolute!</a:t>
            </a:r>
          </a:p>
          <a:p>
            <a:endParaRPr lang="en-US" sz="2400" dirty="0"/>
          </a:p>
          <a:p>
            <a:r>
              <a:rPr lang="en-US" sz="2400" dirty="0" smtClean="0"/>
              <a:t>Phil 3:14 </a:t>
            </a:r>
            <a:r>
              <a:rPr lang="en-US" sz="2400" b="1" i="1" dirty="0" smtClean="0"/>
              <a:t>“I press toward the goal for the prize of the upward call of God in Christ Jesus.” </a:t>
            </a:r>
            <a:endParaRPr lang="en-US" sz="2400" b="1" i="1" dirty="0"/>
          </a:p>
        </p:txBody>
      </p:sp>
    </p:spTree>
    <p:extLst>
      <p:ext uri="{BB962C8B-B14F-4D97-AF65-F5344CB8AC3E}">
        <p14:creationId xmlns:p14="http://schemas.microsoft.com/office/powerpoint/2010/main" val="1820014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785" y="243954"/>
            <a:ext cx="8458200" cy="6124754"/>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rPr>
              <a:t>He came to do the will of the Father</a:t>
            </a:r>
          </a:p>
          <a:p>
            <a:pPr marL="914400" lvl="1" indent="-457200">
              <a:buFont typeface="Arial" panose="020B0604020202020204" pitchFamily="34" charset="0"/>
              <a:buChar char="•"/>
            </a:pPr>
            <a:endParaRPr lang="en-US" sz="2400" dirty="0" smtClean="0"/>
          </a:p>
          <a:p>
            <a:pPr marL="914400" lvl="1" indent="-457200">
              <a:buFont typeface="Arial" panose="020B0604020202020204" pitchFamily="34" charset="0"/>
              <a:buChar char="•"/>
            </a:pPr>
            <a:r>
              <a:rPr lang="en-US" sz="2400" dirty="0" smtClean="0"/>
              <a:t>When it was God’s will for Jesus to come to earth, </a:t>
            </a:r>
            <a:r>
              <a:rPr lang="en-US" sz="2400" u="sng" dirty="0" smtClean="0"/>
              <a:t>He set His face toward earth</a:t>
            </a:r>
            <a:r>
              <a:rPr lang="en-US" sz="2400" dirty="0" smtClean="0"/>
              <a:t>.</a:t>
            </a:r>
          </a:p>
          <a:p>
            <a:pPr lvl="2"/>
            <a:r>
              <a:rPr lang="en-US" sz="2400" dirty="0" smtClean="0"/>
              <a:t>	</a:t>
            </a:r>
          </a:p>
          <a:p>
            <a:pPr lvl="2"/>
            <a:r>
              <a:rPr lang="en-US" sz="2400" dirty="0" smtClean="0"/>
              <a:t>Heb.10:7  </a:t>
            </a:r>
            <a:r>
              <a:rPr lang="en-US" sz="2400" b="1" i="1" dirty="0" smtClean="0"/>
              <a:t>Then I said, 'BEHOLD, I HAVE COME— IN THE VOLUME OF THE BOOK IT IS WRITTEN OF ME— TO DO YOUR WILL, O GOD.' </a:t>
            </a:r>
          </a:p>
          <a:p>
            <a:pPr lvl="2"/>
            <a:endParaRPr lang="en-US" sz="2400" dirty="0" smtClean="0"/>
          </a:p>
          <a:p>
            <a:pPr marL="1257300" lvl="2" indent="-342900">
              <a:buFont typeface="Arial" panose="020B0604020202020204" pitchFamily="34" charset="0"/>
              <a:buChar char="•"/>
            </a:pPr>
            <a:r>
              <a:rPr lang="en-US" sz="2400" dirty="0" smtClean="0"/>
              <a:t>He boldly predicted what was going to happen to him at Jerusalem.</a:t>
            </a:r>
          </a:p>
          <a:p>
            <a:pPr marL="1257300" lvl="2" indent="-342900">
              <a:buFont typeface="Arial" panose="020B0604020202020204" pitchFamily="34" charset="0"/>
              <a:buChar char="•"/>
            </a:pPr>
            <a:endParaRPr lang="en-US" sz="2400" b="1" i="1" dirty="0"/>
          </a:p>
          <a:p>
            <a:pPr lvl="2"/>
            <a:endParaRPr lang="en-US" sz="2400" b="1" i="1" dirty="0" smtClean="0"/>
          </a:p>
          <a:p>
            <a:pPr lvl="2"/>
            <a:endParaRPr lang="en-US" sz="2400" b="1" i="1" dirty="0"/>
          </a:p>
          <a:p>
            <a:pPr lvl="2"/>
            <a:r>
              <a:rPr lang="en-US" sz="2400" b="1" i="1" dirty="0" smtClean="0"/>
              <a:t>			</a:t>
            </a:r>
            <a:endParaRPr lang="en-US" sz="2400" dirty="0"/>
          </a:p>
          <a:p>
            <a:pPr lvl="2"/>
            <a:r>
              <a:rPr lang="en-US" sz="2400" dirty="0" smtClean="0"/>
              <a:t> </a:t>
            </a:r>
            <a:endParaRPr lang="en-US" sz="2400" dirty="0"/>
          </a:p>
        </p:txBody>
      </p:sp>
    </p:spTree>
    <p:extLst>
      <p:ext uri="{BB962C8B-B14F-4D97-AF65-F5344CB8AC3E}">
        <p14:creationId xmlns:p14="http://schemas.microsoft.com/office/powerpoint/2010/main" val="83543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64510"/>
            <a:ext cx="8229600" cy="4431983"/>
          </a:xfrm>
          <a:prstGeom prst="rect">
            <a:avLst/>
          </a:prstGeom>
        </p:spPr>
        <p:txBody>
          <a:bodyPr wrap="square">
            <a:spAutoFit/>
          </a:bodyPr>
          <a:lstStyle/>
          <a:p>
            <a:r>
              <a:rPr lang="en-US" dirty="0"/>
              <a:t>Luke 13:33, “Nevertheless I must journey today, tomorrow, and the day following; for it cannot be that a prophet should perish outside of Jerusalem. </a:t>
            </a:r>
            <a:r>
              <a:rPr lang="en-US" dirty="0" smtClean="0"/>
              <a:t>“</a:t>
            </a:r>
          </a:p>
          <a:p>
            <a:endParaRPr lang="en-US" dirty="0"/>
          </a:p>
          <a:p>
            <a:r>
              <a:rPr lang="en-US" sz="2400" b="1" dirty="0">
                <a:effectLst>
                  <a:outerShdw blurRad="38100" dist="38100" dir="2700000" algn="tl">
                    <a:srgbClr val="000000">
                      <a:alpha val="43137"/>
                    </a:srgbClr>
                  </a:outerShdw>
                </a:effectLst>
              </a:rPr>
              <a:t>He kept his firm commitment despite the distraction of others.</a:t>
            </a:r>
          </a:p>
          <a:p>
            <a:endParaRPr lang="en-US" dirty="0"/>
          </a:p>
          <a:p>
            <a:pPr marL="285750" indent="-285750">
              <a:buFont typeface="Arial" panose="020B0604020202020204" pitchFamily="34" charset="0"/>
              <a:buChar char="•"/>
            </a:pPr>
            <a:r>
              <a:rPr lang="en-US" dirty="0"/>
              <a:t>The Samaritans rejected Him</a:t>
            </a:r>
            <a:r>
              <a:rPr lang="en-US" dirty="0" smtClean="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What did Jesus’ disciples want to do</a:t>
            </a:r>
            <a:r>
              <a:rPr lang="en-US" dirty="0" smtClean="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Our human </a:t>
            </a:r>
            <a:r>
              <a:rPr lang="en-US" dirty="0" smtClean="0"/>
              <a:t>nature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 the garden, Peter came to the Lord’s defense.</a:t>
            </a:r>
          </a:p>
          <a:p>
            <a:endParaRPr lang="en-US" dirty="0"/>
          </a:p>
        </p:txBody>
      </p:sp>
    </p:spTree>
    <p:extLst>
      <p:ext uri="{BB962C8B-B14F-4D97-AF65-F5344CB8AC3E}">
        <p14:creationId xmlns:p14="http://schemas.microsoft.com/office/powerpoint/2010/main" val="380188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42900"/>
            <a:ext cx="8458200" cy="3939540"/>
          </a:xfrm>
          <a:prstGeom prst="rect">
            <a:avLst/>
          </a:prstGeom>
          <a:noFill/>
        </p:spPr>
        <p:txBody>
          <a:bodyPr wrap="square" rtlCol="0">
            <a:spAutoFit/>
          </a:bodyPr>
          <a:lstStyle/>
          <a:p>
            <a:pPr marL="742950" lvl="1" indent="-285750">
              <a:buFont typeface="Arial" panose="020B0604020202020204" pitchFamily="34" charset="0"/>
              <a:buChar char="•"/>
            </a:pPr>
            <a:endParaRPr lang="en-US" dirty="0"/>
          </a:p>
          <a:p>
            <a:pPr lvl="1"/>
            <a:r>
              <a:rPr lang="en-US" sz="3200" b="1" dirty="0" smtClean="0">
                <a:effectLst>
                  <a:outerShdw blurRad="38100" dist="38100" dir="2700000" algn="tl">
                    <a:srgbClr val="000000">
                      <a:alpha val="43137"/>
                    </a:srgbClr>
                  </a:outerShdw>
                </a:effectLst>
              </a:rPr>
              <a:t>II. Like Jesus, We need to Set our Faces toward Jerusalem</a:t>
            </a:r>
            <a:r>
              <a:rPr lang="en-US" dirty="0" smtClean="0">
                <a:effectLst>
                  <a:outerShdw blurRad="38100" dist="38100" dir="2700000" algn="tl">
                    <a:srgbClr val="000000">
                      <a:alpha val="43137"/>
                    </a:srgbClr>
                  </a:outerShdw>
                </a:effectLst>
              </a:rPr>
              <a:t>.</a:t>
            </a:r>
          </a:p>
          <a:p>
            <a:pPr marL="1200150" lvl="2" indent="-285750">
              <a:buFont typeface="Arial" panose="020B0604020202020204" pitchFamily="34" charset="0"/>
              <a:buChar char="•"/>
            </a:pPr>
            <a:endParaRPr lang="en-US" dirty="0" smtClean="0"/>
          </a:p>
          <a:p>
            <a:pPr marL="1200150" lvl="2" indent="-285750">
              <a:buFont typeface="Arial" panose="020B0604020202020204" pitchFamily="34" charset="0"/>
              <a:buChar char="•"/>
            </a:pPr>
            <a:r>
              <a:rPr lang="en-US" sz="2000" dirty="0" smtClean="0"/>
              <a:t>Not facing Jerusalem when we pray (Dan 6:10, 2 </a:t>
            </a:r>
            <a:r>
              <a:rPr lang="en-US" sz="2000" dirty="0" err="1" smtClean="0"/>
              <a:t>Chron</a:t>
            </a:r>
            <a:r>
              <a:rPr lang="en-US" sz="2000" dirty="0" smtClean="0"/>
              <a:t> 6:34-35</a:t>
            </a:r>
            <a:r>
              <a:rPr lang="en-US" dirty="0" smtClean="0"/>
              <a:t>)</a:t>
            </a:r>
          </a:p>
          <a:p>
            <a:pPr marL="1200150" lvl="2" indent="-285750">
              <a:buFont typeface="Arial" panose="020B0604020202020204" pitchFamily="34" charset="0"/>
              <a:buChar char="•"/>
            </a:pPr>
            <a:r>
              <a:rPr lang="en-US" sz="2000" dirty="0" smtClean="0"/>
              <a:t>No pilgrimage to the “holy city” (John 4:21)</a:t>
            </a:r>
          </a:p>
          <a:p>
            <a:pPr lvl="2"/>
            <a:r>
              <a:rPr lang="en-US" dirty="0" smtClean="0"/>
              <a:t>	</a:t>
            </a:r>
          </a:p>
          <a:p>
            <a:pPr lvl="2"/>
            <a:r>
              <a:rPr lang="en-US" b="1" i="1" dirty="0" smtClean="0"/>
              <a:t>“Jesus said to her</a:t>
            </a:r>
            <a:r>
              <a:rPr lang="en-US" i="1" dirty="0" smtClean="0"/>
              <a:t>, ‘</a:t>
            </a:r>
            <a:r>
              <a:rPr lang="en-US" b="1" i="1" dirty="0" smtClean="0"/>
              <a:t>Woman, believe Me, the hour is coming when you will neither on this mountain, nor in Jerusalem, worship the Father</a:t>
            </a:r>
            <a:r>
              <a:rPr lang="en-US" i="1" dirty="0" smtClean="0"/>
              <a:t>.’”</a:t>
            </a:r>
            <a:endParaRPr lang="en-US" i="1" dirty="0"/>
          </a:p>
          <a:p>
            <a:pPr lvl="2"/>
            <a:r>
              <a:rPr lang="en-US" dirty="0"/>
              <a:t>	</a:t>
            </a:r>
          </a:p>
        </p:txBody>
      </p:sp>
    </p:spTree>
    <p:extLst>
      <p:ext uri="{BB962C8B-B14F-4D97-AF65-F5344CB8AC3E}">
        <p14:creationId xmlns:p14="http://schemas.microsoft.com/office/powerpoint/2010/main" val="129362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988" y="133350"/>
            <a:ext cx="9014012" cy="5570756"/>
          </a:xfrm>
          <a:prstGeom prst="rect">
            <a:avLst/>
          </a:prstGeom>
          <a:noFill/>
        </p:spPr>
        <p:txBody>
          <a:bodyPr wrap="square" rtlCol="0">
            <a:spAutoFit/>
          </a:bodyPr>
          <a:lstStyle/>
          <a:p>
            <a:r>
              <a:rPr lang="en-US" sz="2400" b="1" dirty="0" smtClean="0">
                <a:effectLst>
                  <a:outerShdw blurRad="38100" dist="38100" dir="2700000" algn="tl">
                    <a:srgbClr val="000000">
                      <a:alpha val="43137"/>
                    </a:srgbClr>
                  </a:outerShdw>
                </a:effectLst>
              </a:rPr>
              <a:t>Be determined to become part of the “spiritual Jerusalem</a:t>
            </a:r>
            <a:r>
              <a:rPr lang="en-US" sz="2400" dirty="0" smtClean="0">
                <a:effectLst>
                  <a:outerShdw blurRad="38100" dist="38100" dir="2700000" algn="tl">
                    <a:srgbClr val="000000">
                      <a:alpha val="43137"/>
                    </a:srgbClr>
                  </a:outerShdw>
                </a:effectLst>
              </a:rPr>
              <a:t>”</a:t>
            </a:r>
          </a:p>
          <a:p>
            <a:pPr marL="742950" lvl="1" indent="-285750">
              <a:buFont typeface="Arial" panose="020B0604020202020204" pitchFamily="34" charset="0"/>
              <a:buChar char="•"/>
            </a:pPr>
            <a:r>
              <a:rPr lang="en-US" dirty="0" smtClean="0"/>
              <a:t>The church of Jesus Christ</a:t>
            </a:r>
          </a:p>
          <a:p>
            <a:pPr marL="1200150" lvl="2" indent="-285750">
              <a:buFont typeface="Arial" panose="020B0604020202020204" pitchFamily="34" charset="0"/>
              <a:buChar char="•"/>
            </a:pPr>
            <a:r>
              <a:rPr lang="en-US" dirty="0" smtClean="0"/>
              <a:t>Gal 4:25-26 </a:t>
            </a:r>
          </a:p>
          <a:p>
            <a:pPr lvl="3"/>
            <a:r>
              <a:rPr lang="en-US" dirty="0"/>
              <a:t> </a:t>
            </a:r>
            <a:r>
              <a:rPr lang="en-US" sz="2000" b="1" i="1" dirty="0" smtClean="0"/>
              <a:t>“for </a:t>
            </a:r>
            <a:r>
              <a:rPr lang="en-US" sz="2000" b="1" i="1" dirty="0"/>
              <a:t>this Hagar is Mount Sinai in Arabia, and corresponds to Jerusalem which now is, and is in bondage with her </a:t>
            </a:r>
            <a:r>
              <a:rPr lang="en-US" sz="2000" b="1" i="1" dirty="0" smtClean="0"/>
              <a:t>children— but </a:t>
            </a:r>
            <a:r>
              <a:rPr lang="en-US" sz="2000" b="1" i="1" dirty="0"/>
              <a:t>the </a:t>
            </a:r>
            <a:r>
              <a:rPr lang="en-US" sz="2000" b="1" i="1" u="sng" dirty="0"/>
              <a:t>Jerusalem above is free</a:t>
            </a:r>
            <a:r>
              <a:rPr lang="en-US" sz="2000" b="1" i="1" dirty="0"/>
              <a:t>, which is the mother of us all. </a:t>
            </a:r>
            <a:r>
              <a:rPr lang="en-US" b="1" i="1" dirty="0" smtClean="0"/>
              <a:t>“</a:t>
            </a:r>
          </a:p>
          <a:p>
            <a:pPr lvl="3"/>
            <a:r>
              <a:rPr lang="en-US" b="1" i="1" dirty="0"/>
              <a:t>	</a:t>
            </a:r>
            <a:endParaRPr lang="en-US" b="1" i="1" dirty="0" smtClean="0"/>
          </a:p>
          <a:p>
            <a:pPr marL="1657350" lvl="3" indent="-285750">
              <a:buFont typeface="Arial" panose="020B0604020202020204" pitchFamily="34" charset="0"/>
              <a:buChar char="•"/>
            </a:pPr>
            <a:r>
              <a:rPr lang="en-US" dirty="0" smtClean="0"/>
              <a:t>Hebrews 12:22-23</a:t>
            </a:r>
          </a:p>
          <a:p>
            <a:pPr lvl="4"/>
            <a:r>
              <a:rPr lang="en-US" b="1" i="1" dirty="0" smtClean="0"/>
              <a:t>	“But </a:t>
            </a:r>
            <a:r>
              <a:rPr lang="en-US" b="1" i="1" dirty="0"/>
              <a:t>you have come to Mount Zion and to the city of the living God, the heavenly Jerusalem, to an innumerable company of angels, </a:t>
            </a:r>
            <a:r>
              <a:rPr lang="en-US" b="1" i="1" dirty="0" smtClean="0"/>
              <a:t> </a:t>
            </a:r>
            <a:r>
              <a:rPr lang="en-US" b="1" i="1" dirty="0"/>
              <a:t>to the general assembly and church of the firstborn who are registered in heaven, to God the </a:t>
            </a:r>
            <a:r>
              <a:rPr lang="en-US" b="1" i="1" dirty="0" smtClean="0"/>
              <a:t>Judge</a:t>
            </a:r>
          </a:p>
          <a:p>
            <a:pPr lvl="4"/>
            <a:r>
              <a:rPr lang="en-US" b="1" i="1" dirty="0" smtClean="0"/>
              <a:t> </a:t>
            </a:r>
            <a:r>
              <a:rPr lang="en-US" b="1" i="1" dirty="0"/>
              <a:t>of all, to the spirits of just men made perfect, </a:t>
            </a:r>
            <a:r>
              <a:rPr lang="en-US" b="1" i="1" dirty="0" smtClean="0"/>
              <a:t>“</a:t>
            </a:r>
          </a:p>
          <a:p>
            <a:pPr lvl="4"/>
            <a:endParaRPr lang="en-US" b="1" i="1" dirty="0"/>
          </a:p>
          <a:p>
            <a:pPr marL="1200150" lvl="2" indent="-285750">
              <a:buFont typeface="Arial" panose="020B0604020202020204" pitchFamily="34" charset="0"/>
              <a:buChar char="•"/>
            </a:pPr>
            <a:r>
              <a:rPr lang="en-US" b="1" dirty="0" smtClean="0"/>
              <a:t>To become a part of the body of Christ isn’t by accident or by birth</a:t>
            </a:r>
            <a:endParaRPr lang="en-US" b="1" dirty="0"/>
          </a:p>
          <a:p>
            <a:pPr lvl="4"/>
            <a:endParaRPr lang="en-US" b="1" i="1" dirty="0"/>
          </a:p>
          <a:p>
            <a:pPr lvl="3"/>
            <a:endParaRPr lang="en-US" dirty="0"/>
          </a:p>
          <a:p>
            <a:r>
              <a:rPr lang="en-US" dirty="0"/>
              <a:t>	</a:t>
            </a:r>
          </a:p>
        </p:txBody>
      </p:sp>
    </p:spTree>
    <p:extLst>
      <p:ext uri="{BB962C8B-B14F-4D97-AF65-F5344CB8AC3E}">
        <p14:creationId xmlns:p14="http://schemas.microsoft.com/office/powerpoint/2010/main" val="1483262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85750"/>
            <a:ext cx="8534400" cy="5755422"/>
          </a:xfrm>
          <a:prstGeom prst="rect">
            <a:avLst/>
          </a:prstGeom>
          <a:noFill/>
        </p:spPr>
        <p:txBody>
          <a:bodyPr wrap="square" rtlCol="0">
            <a:spAutoFit/>
          </a:bodyPr>
          <a:lstStyle/>
          <a:p>
            <a:pPr marL="571500" indent="-571500">
              <a:buAutoNum type="romanUcPeriod" startAt="3"/>
            </a:pPr>
            <a:r>
              <a:rPr lang="en-US" sz="2800" b="1" dirty="0" smtClean="0">
                <a:effectLst>
                  <a:outerShdw blurRad="38100" dist="38100" dir="2700000" algn="tl">
                    <a:srgbClr val="000000">
                      <a:alpha val="43137"/>
                    </a:srgbClr>
                  </a:outerShdw>
                </a:effectLst>
              </a:rPr>
              <a:t>We must set our Faces Toward the Eternal, 			Heavenly Jerusalem</a:t>
            </a:r>
          </a:p>
          <a:p>
            <a:pPr marL="571500" indent="-571500">
              <a:buAutoNum type="romanUcPeriod" startAt="3"/>
            </a:pPr>
            <a:endParaRPr lang="en-US" sz="2800" b="1" dirty="0">
              <a:effectLst>
                <a:outerShdw blurRad="38100" dist="38100" dir="2700000" algn="tl">
                  <a:srgbClr val="000000">
                    <a:alpha val="43137"/>
                  </a:srgbClr>
                </a:outerShdw>
              </a:effectLst>
            </a:endParaRPr>
          </a:p>
          <a:p>
            <a:r>
              <a:rPr lang="en-US" sz="2800" dirty="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Rev. 3:12  “</a:t>
            </a:r>
            <a:r>
              <a:rPr lang="en-US" sz="2000" b="1" i="1" dirty="0" smtClean="0"/>
              <a:t>He </a:t>
            </a:r>
            <a:r>
              <a:rPr lang="en-US" sz="2000" b="1" i="1" dirty="0"/>
              <a:t>who overcomes, I will make him a pillar in the temple of My God, and he shall go out no more. I will write on him the name of My God and the name of the city of My God, the New Jerusalem, which comes down out of heaven from My God. And I will write on him My new name. </a:t>
            </a:r>
            <a:r>
              <a:rPr lang="en-US" sz="2000" b="1" i="1" dirty="0" smtClean="0"/>
              <a:t>“</a:t>
            </a:r>
          </a:p>
          <a:p>
            <a:endParaRPr lang="en-US" sz="2000" b="1" i="1" dirty="0"/>
          </a:p>
          <a:p>
            <a:r>
              <a:rPr lang="en-US" sz="2000" b="1" i="1" dirty="0"/>
              <a:t>	</a:t>
            </a:r>
            <a:r>
              <a:rPr lang="en-US" sz="2800" dirty="0">
                <a:effectLst>
                  <a:outerShdw blurRad="38100" dist="38100" dir="2700000" algn="tl">
                    <a:srgbClr val="000000">
                      <a:alpha val="43137"/>
                    </a:srgbClr>
                  </a:outerShdw>
                </a:effectLst>
              </a:rPr>
              <a:t>Rev 21:2 </a:t>
            </a:r>
            <a:r>
              <a:rPr lang="en-US" sz="2000" b="1" i="1" dirty="0"/>
              <a:t>“Then I, John, saw the holy city, New Jerusalem, coming down out of heaven from God, prepared as a bride adorned for her husband</a:t>
            </a:r>
            <a:r>
              <a:rPr lang="en-US" sz="2000" b="1" i="1" dirty="0" smtClean="0"/>
              <a:t>.”</a:t>
            </a:r>
          </a:p>
          <a:p>
            <a:endParaRPr lang="en-US" sz="2000" b="1" i="1" dirty="0"/>
          </a:p>
          <a:p>
            <a:r>
              <a:rPr lang="en-US" sz="2000" b="1" i="1" dirty="0"/>
              <a:t>	</a:t>
            </a:r>
          </a:p>
          <a:p>
            <a:endParaRPr lang="en-US" sz="2000" b="1" i="1" dirty="0"/>
          </a:p>
          <a:p>
            <a:endParaRPr lang="en-US" sz="2800" dirty="0"/>
          </a:p>
        </p:txBody>
      </p:sp>
    </p:spTree>
    <p:extLst>
      <p:ext uri="{BB962C8B-B14F-4D97-AF65-F5344CB8AC3E}">
        <p14:creationId xmlns:p14="http://schemas.microsoft.com/office/powerpoint/2010/main" val="1434891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09550"/>
            <a:ext cx="8382000" cy="4524315"/>
          </a:xfrm>
          <a:prstGeom prst="rect">
            <a:avLst/>
          </a:prstGeom>
        </p:spPr>
        <p:txBody>
          <a:bodyPr wrap="square">
            <a:spAutoFit/>
          </a:bodyPr>
          <a:lstStyle/>
          <a:p>
            <a:r>
              <a:rPr lang="en-US" sz="2000" dirty="0"/>
              <a:t>Rev 21:10  </a:t>
            </a:r>
            <a:r>
              <a:rPr lang="en-US" dirty="0"/>
              <a:t>“</a:t>
            </a:r>
            <a:r>
              <a:rPr lang="en-US" sz="2400" b="1" i="1" dirty="0"/>
              <a:t>And he carried me away in the Spirit to a great and high mountain, and showed me the great city, the holy Jerusalem, descending out of heaven from God</a:t>
            </a:r>
            <a:r>
              <a:rPr lang="en-US" i="1" dirty="0" smtClean="0"/>
              <a:t>”</a:t>
            </a:r>
          </a:p>
          <a:p>
            <a:pPr marL="914400" lvl="1" indent="-457200">
              <a:buFont typeface="Arial" panose="020B0604020202020204" pitchFamily="34" charset="0"/>
              <a:buChar char="•"/>
            </a:pPr>
            <a:r>
              <a:rPr lang="en-US" sz="2800" b="1" dirty="0" smtClean="0"/>
              <a:t>Don’t Set your face on this earth!</a:t>
            </a:r>
          </a:p>
          <a:p>
            <a:pPr lvl="1"/>
            <a:r>
              <a:rPr lang="en-US" sz="2800" b="1" dirty="0" smtClean="0"/>
              <a:t>		</a:t>
            </a:r>
            <a:endParaRPr lang="en-US" sz="2800" b="1" dirty="0"/>
          </a:p>
          <a:p>
            <a:pPr lvl="1"/>
            <a:r>
              <a:rPr lang="en-US" sz="2800" b="1" dirty="0" smtClean="0"/>
              <a:t>										Death or</a:t>
            </a:r>
          </a:p>
          <a:p>
            <a:pPr lvl="1"/>
            <a:r>
              <a:rPr lang="en-US" sz="2800" b="1" dirty="0"/>
              <a:t>	</a:t>
            </a:r>
            <a:r>
              <a:rPr lang="en-US" sz="2800" b="1" dirty="0" smtClean="0"/>
              <a:t>	2</a:t>
            </a:r>
            <a:r>
              <a:rPr lang="en-US" sz="2800" b="1" baseline="30000" dirty="0" smtClean="0"/>
              <a:t>nd</a:t>
            </a:r>
            <a:r>
              <a:rPr lang="en-US" sz="2800" b="1" dirty="0" smtClean="0"/>
              <a:t> Coming</a:t>
            </a:r>
          </a:p>
          <a:p>
            <a:pPr lvl="1"/>
            <a:endParaRPr lang="en-US" sz="2800" b="1" dirty="0"/>
          </a:p>
          <a:p>
            <a:pPr marL="914400" lvl="1" indent="-457200">
              <a:buFont typeface="Arial" panose="020B0604020202020204" pitchFamily="34" charset="0"/>
              <a:buChar char="•"/>
            </a:pPr>
            <a:r>
              <a:rPr lang="en-US" sz="2400" dirty="0" smtClean="0"/>
              <a:t>This world is the journey, not the destination.</a:t>
            </a:r>
            <a:endParaRPr lang="en-US" sz="2400" dirty="0"/>
          </a:p>
        </p:txBody>
      </p:sp>
      <p:cxnSp>
        <p:nvCxnSpPr>
          <p:cNvPr id="4" name="Straight Connector 3"/>
          <p:cNvCxnSpPr/>
          <p:nvPr/>
        </p:nvCxnSpPr>
        <p:spPr>
          <a:xfrm>
            <a:off x="647700" y="2812007"/>
            <a:ext cx="914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617260" y="2345115"/>
            <a:ext cx="0" cy="121920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1676400" y="2800350"/>
            <a:ext cx="609600" cy="76396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617260" y="2812007"/>
            <a:ext cx="7162800"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1350560" y="2231306"/>
            <a:ext cx="533400" cy="144681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491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Effect transition="in" filter="barn(inVertical)">
                                      <p:cBhvr>
                                        <p:cTn id="32" dur="500"/>
                                        <p:tgtEl>
                                          <p:spTgt spid="2">
                                            <p:txEl>
                                              <p:pRg st="3" end="3"/>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barn(inVertical)">
                                      <p:cBhvr>
                                        <p:cTn id="35" dur="500"/>
                                        <p:tgtEl>
                                          <p:spTgt spid="2">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par>
                                <p:cTn id="40" presetID="1" presetClass="entr" presetSubtype="0" fill="hold" nodeType="with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74745"/>
            <a:ext cx="8458200" cy="3970318"/>
          </a:xfrm>
          <a:prstGeom prst="rect">
            <a:avLst/>
          </a:prstGeom>
          <a:noFill/>
        </p:spPr>
        <p:txBody>
          <a:bodyPr wrap="square" rtlCol="0">
            <a:spAutoFit/>
          </a:bodyPr>
          <a:lstStyle/>
          <a:p>
            <a:r>
              <a:rPr lang="en-US" sz="3600" b="1" dirty="0" smtClean="0">
                <a:effectLst>
                  <a:outerShdw blurRad="38100" dist="38100" dir="2700000" algn="tl">
                    <a:srgbClr val="000000">
                      <a:alpha val="43137"/>
                    </a:srgbClr>
                  </a:outerShdw>
                </a:effectLst>
              </a:rPr>
              <a:t>What if….???</a:t>
            </a:r>
          </a:p>
          <a:p>
            <a:endParaRPr lang="en-US" sz="2800" b="1" dirty="0"/>
          </a:p>
          <a:p>
            <a:pPr marL="457200" indent="-457200">
              <a:buFont typeface="Arial" panose="020B0604020202020204" pitchFamily="34" charset="0"/>
              <a:buChar char="•"/>
            </a:pPr>
            <a:r>
              <a:rPr lang="en-US" sz="2000" b="1" dirty="0" smtClean="0"/>
              <a:t>Your own family rejects you?</a:t>
            </a:r>
          </a:p>
          <a:p>
            <a:pPr marL="457200" indent="-457200">
              <a:buFont typeface="Arial" panose="020B0604020202020204" pitchFamily="34" charset="0"/>
              <a:buChar char="•"/>
            </a:pPr>
            <a:r>
              <a:rPr lang="en-US" sz="2000" b="1" dirty="0" smtClean="0"/>
              <a:t>Your friends &amp; peers at school encourages you to do wrong?</a:t>
            </a:r>
          </a:p>
          <a:p>
            <a:pPr marL="457200" indent="-457200">
              <a:buFont typeface="Arial" panose="020B0604020202020204" pitchFamily="34" charset="0"/>
              <a:buChar char="•"/>
            </a:pPr>
            <a:r>
              <a:rPr lang="en-US" sz="2000" b="1" dirty="0" smtClean="0"/>
              <a:t>Your employer or fellow workers engage in contrary behavior?</a:t>
            </a:r>
          </a:p>
          <a:p>
            <a:pPr marL="457200" indent="-457200">
              <a:buFont typeface="Arial" panose="020B0604020202020204" pitchFamily="34" charset="0"/>
              <a:buChar char="•"/>
            </a:pPr>
            <a:r>
              <a:rPr lang="en-US" sz="2000" b="1" dirty="0" smtClean="0"/>
              <a:t>Your spouse tries to prevent you from serving?</a:t>
            </a:r>
          </a:p>
          <a:p>
            <a:pPr marL="457200" indent="-457200">
              <a:buFont typeface="Arial" panose="020B0604020202020204" pitchFamily="34" charset="0"/>
              <a:buChar char="•"/>
            </a:pPr>
            <a:r>
              <a:rPr lang="en-US" sz="2000" b="1" dirty="0" smtClean="0"/>
              <a:t>Your health or health of loved ones fail?</a:t>
            </a:r>
          </a:p>
          <a:p>
            <a:pPr marL="457200" indent="-457200">
              <a:buFont typeface="Arial" panose="020B0604020202020204" pitchFamily="34" charset="0"/>
              <a:buChar char="•"/>
            </a:pPr>
            <a:r>
              <a:rPr lang="en-US" sz="2000" b="1" dirty="0" smtClean="0"/>
              <a:t>Your faith is weak?</a:t>
            </a:r>
          </a:p>
          <a:p>
            <a:pPr marL="457200" indent="-457200">
              <a:buFont typeface="Arial" panose="020B0604020202020204" pitchFamily="34" charset="0"/>
              <a:buChar char="•"/>
            </a:pPr>
            <a:r>
              <a:rPr lang="en-US" sz="2000" b="1" dirty="0" smtClean="0"/>
              <a:t>Death of someone dear to you?</a:t>
            </a:r>
          </a:p>
          <a:p>
            <a:pPr marL="457200" indent="-457200">
              <a:buFont typeface="Arial" panose="020B0604020202020204" pitchFamily="34" charset="0"/>
              <a:buChar char="•"/>
            </a:pPr>
            <a:endParaRPr lang="en-US" sz="2000" b="1" dirty="0"/>
          </a:p>
          <a:p>
            <a:r>
              <a:rPr lang="en-US" sz="2800" b="1" dirty="0" smtClean="0">
                <a:effectLst>
                  <a:outerShdw blurRad="38100" dist="38100" dir="2700000" algn="tl">
                    <a:srgbClr val="000000">
                      <a:alpha val="43137"/>
                    </a:srgbClr>
                  </a:outerShdw>
                </a:effectLst>
              </a:rPr>
              <a:t>Set your face to serve Him ….REGARDLESS!!</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1261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61950"/>
            <a:ext cx="8610600" cy="2154436"/>
          </a:xfrm>
          <a:prstGeom prst="rect">
            <a:avLst/>
          </a:prstGeom>
          <a:noFill/>
        </p:spPr>
        <p:txBody>
          <a:bodyPr wrap="square" rtlCol="0">
            <a:spAutoFit/>
          </a:bodyPr>
          <a:lstStyle/>
          <a:p>
            <a:r>
              <a:rPr lang="en-US" sz="3200" dirty="0" smtClean="0"/>
              <a:t>Phil 3:18-19</a:t>
            </a:r>
          </a:p>
          <a:p>
            <a:r>
              <a:rPr lang="en-US" dirty="0"/>
              <a:t>	</a:t>
            </a:r>
            <a:r>
              <a:rPr lang="en-US" dirty="0" smtClean="0"/>
              <a:t>“</a:t>
            </a:r>
            <a:r>
              <a:rPr lang="en-US" sz="2000" b="1" i="1" dirty="0" smtClean="0"/>
              <a:t>For </a:t>
            </a:r>
            <a:r>
              <a:rPr lang="en-US" sz="2000" b="1" i="1" dirty="0"/>
              <a:t>many walk, of whom I have told you often, and now tell you even weeping, that they are the enemies of the cross of Christ: </a:t>
            </a:r>
            <a:r>
              <a:rPr lang="en-US" sz="2000" b="1" i="1" dirty="0" smtClean="0"/>
              <a:t>  </a:t>
            </a:r>
            <a:r>
              <a:rPr lang="en-US" sz="2000" b="1" i="1" dirty="0"/>
              <a:t>whose end is destruction, whose god is their belly, and whose glory is in their </a:t>
            </a:r>
            <a:r>
              <a:rPr lang="en-US" sz="2000" b="1" i="1" dirty="0" smtClean="0"/>
              <a:t>shame—</a:t>
            </a:r>
            <a:r>
              <a:rPr lang="en-US" sz="2000" b="1" i="1" dirty="0"/>
              <a:t> </a:t>
            </a:r>
            <a:r>
              <a:rPr lang="en-US" sz="2400" b="1" i="1" u="sng" dirty="0" smtClean="0">
                <a:effectLst>
                  <a:outerShdw blurRad="38100" dist="38100" dir="2700000" algn="tl">
                    <a:srgbClr val="000000">
                      <a:alpha val="43137"/>
                    </a:srgbClr>
                  </a:outerShdw>
                </a:effectLst>
              </a:rPr>
              <a:t>who </a:t>
            </a:r>
            <a:r>
              <a:rPr lang="en-US" sz="2400" b="1" i="1" u="sng" dirty="0">
                <a:effectLst>
                  <a:outerShdw blurRad="38100" dist="38100" dir="2700000" algn="tl">
                    <a:srgbClr val="000000">
                      <a:alpha val="43137"/>
                    </a:srgbClr>
                  </a:outerShdw>
                </a:effectLst>
              </a:rPr>
              <a:t>set their mind on earthly things</a:t>
            </a:r>
            <a:r>
              <a:rPr lang="en-US" sz="2000" b="1" i="1" dirty="0"/>
              <a:t>. </a:t>
            </a:r>
            <a:r>
              <a:rPr lang="en-US" sz="2000" b="1" i="1" dirty="0" smtClean="0"/>
              <a:t>“</a:t>
            </a:r>
            <a:endParaRPr lang="en-US" sz="2000" b="1" i="1" dirty="0"/>
          </a:p>
          <a:p>
            <a:endParaRPr lang="en-US" dirty="0"/>
          </a:p>
        </p:txBody>
      </p:sp>
      <p:cxnSp>
        <p:nvCxnSpPr>
          <p:cNvPr id="4" name="Straight Connector 3"/>
          <p:cNvCxnSpPr/>
          <p:nvPr/>
        </p:nvCxnSpPr>
        <p:spPr>
          <a:xfrm>
            <a:off x="304800" y="3790950"/>
            <a:ext cx="1066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371600" y="3181350"/>
            <a:ext cx="0" cy="1143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524000" y="3790950"/>
            <a:ext cx="6477000"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371600" y="3409950"/>
            <a:ext cx="68580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109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154</TotalTime>
  <Words>361</Words>
  <Application>Microsoft Office PowerPoint</Application>
  <PresentationFormat>On-screen Show (16:9)</PresentationFormat>
  <Paragraphs>92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Apothecary</vt:lpstr>
      <vt:lpstr>Jesus set his face Luke 9:51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set his face Luke 9:51</dc:title>
  <dc:creator>Jay Ogden</dc:creator>
  <cp:lastModifiedBy>Jay</cp:lastModifiedBy>
  <cp:revision>18</cp:revision>
  <dcterms:created xsi:type="dcterms:W3CDTF">2014-08-24T20:20:10Z</dcterms:created>
  <dcterms:modified xsi:type="dcterms:W3CDTF">2014-08-29T13:14:49Z</dcterms:modified>
</cp:coreProperties>
</file>