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3"/>
  </p:notesMasterIdLst>
  <p:sldIdLst>
    <p:sldId id="262" r:id="rId3"/>
    <p:sldId id="263" r:id="rId4"/>
    <p:sldId id="268" r:id="rId5"/>
    <p:sldId id="264" r:id="rId6"/>
    <p:sldId id="265" r:id="rId7"/>
    <p:sldId id="270" r:id="rId8"/>
    <p:sldId id="271" r:id="rId9"/>
    <p:sldId id="266" r:id="rId10"/>
    <p:sldId id="272" r:id="rId11"/>
    <p:sldId id="267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05" autoAdjust="0"/>
    <p:restoredTop sz="86469" autoAdjust="0"/>
  </p:normalViewPr>
  <p:slideViewPr>
    <p:cSldViewPr>
      <p:cViewPr varScale="1">
        <p:scale>
          <a:sx n="93" d="100"/>
          <a:sy n="93" d="100"/>
        </p:scale>
        <p:origin x="-104" y="-48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9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7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774853"/>
            <a:ext cx="8305800" cy="85725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75299"/>
            <a:ext cx="8305800" cy="14859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2662595"/>
            <a:ext cx="2971800" cy="1191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2644727"/>
            <a:ext cx="45720" cy="3429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342900"/>
            <a:ext cx="20574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342900"/>
            <a:ext cx="6019800" cy="417195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200150"/>
            <a:ext cx="2057400" cy="33147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28900"/>
            <a:ext cx="7924800" cy="10287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719148"/>
            <a:ext cx="7924800" cy="738552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3687744"/>
            <a:ext cx="7924800" cy="3226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61950"/>
            <a:ext cx="7924800" cy="10287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33550"/>
            <a:ext cx="7924800" cy="738552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381000" y="1428750"/>
            <a:ext cx="8305800" cy="0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737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59936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59936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1651422"/>
            <a:ext cx="4038600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1651422"/>
            <a:ext cx="4038600" cy="29352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586"/>
            <a:ext cx="8229600" cy="85725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049695"/>
            <a:ext cx="4040188" cy="5715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1635164"/>
            <a:ext cx="3749040" cy="1191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342900"/>
            <a:ext cx="6248400" cy="42862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200150"/>
            <a:ext cx="1984248" cy="280035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342900"/>
            <a:ext cx="1981200" cy="8001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9/16/14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085850"/>
            <a:ext cx="8229600" cy="35087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4652750"/>
            <a:ext cx="2590800" cy="288036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9/16/14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4652750"/>
            <a:ext cx="3581400" cy="288036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4636148"/>
            <a:ext cx="609600" cy="3429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9144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72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Lessons From </a:t>
            </a:r>
            <a:r>
              <a:rPr lang="en-US" b="1" dirty="0" smtClean="0">
                <a:solidFill>
                  <a:schemeClr val="tx1"/>
                </a:solidFill>
              </a:rPr>
              <a:t>Daniel’s </a:t>
            </a:r>
            <a:r>
              <a:rPr lang="en-US" b="1" dirty="0">
                <a:solidFill>
                  <a:schemeClr val="tx1"/>
                </a:solidFill>
              </a:rPr>
              <a:t>Faith</a:t>
            </a:r>
            <a:endParaRPr lang="en-US" dirty="0"/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285750"/>
            <a:ext cx="4038600" cy="2665476"/>
          </a:xfrm>
          <a:prstGeom prst="rect">
            <a:avLst/>
          </a:prstGeom>
          <a:effectLst>
            <a:outerShdw blurRad="50800" dist="38100" dir="1860000" algn="tl" rotWithShape="0">
              <a:schemeClr val="bg1">
                <a:lumMod val="75000"/>
                <a:lumOff val="25000"/>
                <a:alpha val="43000"/>
              </a:scheme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6385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Romans 8:31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4343400"/>
          </a:xfrm>
        </p:spPr>
        <p:txBody>
          <a:bodyPr>
            <a:noAutofit/>
          </a:bodyPr>
          <a:lstStyle/>
          <a:p>
            <a:pPr marL="0" indent="0">
              <a:buClrTx/>
            </a:pPr>
            <a:r>
              <a:rPr lang="en-US" sz="1700" dirty="0" smtClean="0">
                <a:solidFill>
                  <a:srgbClr val="000000"/>
                </a:solidFill>
              </a:rPr>
              <a:t>What </a:t>
            </a:r>
            <a:r>
              <a:rPr lang="en-US" sz="1700" dirty="0">
                <a:solidFill>
                  <a:srgbClr val="000000"/>
                </a:solidFill>
              </a:rPr>
              <a:t>then shall we say to these things? If God is for us, who can be against us? </a:t>
            </a:r>
          </a:p>
          <a:p>
            <a:pPr marL="0" indent="0">
              <a:buClrTx/>
            </a:pPr>
            <a:r>
              <a:rPr lang="en-US" sz="1700" dirty="0" smtClean="0">
                <a:solidFill>
                  <a:srgbClr val="000000"/>
                </a:solidFill>
              </a:rPr>
              <a:t>He </a:t>
            </a:r>
            <a:r>
              <a:rPr lang="en-US" sz="1700" dirty="0">
                <a:solidFill>
                  <a:srgbClr val="000000"/>
                </a:solidFill>
              </a:rPr>
              <a:t>who did not spare His own Son, but delivered Him up for us all, how shall He not with Him also freely give us all things? </a:t>
            </a:r>
            <a:r>
              <a:rPr lang="en-US" sz="1700" dirty="0" smtClean="0">
                <a:solidFill>
                  <a:srgbClr val="000000"/>
                </a:solidFill>
              </a:rPr>
              <a:t>Who </a:t>
            </a:r>
            <a:r>
              <a:rPr lang="en-US" sz="1700" dirty="0">
                <a:solidFill>
                  <a:srgbClr val="000000"/>
                </a:solidFill>
              </a:rPr>
              <a:t>shall bring a charge against God's elect? </a:t>
            </a:r>
            <a:r>
              <a:rPr lang="en-US" sz="1700" b="1" dirty="0">
                <a:solidFill>
                  <a:srgbClr val="000000"/>
                </a:solidFill>
              </a:rPr>
              <a:t>It is God who justifies.</a:t>
            </a:r>
            <a:r>
              <a:rPr lang="en-US" sz="1700" dirty="0">
                <a:solidFill>
                  <a:srgbClr val="000000"/>
                </a:solidFill>
              </a:rPr>
              <a:t> </a:t>
            </a:r>
            <a:r>
              <a:rPr lang="en-US" sz="1700" dirty="0" smtClean="0">
                <a:solidFill>
                  <a:srgbClr val="000000"/>
                </a:solidFill>
              </a:rPr>
              <a:t>Who </a:t>
            </a:r>
            <a:r>
              <a:rPr lang="en-US" sz="1700" dirty="0">
                <a:solidFill>
                  <a:srgbClr val="000000"/>
                </a:solidFill>
              </a:rPr>
              <a:t>is he who condemns? </a:t>
            </a:r>
            <a:r>
              <a:rPr lang="en-US" sz="1700" b="1" dirty="0">
                <a:solidFill>
                  <a:srgbClr val="000000"/>
                </a:solidFill>
              </a:rPr>
              <a:t>It is Christ</a:t>
            </a:r>
            <a:r>
              <a:rPr lang="en-US" sz="1700" dirty="0">
                <a:solidFill>
                  <a:srgbClr val="000000"/>
                </a:solidFill>
              </a:rPr>
              <a:t> who died, and furthermore is also risen, who is even at the right hand of God, who also </a:t>
            </a:r>
            <a:r>
              <a:rPr lang="en-US" sz="1700" b="1" dirty="0">
                <a:solidFill>
                  <a:srgbClr val="000000"/>
                </a:solidFill>
              </a:rPr>
              <a:t>makes intercession for us. </a:t>
            </a:r>
            <a:r>
              <a:rPr lang="en-US" sz="1700" dirty="0" smtClean="0">
                <a:solidFill>
                  <a:srgbClr val="000000"/>
                </a:solidFill>
              </a:rPr>
              <a:t>Who </a:t>
            </a:r>
            <a:r>
              <a:rPr lang="en-US" sz="1700" dirty="0">
                <a:solidFill>
                  <a:srgbClr val="000000"/>
                </a:solidFill>
              </a:rPr>
              <a:t>shall separate us from the love of Christ? Shall tribulation, or distress, or persecution, or famine, or nakedness, or peril, or sword? </a:t>
            </a:r>
            <a:r>
              <a:rPr lang="en-US" sz="1700" dirty="0" smtClean="0">
                <a:solidFill>
                  <a:srgbClr val="000000"/>
                </a:solidFill>
              </a:rPr>
              <a:t>As </a:t>
            </a:r>
            <a:r>
              <a:rPr lang="en-US" sz="1700" dirty="0">
                <a:solidFill>
                  <a:srgbClr val="000000"/>
                </a:solidFill>
              </a:rPr>
              <a:t>it is written: "For Your sake we are killed all day long; We are accounted as sheep for the slaughter</a:t>
            </a:r>
            <a:r>
              <a:rPr lang="en-US" sz="1700" dirty="0" smtClean="0">
                <a:solidFill>
                  <a:srgbClr val="000000"/>
                </a:solidFill>
              </a:rPr>
              <a:t>.” </a:t>
            </a:r>
            <a:r>
              <a:rPr lang="en-US" sz="1700" b="1" dirty="0" smtClean="0">
                <a:solidFill>
                  <a:srgbClr val="000000"/>
                </a:solidFill>
              </a:rPr>
              <a:t>Yet </a:t>
            </a:r>
            <a:r>
              <a:rPr lang="en-US" sz="1700" b="1" dirty="0">
                <a:solidFill>
                  <a:srgbClr val="000000"/>
                </a:solidFill>
              </a:rPr>
              <a:t>in all these things we are more than conquerors </a:t>
            </a:r>
            <a:r>
              <a:rPr lang="en-US" sz="1700" dirty="0">
                <a:solidFill>
                  <a:srgbClr val="000000"/>
                </a:solidFill>
              </a:rPr>
              <a:t>through </a:t>
            </a:r>
            <a:r>
              <a:rPr lang="en-US" sz="1700" b="1" dirty="0">
                <a:solidFill>
                  <a:srgbClr val="000000"/>
                </a:solidFill>
              </a:rPr>
              <a:t>Him who loved us</a:t>
            </a:r>
            <a:r>
              <a:rPr lang="en-US" sz="1700" dirty="0">
                <a:solidFill>
                  <a:srgbClr val="000000"/>
                </a:solidFill>
              </a:rPr>
              <a:t>. </a:t>
            </a:r>
            <a:r>
              <a:rPr lang="en-US" sz="1700" dirty="0" smtClean="0">
                <a:solidFill>
                  <a:srgbClr val="000000"/>
                </a:solidFill>
              </a:rPr>
              <a:t>For </a:t>
            </a:r>
            <a:r>
              <a:rPr lang="en-US" sz="1700" dirty="0">
                <a:solidFill>
                  <a:srgbClr val="000000"/>
                </a:solidFill>
              </a:rPr>
              <a:t>I am persuaded that neither death nor life, nor angels nor principalities nor powers, nor things present nor things to come, </a:t>
            </a:r>
            <a:r>
              <a:rPr lang="en-US" sz="1700" dirty="0" smtClean="0">
                <a:solidFill>
                  <a:srgbClr val="000000"/>
                </a:solidFill>
              </a:rPr>
              <a:t>nor </a:t>
            </a:r>
            <a:r>
              <a:rPr lang="en-US" sz="1700" dirty="0">
                <a:solidFill>
                  <a:srgbClr val="000000"/>
                </a:solidFill>
              </a:rPr>
              <a:t>height nor depth, </a:t>
            </a:r>
            <a:r>
              <a:rPr lang="en-US" sz="1700" b="1" dirty="0">
                <a:solidFill>
                  <a:srgbClr val="000000"/>
                </a:solidFill>
              </a:rPr>
              <a:t>nor any other created thing, shall be able to separate us from the love of God </a:t>
            </a:r>
            <a:r>
              <a:rPr lang="en-US" sz="1700" dirty="0">
                <a:solidFill>
                  <a:srgbClr val="000000"/>
                </a:solidFill>
              </a:rPr>
              <a:t>which is in Christ Jesus our Lord.</a:t>
            </a:r>
          </a:p>
          <a:p>
            <a:pPr marL="0" indent="0">
              <a:buClrTx/>
            </a:pPr>
            <a:r>
              <a:rPr lang="en-US" sz="16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endParaRPr lang="en-US" sz="300" dirty="0"/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3440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Daniel’s </a:t>
            </a:r>
            <a:r>
              <a:rPr lang="en-US" sz="5400" dirty="0" smtClean="0">
                <a:solidFill>
                  <a:schemeClr val="tx1"/>
                </a:solidFill>
              </a:rPr>
              <a:t>Faith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3429000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"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Determination</a:t>
            </a:r>
            <a:endParaRPr lang="en-US" sz="3600" b="1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lang="en-US" sz="2800" dirty="0">
                <a:solidFill>
                  <a:srgbClr val="000000"/>
                </a:solidFill>
              </a:rPr>
              <a:t>1:8 But </a:t>
            </a:r>
            <a:r>
              <a:rPr lang="en-US" sz="2800" b="1" dirty="0">
                <a:solidFill>
                  <a:srgbClr val="000000"/>
                </a:solidFill>
              </a:rPr>
              <a:t>Daniel purposed in his heart</a:t>
            </a:r>
            <a:r>
              <a:rPr lang="en-US" sz="2800" dirty="0">
                <a:solidFill>
                  <a:srgbClr val="000000"/>
                </a:solidFill>
              </a:rPr>
              <a:t> that he would </a:t>
            </a:r>
            <a:r>
              <a:rPr lang="en-US" sz="2800" b="1" dirty="0">
                <a:solidFill>
                  <a:srgbClr val="000000"/>
                </a:solidFill>
              </a:rPr>
              <a:t>not defile himself</a:t>
            </a:r>
            <a:r>
              <a:rPr lang="en-US" sz="2800" dirty="0">
                <a:solidFill>
                  <a:srgbClr val="000000"/>
                </a:solidFill>
              </a:rPr>
              <a:t> with the portion of the king's delicacies, nor with the wine which he drank; therefore he requested of the chief of the eunuchs that he might not defile himself. </a:t>
            </a:r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284776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Daniel’s </a:t>
            </a:r>
            <a:r>
              <a:rPr lang="en-US" sz="5400" dirty="0" smtClean="0">
                <a:solidFill>
                  <a:schemeClr val="tx1"/>
                </a:solidFill>
              </a:rPr>
              <a:t>Faith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3429000"/>
          </a:xfrm>
        </p:spPr>
        <p:txBody>
          <a:bodyPr>
            <a:normAutofit fontScale="77500" lnSpcReduction="20000"/>
          </a:bodyPr>
          <a:lstStyle/>
          <a:p>
            <a:pPr>
              <a:buClrTx/>
              <a:buFont typeface="Wingdings" charset="2"/>
              <a:buChar char=""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Determination</a:t>
            </a:r>
          </a:p>
          <a:p>
            <a:pPr marL="0" indent="0">
              <a:buClrTx/>
            </a:pPr>
            <a:r>
              <a:rPr lang="en-US" sz="3600" b="1" dirty="0">
                <a:solidFill>
                  <a:srgbClr val="000000"/>
                </a:solidFill>
              </a:rPr>
              <a:t>James </a:t>
            </a:r>
            <a:r>
              <a:rPr lang="en-US" sz="3600" b="1" dirty="0" smtClean="0">
                <a:solidFill>
                  <a:srgbClr val="000000"/>
                </a:solidFill>
              </a:rPr>
              <a:t>1:13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Let no one say when he is tempted, "I am tempted by God"; for God cannot be tempted by evil, nor does He Himself tempt anyone. </a:t>
            </a:r>
            <a:r>
              <a:rPr lang="en-US" sz="3600" dirty="0" smtClean="0">
                <a:solidFill>
                  <a:srgbClr val="000000"/>
                </a:solidFill>
              </a:rPr>
              <a:t>But </a:t>
            </a:r>
            <a:r>
              <a:rPr lang="en-US" sz="3600" dirty="0">
                <a:solidFill>
                  <a:srgbClr val="000000"/>
                </a:solidFill>
              </a:rPr>
              <a:t>each one is tempted when he is </a:t>
            </a:r>
            <a:r>
              <a:rPr lang="en-US" sz="3600" b="1" dirty="0">
                <a:solidFill>
                  <a:srgbClr val="000000"/>
                </a:solidFill>
              </a:rPr>
              <a:t>drawn away by his own desires and enticed</a:t>
            </a:r>
            <a:r>
              <a:rPr lang="en-US" sz="3600" dirty="0">
                <a:solidFill>
                  <a:srgbClr val="000000"/>
                </a:solidFill>
              </a:rPr>
              <a:t>. </a:t>
            </a:r>
            <a:r>
              <a:rPr lang="en-US" sz="3600" dirty="0" smtClean="0">
                <a:solidFill>
                  <a:srgbClr val="000000"/>
                </a:solidFill>
              </a:rPr>
              <a:t>Then</a:t>
            </a:r>
            <a:r>
              <a:rPr lang="en-US" sz="3600" dirty="0">
                <a:solidFill>
                  <a:srgbClr val="000000"/>
                </a:solidFill>
              </a:rPr>
              <a:t>, when desire has conceived, </a:t>
            </a:r>
            <a:r>
              <a:rPr lang="en-US" sz="3600" b="1" dirty="0">
                <a:solidFill>
                  <a:srgbClr val="000000"/>
                </a:solidFill>
              </a:rPr>
              <a:t>it gives birth to sin</a:t>
            </a:r>
            <a:r>
              <a:rPr lang="en-US" sz="3600" dirty="0">
                <a:solidFill>
                  <a:srgbClr val="000000"/>
                </a:solidFill>
              </a:rPr>
              <a:t>; and sin, when it is full-grown, brings forth death. </a:t>
            </a:r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708900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Daniel’s </a:t>
            </a:r>
            <a:r>
              <a:rPr lang="en-US" sz="5400" dirty="0" smtClean="0">
                <a:solidFill>
                  <a:schemeClr val="tx1"/>
                </a:solidFill>
              </a:rPr>
              <a:t>Faith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3714750"/>
          </a:xfrm>
        </p:spPr>
        <p:txBody>
          <a:bodyPr>
            <a:normAutofit fontScale="25000" lnSpcReduction="20000"/>
          </a:bodyPr>
          <a:lstStyle/>
          <a:p>
            <a:pPr>
              <a:buClrTx/>
              <a:buFont typeface="Wingdings" charset="2"/>
              <a:buChar char=""/>
            </a:pPr>
            <a:r>
              <a:rPr lang="en-US" sz="132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Prayer</a:t>
            </a:r>
            <a:endParaRPr lang="en-US" sz="13200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ClrTx/>
            </a:pPr>
            <a:r>
              <a:rPr lang="en-US" sz="8400" b="1" dirty="0">
                <a:solidFill>
                  <a:srgbClr val="000000"/>
                </a:solidFill>
                <a:cs typeface="Times New Roman"/>
              </a:rPr>
              <a:t>2:</a:t>
            </a:r>
            <a:r>
              <a:rPr lang="en-US" sz="8400" b="1" dirty="0" smtClean="0">
                <a:solidFill>
                  <a:srgbClr val="000000"/>
                </a:solidFill>
                <a:cs typeface="Times New Roman"/>
              </a:rPr>
              <a:t>17-18 </a:t>
            </a:r>
            <a:r>
              <a:rPr lang="en-US" sz="8400" dirty="0">
                <a:solidFill>
                  <a:srgbClr val="000000"/>
                </a:solidFill>
                <a:cs typeface="Times New Roman"/>
              </a:rPr>
              <a:t>Then Daniel went to his house, and made the decision known to </a:t>
            </a:r>
            <a:r>
              <a:rPr lang="en-US" sz="8400" dirty="0" err="1">
                <a:solidFill>
                  <a:srgbClr val="000000"/>
                </a:solidFill>
                <a:cs typeface="Times New Roman"/>
              </a:rPr>
              <a:t>Hananiah</a:t>
            </a:r>
            <a:r>
              <a:rPr lang="en-US" sz="8400" dirty="0">
                <a:solidFill>
                  <a:srgbClr val="000000"/>
                </a:solidFill>
                <a:cs typeface="Times New Roman"/>
              </a:rPr>
              <a:t>, </a:t>
            </a:r>
            <a:r>
              <a:rPr lang="en-US" sz="8400" dirty="0" err="1">
                <a:solidFill>
                  <a:srgbClr val="000000"/>
                </a:solidFill>
                <a:cs typeface="Times New Roman"/>
              </a:rPr>
              <a:t>Mishael</a:t>
            </a:r>
            <a:r>
              <a:rPr lang="en-US" sz="8400" dirty="0">
                <a:solidFill>
                  <a:srgbClr val="000000"/>
                </a:solidFill>
                <a:cs typeface="Times New Roman"/>
              </a:rPr>
              <a:t>, and </a:t>
            </a:r>
            <a:r>
              <a:rPr lang="en-US" sz="8400" dirty="0" err="1">
                <a:solidFill>
                  <a:srgbClr val="000000"/>
                </a:solidFill>
                <a:cs typeface="Times New Roman"/>
              </a:rPr>
              <a:t>Azariah</a:t>
            </a:r>
            <a:r>
              <a:rPr lang="en-US" sz="8400" dirty="0">
                <a:solidFill>
                  <a:srgbClr val="000000"/>
                </a:solidFill>
                <a:cs typeface="Times New Roman"/>
              </a:rPr>
              <a:t>, his companions, </a:t>
            </a:r>
            <a:r>
              <a:rPr lang="en-US" sz="8400" b="1" dirty="0" smtClean="0">
                <a:solidFill>
                  <a:srgbClr val="000000"/>
                </a:solidFill>
                <a:cs typeface="Times New Roman"/>
              </a:rPr>
              <a:t>that </a:t>
            </a:r>
            <a:r>
              <a:rPr lang="en-US" sz="8400" b="1" dirty="0">
                <a:solidFill>
                  <a:srgbClr val="000000"/>
                </a:solidFill>
                <a:cs typeface="Times New Roman"/>
              </a:rPr>
              <a:t>they might seek mercies from the God of heaven</a:t>
            </a:r>
            <a:r>
              <a:rPr lang="en-US" sz="8400" dirty="0">
                <a:solidFill>
                  <a:srgbClr val="000000"/>
                </a:solidFill>
                <a:cs typeface="Times New Roman"/>
              </a:rPr>
              <a:t> concerning this secret, so that Daniel and his companions might not perish with the rest of the wise men of Babylon. </a:t>
            </a:r>
            <a:endParaRPr lang="en-US" sz="8400" dirty="0" smtClean="0">
              <a:solidFill>
                <a:srgbClr val="000000"/>
              </a:solidFill>
              <a:cs typeface="Times New Roman"/>
            </a:endParaRPr>
          </a:p>
          <a:p>
            <a:pPr marL="0" indent="0">
              <a:buClrTx/>
            </a:pPr>
            <a:endParaRPr lang="en-US" sz="8400" dirty="0">
              <a:solidFill>
                <a:srgbClr val="000000"/>
              </a:solidFill>
              <a:cs typeface="Times New Roman"/>
            </a:endParaRPr>
          </a:p>
          <a:p>
            <a:pPr marL="0" indent="0">
              <a:buClrTx/>
            </a:pPr>
            <a:r>
              <a:rPr lang="en-US" sz="8400" b="1" dirty="0">
                <a:solidFill>
                  <a:srgbClr val="000000"/>
                </a:solidFill>
                <a:cs typeface="Times New Roman"/>
              </a:rPr>
              <a:t>6:10</a:t>
            </a:r>
            <a:r>
              <a:rPr lang="en-US" sz="8400" dirty="0">
                <a:solidFill>
                  <a:srgbClr val="000000"/>
                </a:solidFill>
                <a:cs typeface="Times New Roman"/>
              </a:rPr>
              <a:t> Now when Daniel knew that the writing was signed, he went home. And in his upper room, with his windows open toward Jerusalem, </a:t>
            </a:r>
            <a:r>
              <a:rPr lang="en-US" sz="8400" b="1" dirty="0">
                <a:solidFill>
                  <a:srgbClr val="000000"/>
                </a:solidFill>
                <a:cs typeface="Times New Roman"/>
              </a:rPr>
              <a:t>he knelt down on his knees three times that day, and prayed and gave thanks before his God</a:t>
            </a:r>
            <a:r>
              <a:rPr lang="en-US" sz="8400" dirty="0">
                <a:solidFill>
                  <a:srgbClr val="000000"/>
                </a:solidFill>
                <a:cs typeface="Times New Roman"/>
              </a:rPr>
              <a:t>, as was his custom since early days. </a:t>
            </a:r>
          </a:p>
          <a:p>
            <a:endParaRPr lang="en-US" sz="9600" dirty="0"/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3440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Daniel’s </a:t>
            </a:r>
            <a:r>
              <a:rPr lang="en-US" sz="5400" dirty="0" smtClean="0">
                <a:solidFill>
                  <a:schemeClr val="tx1"/>
                </a:solidFill>
              </a:rPr>
              <a:t>Faith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3429000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"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Determination</a:t>
            </a:r>
          </a:p>
          <a:p>
            <a:pPr>
              <a:buClrTx/>
              <a:buFont typeface="Wingdings" charset="2"/>
              <a:buChar char=""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Prayer</a:t>
            </a:r>
          </a:p>
          <a:p>
            <a:pPr>
              <a:buClrTx/>
              <a:buFont typeface="Wingdings" charset="2"/>
              <a:buChar char=""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Integrity</a:t>
            </a:r>
          </a:p>
          <a:p>
            <a:pPr marL="0" indent="0">
              <a:buClrTx/>
            </a:pPr>
            <a:endParaRPr lang="en-US" sz="3600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ClrTx/>
            </a:pPr>
            <a:endParaRPr lang="en-US" sz="3600" b="1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3440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Daniel’s </a:t>
            </a:r>
            <a:r>
              <a:rPr lang="en-US" sz="5400" dirty="0" smtClean="0">
                <a:solidFill>
                  <a:schemeClr val="tx1"/>
                </a:solidFill>
              </a:rPr>
              <a:t>Faith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4191000"/>
          </a:xfrm>
        </p:spPr>
        <p:txBody>
          <a:bodyPr>
            <a:normAutofit fontScale="70000" lnSpcReduction="20000"/>
          </a:bodyPr>
          <a:lstStyle/>
          <a:p>
            <a:pPr>
              <a:buClrTx/>
              <a:buFont typeface="Wingdings" charset="2"/>
              <a:buChar char=""/>
            </a:pPr>
            <a:r>
              <a:rPr lang="en-US" sz="53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Integrity</a:t>
            </a:r>
          </a:p>
          <a:p>
            <a:pPr marL="0" indent="0">
              <a:buClrTx/>
            </a:pPr>
            <a:r>
              <a:rPr lang="en-US" sz="3600" b="1" dirty="0">
                <a:solidFill>
                  <a:srgbClr val="000000"/>
                </a:solidFill>
              </a:rPr>
              <a:t>6:</a:t>
            </a:r>
            <a:r>
              <a:rPr lang="en-US" sz="3600" b="1" dirty="0" smtClean="0">
                <a:solidFill>
                  <a:srgbClr val="000000"/>
                </a:solidFill>
              </a:rPr>
              <a:t>3-5</a:t>
            </a:r>
            <a:r>
              <a:rPr lang="en-US" sz="3600" dirty="0" smtClean="0">
                <a:solidFill>
                  <a:srgbClr val="000000"/>
                </a:solidFill>
              </a:rPr>
              <a:t> </a:t>
            </a:r>
            <a:r>
              <a:rPr lang="en-US" sz="3600" dirty="0">
                <a:solidFill>
                  <a:srgbClr val="000000"/>
                </a:solidFill>
              </a:rPr>
              <a:t>Then this Daniel distinguished himself above the governors and satraps, because an excellent spirit was in him; and the king gave thought to setting him over the whole realm. </a:t>
            </a:r>
            <a:r>
              <a:rPr lang="en-US" sz="3600" dirty="0" smtClean="0">
                <a:solidFill>
                  <a:srgbClr val="000000"/>
                </a:solidFill>
              </a:rPr>
              <a:t>So </a:t>
            </a:r>
            <a:r>
              <a:rPr lang="en-US" sz="3600" dirty="0">
                <a:solidFill>
                  <a:srgbClr val="000000"/>
                </a:solidFill>
              </a:rPr>
              <a:t>the governors and satraps </a:t>
            </a:r>
            <a:r>
              <a:rPr lang="en-US" sz="3600" b="1" dirty="0">
                <a:solidFill>
                  <a:srgbClr val="000000"/>
                </a:solidFill>
              </a:rPr>
              <a:t>sought to find some charge against Daniel concerning the kingdom; but they could find no charge or fault, because he was faithful</a:t>
            </a:r>
            <a:r>
              <a:rPr lang="en-US" sz="3600" dirty="0">
                <a:solidFill>
                  <a:srgbClr val="000000"/>
                </a:solidFill>
              </a:rPr>
              <a:t>; nor was there any error or fault found in him. </a:t>
            </a:r>
            <a:r>
              <a:rPr lang="en-US" sz="3600" dirty="0" smtClean="0">
                <a:solidFill>
                  <a:srgbClr val="000000"/>
                </a:solidFill>
              </a:rPr>
              <a:t>Then </a:t>
            </a:r>
            <a:r>
              <a:rPr lang="en-US" sz="3600" dirty="0">
                <a:solidFill>
                  <a:srgbClr val="000000"/>
                </a:solidFill>
              </a:rPr>
              <a:t>these men said, "</a:t>
            </a:r>
            <a:r>
              <a:rPr lang="en-US" sz="3600" b="1" dirty="0">
                <a:solidFill>
                  <a:srgbClr val="000000"/>
                </a:solidFill>
              </a:rPr>
              <a:t>We shall not find any charge against this Daniel </a:t>
            </a:r>
            <a:r>
              <a:rPr lang="en-US" sz="3600" dirty="0">
                <a:solidFill>
                  <a:srgbClr val="000000"/>
                </a:solidFill>
              </a:rPr>
              <a:t>unless we find it against him concerning the law of his God." </a:t>
            </a:r>
          </a:p>
          <a:p>
            <a:pPr marL="0" indent="0">
              <a:buClrTx/>
            </a:pPr>
            <a:endParaRPr lang="en-US" sz="3600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ClrTx/>
            </a:pPr>
            <a:endParaRPr lang="en-US" sz="3600" b="1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320580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Daniel’s </a:t>
            </a:r>
            <a:r>
              <a:rPr lang="en-US" sz="5400" dirty="0" smtClean="0">
                <a:solidFill>
                  <a:schemeClr val="tx1"/>
                </a:solidFill>
              </a:rPr>
              <a:t>Faith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3429000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"/>
            </a:pPr>
            <a:r>
              <a:rPr lang="en-US" sz="33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Integrity</a:t>
            </a:r>
          </a:p>
          <a:p>
            <a:pPr marL="0" indent="0">
              <a:buClrTx/>
            </a:pPr>
            <a:r>
              <a:rPr lang="en-US" sz="3600" b="1" dirty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2800" b="1" dirty="0">
                <a:solidFill>
                  <a:srgbClr val="000000"/>
                </a:solidFill>
              </a:rPr>
              <a:t>6:21 </a:t>
            </a:r>
            <a:r>
              <a:rPr lang="en-US" sz="2800" dirty="0">
                <a:solidFill>
                  <a:srgbClr val="000000"/>
                </a:solidFill>
              </a:rPr>
              <a:t>Then Daniel said to the king, "O king, live forever! </a:t>
            </a:r>
            <a:r>
              <a:rPr lang="en-US" sz="2800" dirty="0" smtClean="0">
                <a:solidFill>
                  <a:srgbClr val="000000"/>
                </a:solidFill>
              </a:rPr>
              <a:t>My </a:t>
            </a:r>
            <a:r>
              <a:rPr lang="en-US" sz="2800" dirty="0">
                <a:solidFill>
                  <a:srgbClr val="000000"/>
                </a:solidFill>
              </a:rPr>
              <a:t>God sent His angel and shut the lions' mouths, so that they have not hurt me, </a:t>
            </a:r>
            <a:r>
              <a:rPr lang="en-US" sz="2800" b="1" dirty="0">
                <a:solidFill>
                  <a:srgbClr val="000000"/>
                </a:solidFill>
              </a:rPr>
              <a:t>because I was found innocent before Him; and also, O king, I have done no wrong before you." </a:t>
            </a:r>
          </a:p>
          <a:p>
            <a:pPr marL="0" indent="0">
              <a:buClrTx/>
            </a:pPr>
            <a:endParaRPr lang="en-US" sz="2800" b="1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sz="2800" dirty="0"/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994737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Daniel’s </a:t>
            </a:r>
            <a:r>
              <a:rPr lang="en-US" sz="5400" dirty="0" smtClean="0">
                <a:solidFill>
                  <a:schemeClr val="tx1"/>
                </a:solidFill>
              </a:rPr>
              <a:t>Faith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3429000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"/>
            </a:pPr>
            <a:r>
              <a:rPr lang="en-US" sz="2800" dirty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Determination</a:t>
            </a:r>
          </a:p>
          <a:p>
            <a:pPr>
              <a:buClrTx/>
              <a:buFont typeface="Wingdings" charset="2"/>
              <a:buChar char=""/>
            </a:pPr>
            <a:r>
              <a:rPr lang="en-US" sz="2800" dirty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Prayer</a:t>
            </a:r>
          </a:p>
          <a:p>
            <a:pPr>
              <a:buClrTx/>
              <a:buFont typeface="Wingdings" charset="2"/>
              <a:buChar char=""/>
            </a:pPr>
            <a:r>
              <a:rPr lang="en-US" sz="28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Integrity</a:t>
            </a:r>
          </a:p>
          <a:p>
            <a:pPr>
              <a:buClrTx/>
              <a:buFont typeface="Wingdings" charset="2"/>
              <a:buChar char=""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Trusting God</a:t>
            </a:r>
            <a:endParaRPr lang="en-US" sz="3600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pPr marL="0" indent="0">
              <a:buClrTx/>
            </a:pPr>
            <a:endParaRPr lang="en-US" sz="3600" b="1" dirty="0">
              <a:solidFill>
                <a:srgbClr val="000000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lang="en-US" dirty="0"/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323440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61950"/>
            <a:ext cx="6705600" cy="1028700"/>
          </a:xfrm>
        </p:spPr>
        <p:txBody>
          <a:bodyPr/>
          <a:lstStyle/>
          <a:p>
            <a:r>
              <a:rPr lang="en-US" sz="5400" dirty="0" smtClean="0">
                <a:solidFill>
                  <a:schemeClr val="tx1"/>
                </a:solidFill>
              </a:rPr>
              <a:t>Daniel’s </a:t>
            </a:r>
            <a:r>
              <a:rPr lang="en-US" sz="5400" dirty="0" smtClean="0">
                <a:solidFill>
                  <a:schemeClr val="tx1"/>
                </a:solidFill>
              </a:rPr>
              <a:t>Faith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1428750"/>
            <a:ext cx="8763000" cy="3429000"/>
          </a:xfrm>
        </p:spPr>
        <p:txBody>
          <a:bodyPr>
            <a:normAutofit/>
          </a:bodyPr>
          <a:lstStyle/>
          <a:p>
            <a:pPr>
              <a:buClrTx/>
              <a:buFont typeface="Wingdings" charset="2"/>
              <a:buChar char=""/>
            </a:pPr>
            <a:r>
              <a:rPr lang="en-US" sz="3600" dirty="0" smtClean="0">
                <a:solidFill>
                  <a:srgbClr val="000000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Trusting God</a:t>
            </a:r>
          </a:p>
          <a:p>
            <a:pPr marL="365760" lvl="1" indent="0">
              <a:buClrTx/>
            </a:pPr>
            <a:r>
              <a:rPr lang="en-US" sz="2800" dirty="0" smtClean="0">
                <a:solidFill>
                  <a:srgbClr val="000000"/>
                </a:solidFill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</a:rPr>
              <a:t>Ch</a:t>
            </a:r>
            <a:r>
              <a:rPr lang="en-US" sz="2800" dirty="0" smtClean="0">
                <a:solidFill>
                  <a:srgbClr val="000000"/>
                </a:solidFill>
              </a:rPr>
              <a:t> 1 – Refused to defile himself</a:t>
            </a:r>
          </a:p>
          <a:p>
            <a:pPr marL="365760" lvl="1" indent="0">
              <a:buClrTx/>
            </a:pPr>
            <a:r>
              <a:rPr lang="en-US" sz="2800" dirty="0" smtClean="0">
                <a:solidFill>
                  <a:srgbClr val="000000"/>
                </a:solidFill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</a:rPr>
              <a:t>Ch</a:t>
            </a:r>
            <a:r>
              <a:rPr lang="en-US" sz="2800" dirty="0" smtClean="0">
                <a:solidFill>
                  <a:srgbClr val="000000"/>
                </a:solidFill>
              </a:rPr>
              <a:t> 2 – Requested </a:t>
            </a:r>
            <a:r>
              <a:rPr lang="en-US" sz="2800" smtClean="0">
                <a:solidFill>
                  <a:srgbClr val="000000"/>
                </a:solidFill>
              </a:rPr>
              <a:t>to </a:t>
            </a:r>
            <a:r>
              <a:rPr lang="en-US" sz="2800" smtClean="0">
                <a:solidFill>
                  <a:srgbClr val="000000"/>
                </a:solidFill>
              </a:rPr>
              <a:t>interpret the </a:t>
            </a:r>
            <a:r>
              <a:rPr lang="en-US" sz="2800" dirty="0" smtClean="0">
                <a:solidFill>
                  <a:srgbClr val="000000"/>
                </a:solidFill>
              </a:rPr>
              <a:t>dream</a:t>
            </a:r>
          </a:p>
          <a:p>
            <a:pPr marL="365760" lvl="1" indent="0">
              <a:buClrTx/>
            </a:pPr>
            <a:r>
              <a:rPr lang="en-US" sz="2800" dirty="0" smtClean="0">
                <a:solidFill>
                  <a:srgbClr val="000000"/>
                </a:solidFill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</a:rPr>
              <a:t>Ch</a:t>
            </a:r>
            <a:r>
              <a:rPr lang="en-US" sz="2800" dirty="0" smtClean="0">
                <a:solidFill>
                  <a:srgbClr val="000000"/>
                </a:solidFill>
              </a:rPr>
              <a:t> 4, 5 – Delivered condemnation from God </a:t>
            </a:r>
          </a:p>
          <a:p>
            <a:pPr marL="365760" lvl="1" indent="0">
              <a:buClrTx/>
            </a:pPr>
            <a:r>
              <a:rPr lang="en-US" sz="2800" dirty="0" smtClean="0">
                <a:solidFill>
                  <a:srgbClr val="000000"/>
                </a:solidFill>
              </a:rPr>
              <a:t>- </a:t>
            </a:r>
            <a:r>
              <a:rPr lang="en-US" sz="2800" dirty="0" err="1" smtClean="0">
                <a:solidFill>
                  <a:srgbClr val="000000"/>
                </a:solidFill>
              </a:rPr>
              <a:t>Ch</a:t>
            </a:r>
            <a:r>
              <a:rPr lang="en-US" sz="2800" dirty="0" smtClean="0">
                <a:solidFill>
                  <a:srgbClr val="000000"/>
                </a:solidFill>
              </a:rPr>
              <a:t> 6 – Obeyed God, despite the law of man </a:t>
            </a:r>
            <a:endParaRPr lang="en-US" sz="2800" dirty="0">
              <a:solidFill>
                <a:srgbClr val="000000"/>
              </a:solidFill>
            </a:endParaRPr>
          </a:p>
          <a:p>
            <a:pPr marL="0" indent="0">
              <a:buClrTx/>
            </a:pPr>
            <a:r>
              <a:rPr lang="en-US" sz="3600" b="1" dirty="0">
                <a:solidFill>
                  <a:srgbClr val="000000"/>
                </a:solidFill>
              </a:rPr>
              <a:t> </a:t>
            </a:r>
            <a:endParaRPr lang="en-US" sz="2400" dirty="0">
              <a:solidFill>
                <a:srgbClr val="00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Danielli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785" y="330200"/>
            <a:ext cx="1549015" cy="1022350"/>
          </a:xfrm>
          <a:prstGeom prst="rect">
            <a:avLst/>
          </a:prstGeom>
          <a:effectLst>
            <a:glow rad="50800">
              <a:schemeClr val="tx2">
                <a:alpha val="58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512687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C102513359990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4B4DB3A-C1C4-465B-9355-C0B33B7AAE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723</Words>
  <Application>Microsoft Macintosh PowerPoint</Application>
  <PresentationFormat>On-screen Show (16:9)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TC102513359990</vt:lpstr>
      <vt:lpstr>Lessons From Daniel’s Faith</vt:lpstr>
      <vt:lpstr>Daniel’s Faith</vt:lpstr>
      <vt:lpstr>Daniel’s Faith</vt:lpstr>
      <vt:lpstr>Daniel’s Faith</vt:lpstr>
      <vt:lpstr>Daniel’s Faith</vt:lpstr>
      <vt:lpstr>Daniel’s Faith</vt:lpstr>
      <vt:lpstr>Daniel’s Faith</vt:lpstr>
      <vt:lpstr>Daniel’s Faith</vt:lpstr>
      <vt:lpstr>Daniel’s Faith</vt:lpstr>
      <vt:lpstr>Romans 8:31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Earth Day presentation</dc:title>
  <dc:creator/>
  <cp:keywords/>
  <cp:lastModifiedBy/>
  <cp:revision>1</cp:revision>
  <dcterms:modified xsi:type="dcterms:W3CDTF">2014-09-16T18:28:22Z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</Properties>
</file>