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68" r:id="rId2"/>
    <p:sldId id="257" r:id="rId3"/>
    <p:sldId id="258" r:id="rId4"/>
    <p:sldId id="259" r:id="rId5"/>
    <p:sldId id="260" r:id="rId6"/>
    <p:sldId id="264" r:id="rId7"/>
    <p:sldId id="261" r:id="rId8"/>
    <p:sldId id="262" r:id="rId9"/>
    <p:sldId id="263" r:id="rId10"/>
    <p:sldId id="266" r:id="rId11"/>
    <p:sldId id="267" r:id="rId12"/>
    <p:sldId id="265" r:id="rId1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73" autoAdjust="0"/>
  </p:normalViewPr>
  <p:slideViewPr>
    <p:cSldViewPr>
      <p:cViewPr varScale="1">
        <p:scale>
          <a:sx n="36" d="100"/>
          <a:sy n="36" d="100"/>
        </p:scale>
        <p:origin x="-389"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604A6238-7BBA-4566-9710-B68BE6A7AB7C}" type="datetimeFigureOut">
              <a:rPr lang="en-US" smtClean="0"/>
              <a:t>9/27/2014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B5F4510-19CC-466C-BD1D-95DB36F0800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DFD8DBB-8FD5-4CAB-BE3B-C3C27DFD4165}" type="datetimeFigureOut">
              <a:rPr lang="en-US" smtClean="0"/>
              <a:t>9/27/2014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A4BBA38C-C4CF-40CF-A479-0A003B8CC0F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About</a:t>
            </a:r>
            <a:r>
              <a:rPr lang="en-US" baseline="0" dirty="0" smtClean="0"/>
              <a:t> a month and a half ago I posted status on </a:t>
            </a:r>
            <a:r>
              <a:rPr lang="en-US" baseline="0" dirty="0" err="1" smtClean="0"/>
              <a:t>Facebook</a:t>
            </a:r>
            <a:r>
              <a:rPr lang="en-US" baseline="0" dirty="0" smtClean="0"/>
              <a:t>. I’m not going to talk on the topic of this status. I will be talking on the responses I received about it that troubled me. Here’s the status.   </a:t>
            </a:r>
          </a:p>
          <a:p>
            <a:endParaRPr lang="en-US" baseline="0" dirty="0" smtClean="0"/>
          </a:p>
          <a:p>
            <a:r>
              <a:rPr lang="en-US" baseline="0" dirty="0" smtClean="0"/>
              <a:t>I knew going into this status I would receive some comments about judging Robins </a:t>
            </a:r>
            <a:r>
              <a:rPr lang="en-US" baseline="0" dirty="0" err="1" smtClean="0"/>
              <a:t>Willaims</a:t>
            </a:r>
            <a:r>
              <a:rPr lang="en-US" baseline="0" dirty="0" smtClean="0"/>
              <a:t>. In fact I deleted 3 comments almost immediately because 3 non-</a:t>
            </a:r>
            <a:r>
              <a:rPr lang="en-US" baseline="0" dirty="0" err="1" smtClean="0"/>
              <a:t>christians</a:t>
            </a:r>
            <a:r>
              <a:rPr lang="en-US" baseline="0" dirty="0" smtClean="0"/>
              <a:t> posted something about me judging. I deleted them because I didn’t feel like it was the time or the place to have a discussion with people who had a completely different world view than I. </a:t>
            </a:r>
          </a:p>
          <a:p>
            <a:endParaRPr lang="en-US" baseline="0" dirty="0" smtClean="0"/>
          </a:p>
          <a:p>
            <a:r>
              <a:rPr lang="en-US" baseline="0" dirty="0" smtClean="0"/>
              <a:t>But the “don’t judge” was brought back up by a brother in Christ and I decided to have the discussion. The following 3 slides are excerpts from that conversation. </a:t>
            </a:r>
            <a:endParaRPr lang="en-US" dirty="0"/>
          </a:p>
        </p:txBody>
      </p:sp>
      <p:sp>
        <p:nvSpPr>
          <p:cNvPr id="4" name="Slide Number Placeholder 3"/>
          <p:cNvSpPr>
            <a:spLocks noGrp="1"/>
          </p:cNvSpPr>
          <p:nvPr>
            <p:ph type="sldNum" sz="quarter" idx="10"/>
          </p:nvPr>
        </p:nvSpPr>
        <p:spPr/>
        <p:txBody>
          <a:bodyPr/>
          <a:lstStyle/>
          <a:p>
            <a:fld id="{A4BBA38C-C4CF-40CF-A479-0A003B8CC0F8}"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judge righteously</a:t>
            </a:r>
            <a:r>
              <a:rPr lang="en-US" baseline="0" dirty="0" smtClean="0"/>
              <a:t> we must follow God’s pattern for going to a sinful brother. </a:t>
            </a:r>
          </a:p>
          <a:p>
            <a:endParaRPr lang="en-US" baseline="0" dirty="0" smtClean="0"/>
          </a:p>
          <a:p>
            <a:r>
              <a:rPr lang="en-US" baseline="0" dirty="0" smtClean="0"/>
              <a:t>It’s pretty straight forward brethren. If this… then this…</a:t>
            </a:r>
          </a:p>
          <a:p>
            <a:pPr marL="228600" indent="-228600">
              <a:buAutoNum type="arabicPeriod"/>
            </a:pPr>
            <a:r>
              <a:rPr lang="en-US" baseline="0" dirty="0" smtClean="0"/>
              <a:t>To the brother one on one</a:t>
            </a:r>
          </a:p>
          <a:p>
            <a:pPr marL="228600" indent="-228600">
              <a:buAutoNum type="arabicPeriod"/>
            </a:pPr>
            <a:r>
              <a:rPr lang="en-US" baseline="0" dirty="0" smtClean="0"/>
              <a:t>Take 2 or 3</a:t>
            </a:r>
          </a:p>
          <a:p>
            <a:pPr marL="228600" indent="-228600">
              <a:buAutoNum type="arabicPeriod"/>
            </a:pPr>
            <a:r>
              <a:rPr lang="en-US" baseline="0" dirty="0" smtClean="0"/>
              <a:t>Take it before the church</a:t>
            </a:r>
          </a:p>
          <a:p>
            <a:pPr marL="228600" indent="-228600">
              <a:buAutoNum type="arabicPeriod"/>
            </a:pPr>
            <a:r>
              <a:rPr lang="en-US" baseline="0" dirty="0" smtClean="0"/>
              <a:t>And if they still don’t listen we are suppose to withdraw from them.  Many today say that this is unloving and we shouldn’t do it because it drives people away. This is God’s instruction. This instruction is repeated in 2 </a:t>
            </a:r>
            <a:r>
              <a:rPr lang="en-US" baseline="0" dirty="0" err="1" smtClean="0"/>
              <a:t>thess</a:t>
            </a:r>
            <a:r>
              <a:rPr lang="en-US" baseline="0" dirty="0" smtClean="0"/>
              <a:t>. 3:14-15. Notice verse 15 especially. We do this to help them! Who are we to argue with God on this matter.</a:t>
            </a:r>
          </a:p>
        </p:txBody>
      </p:sp>
      <p:sp>
        <p:nvSpPr>
          <p:cNvPr id="4" name="Slide Number Placeholder 3"/>
          <p:cNvSpPr>
            <a:spLocks noGrp="1"/>
          </p:cNvSpPr>
          <p:nvPr>
            <p:ph type="sldNum" sz="quarter" idx="10"/>
          </p:nvPr>
        </p:nvSpPr>
        <p:spPr/>
        <p:txBody>
          <a:bodyPr/>
          <a:lstStyle/>
          <a:p>
            <a:fld id="{A4BBA38C-C4CF-40CF-A479-0A003B8CC0F8}"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300" dirty="0" smtClean="0"/>
              <a:t>Now</a:t>
            </a:r>
            <a:r>
              <a:rPr lang="en-US" sz="1300" baseline="0" dirty="0" smtClean="0"/>
              <a:t> I would like to address one more way I believe we have to judge people. Some of the statements from the beginning of the lesson were</a:t>
            </a:r>
          </a:p>
          <a:p>
            <a:r>
              <a:rPr lang="en-US" sz="1300" baseline="0" dirty="0" smtClean="0"/>
              <a:t>“We know all those things about Robin Williams, but we know NOTHING of his heart…”</a:t>
            </a:r>
          </a:p>
          <a:p>
            <a:r>
              <a:rPr lang="en-US" sz="1300" baseline="0" dirty="0" smtClean="0"/>
              <a:t>“I don’t believe my god should be put in a box on who he decided to save and who he doesn’t…”</a:t>
            </a:r>
          </a:p>
          <a:p>
            <a:r>
              <a:rPr lang="en-US" sz="1300" baseline="0" dirty="0" smtClean="0"/>
              <a:t>“God has never, never, never, ever, ever, ever called us to pronounce who ahs made it to the kingdom and who ahs not… because we have no idea!”</a:t>
            </a:r>
          </a:p>
          <a:p>
            <a:endParaRPr lang="en-US" sz="1300" baseline="0" dirty="0" smtClean="0"/>
          </a:p>
          <a:p>
            <a:r>
              <a:rPr lang="en-US" sz="1300" baseline="0" dirty="0" smtClean="0"/>
              <a:t>Although I agree with my brother here that we can never know everything in person’s heart and I also agree that it is God’s final judgment who makes it in to the kingdom. I do feel that:</a:t>
            </a:r>
          </a:p>
          <a:p>
            <a:pPr marL="228600" indent="-228600">
              <a:buAutoNum type="arabicParenR"/>
            </a:pPr>
            <a:r>
              <a:rPr lang="en-US" sz="1300" baseline="0" dirty="0" smtClean="0"/>
              <a:t>I can never put God “in a box”. This is one of those phrases that sounds great on the surface but once you realize what is being said its wrong! What is meant by a box is setting limits to God. Which is something we would never want to do. But God has set Limits if you will… he has set laws… that I believe he will be faithful to. So when I see a non Christian die I have no hope for them. And I don’t want to have hope for them because that would make God a liar. It’s a sad truth but none the less it is a truth.</a:t>
            </a:r>
          </a:p>
          <a:p>
            <a:pPr marL="228600" indent="-228600">
              <a:buAutoNum type="arabicParenR"/>
            </a:pPr>
            <a:r>
              <a:rPr lang="en-US" sz="1300" baseline="0" dirty="0" smtClean="0"/>
              <a:t>I also think that we can get a glimpse of a person’s heart. Consider:</a:t>
            </a:r>
          </a:p>
          <a:p>
            <a:pPr marL="685800" lvl="1" indent="-228600">
              <a:buAutoNum type="arabicParenR"/>
            </a:pPr>
            <a:r>
              <a:rPr lang="en-US" sz="1300" baseline="0" dirty="0" smtClean="0"/>
              <a:t>Matthew 7:15-20 – we can know false teachers by their fruits</a:t>
            </a:r>
          </a:p>
          <a:p>
            <a:pPr marL="685800" lvl="1" indent="-228600">
              <a:buAutoNum type="arabicParenR"/>
            </a:pPr>
            <a:r>
              <a:rPr lang="en-US" sz="1300" baseline="0" dirty="0" smtClean="0"/>
              <a:t>Matthew 12:33-37 – what comes out of the mouth is from the heart</a:t>
            </a:r>
          </a:p>
          <a:p>
            <a:pPr marL="685800" lvl="1" indent="-228600">
              <a:buAutoNum type="arabicParenR"/>
            </a:pPr>
            <a:r>
              <a:rPr lang="en-US" sz="1300" baseline="0" dirty="0" smtClean="0"/>
              <a:t>Matthew 15:18-19 – these sins come out of the heart. </a:t>
            </a:r>
          </a:p>
          <a:p>
            <a:pPr marL="685800" lvl="1" indent="-228600">
              <a:buNone/>
            </a:pPr>
            <a:endParaRPr lang="en-US" sz="1300" baseline="0" dirty="0" smtClean="0"/>
          </a:p>
          <a:p>
            <a:pPr marL="685800" lvl="1" indent="-228600">
              <a:buNone/>
            </a:pPr>
            <a:r>
              <a:rPr lang="en-US" sz="1300" baseline="0" dirty="0" smtClean="0"/>
              <a:t>So after reading those passages allow me to read 3 more. Allow me to prick your heart. Allow me to take God’s word and rebuke you. Let yourself judge yourself. - 1 Cor. 6:9-10; Rev. 21:8; Gal. 5:19-21</a:t>
            </a:r>
          </a:p>
          <a:p>
            <a:pPr marL="685800" lvl="1" indent="-228600">
              <a:buNone/>
            </a:pPr>
            <a:endParaRPr lang="en-US" sz="1300" baseline="0" dirty="0" smtClean="0"/>
          </a:p>
          <a:p>
            <a:pPr marL="685800" lvl="1" indent="-228600">
              <a:buNone/>
            </a:pPr>
            <a:r>
              <a:rPr lang="en-US" sz="1300" baseline="0" dirty="0" smtClean="0"/>
              <a:t>If you have committed this sins and have not repented I would ask you why? Why are you sitting living a live that is headed for destruction. A live that is headed to eternal torment. If you are in that state I hope you have judged yourself and are asking what to do to. If you are a Christian turn from those sins and sin no more. Ask for God’s forgiveness and he will forgive you. If you are not yet a Christian we beg you to repent and be baptized and wash away your sins. If you are not yet convinced to turn you life around I would ask to especially listen to the words of the song we are about to sing. To me it is a very forward song and yet very sad. The first verse… </a:t>
            </a:r>
          </a:p>
          <a:p>
            <a:pPr marL="685800" lvl="1" indent="-228600">
              <a:buNone/>
            </a:pPr>
            <a:endParaRPr lang="en-US" sz="1300" baseline="0" dirty="0" smtClean="0"/>
          </a:p>
        </p:txBody>
      </p:sp>
      <p:sp>
        <p:nvSpPr>
          <p:cNvPr id="4" name="Slide Number Placeholder 3"/>
          <p:cNvSpPr>
            <a:spLocks noGrp="1"/>
          </p:cNvSpPr>
          <p:nvPr>
            <p:ph type="sldNum" sz="quarter" idx="10"/>
          </p:nvPr>
        </p:nvSpPr>
        <p:spPr/>
        <p:txBody>
          <a:bodyPr/>
          <a:lstStyle/>
          <a:p>
            <a:fld id="{A4BBA38C-C4CF-40CF-A479-0A003B8CC0F8}" type="slidenum">
              <a:rPr lang="en-US" smtClean="0"/>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BBA38C-C4CF-40CF-A479-0A003B8CC0F8}"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BBA38C-C4CF-40CF-A479-0A003B8CC0F8}"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hope the comments bothered</a:t>
            </a:r>
            <a:r>
              <a:rPr lang="en-US" baseline="0" dirty="0" smtClean="0"/>
              <a:t> you as much as they bothered me. In </a:t>
            </a:r>
            <a:r>
              <a:rPr lang="en-US" baseline="0" dirty="0" err="1" smtClean="0"/>
              <a:t>todays</a:t>
            </a:r>
            <a:r>
              <a:rPr lang="en-US" baseline="0" dirty="0" smtClean="0"/>
              <a:t> world </a:t>
            </a:r>
            <a:r>
              <a:rPr lang="en-US" baseline="0" dirty="0" err="1" smtClean="0"/>
              <a:t>tolarance</a:t>
            </a:r>
            <a:r>
              <a:rPr lang="en-US" baseline="0" dirty="0" smtClean="0"/>
              <a:t> is being pushed on us from all sides. I fear it has gotten to this brother. Are we really left in the dark about who is saved and who isn’t? In </a:t>
            </a:r>
            <a:r>
              <a:rPr lang="en-US" baseline="0" dirty="0" err="1" smtClean="0"/>
              <a:t>todays</a:t>
            </a:r>
            <a:r>
              <a:rPr lang="en-US" baseline="0" dirty="0" smtClean="0"/>
              <a:t> world people what to think they can do what ever they want and God will forgive them in the day of judgment. This isn’t so brethren. God has put forth commands to be followed and has put forward a reward and a punishment. And he has tasked us to preach the word and to help each other get to heaven. Now there is a…….. dif</a:t>
            </a:r>
            <a:endParaRPr lang="en-US" dirty="0"/>
          </a:p>
        </p:txBody>
      </p:sp>
      <p:sp>
        <p:nvSpPr>
          <p:cNvPr id="4" name="Slide Number Placeholder 3"/>
          <p:cNvSpPr>
            <a:spLocks noGrp="1"/>
          </p:cNvSpPr>
          <p:nvPr>
            <p:ph type="sldNum" sz="quarter" idx="10"/>
          </p:nvPr>
        </p:nvSpPr>
        <p:spPr/>
        <p:txBody>
          <a:bodyPr/>
          <a:lstStyle/>
          <a:p>
            <a:fld id="{A4BBA38C-C4CF-40CF-A479-0A003B8CC0F8}"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Difference between what he ahs called us</a:t>
            </a:r>
            <a:r>
              <a:rPr lang="en-US" baseline="0" dirty="0" smtClean="0"/>
              <a:t> to do and what he does. As we get into the lesson I want to remind us of these. </a:t>
            </a:r>
          </a:p>
          <a:p>
            <a:endParaRPr lang="en-US" baseline="0" dirty="0" smtClean="0"/>
          </a:p>
          <a:p>
            <a:pPr marL="228600" indent="-228600">
              <a:buAutoNum type="arabicParenR"/>
            </a:pPr>
            <a:r>
              <a:rPr lang="en-US" baseline="0" dirty="0" smtClean="0"/>
              <a:t>We as humans are imperfect and will fail. (All have sinned Romans 3:23)</a:t>
            </a:r>
          </a:p>
          <a:p>
            <a:pPr marL="228600" indent="-228600">
              <a:buAutoNum type="arabicParenR"/>
            </a:pPr>
            <a:r>
              <a:rPr lang="en-US" baseline="0" dirty="0" smtClean="0"/>
              <a:t>God is perfect and just – (</a:t>
            </a:r>
            <a:r>
              <a:rPr lang="en-US" sz="1200" b="0" i="0" kern="1200" dirty="0" smtClean="0">
                <a:solidFill>
                  <a:schemeClr val="tx1"/>
                </a:solidFill>
                <a:latin typeface="+mn-lt"/>
                <a:ea typeface="+mn-ea"/>
                <a:cs typeface="+mn-cs"/>
              </a:rPr>
              <a:t>"The Rock! His work is perfect, For all His ways are just; A God of faithfulness and without injustice, Righteous and upright is He. Duet</a:t>
            </a:r>
            <a:r>
              <a:rPr lang="en-US" sz="1200" b="0" i="0" kern="1200" baseline="0" dirty="0" smtClean="0">
                <a:solidFill>
                  <a:schemeClr val="tx1"/>
                </a:solidFill>
                <a:latin typeface="+mn-lt"/>
                <a:ea typeface="+mn-ea"/>
                <a:cs typeface="+mn-cs"/>
              </a:rPr>
              <a:t>. 32:4)</a:t>
            </a:r>
          </a:p>
          <a:p>
            <a:pPr marL="228600" indent="-228600">
              <a:buAutoNum type="arabicParenR"/>
            </a:pPr>
            <a:r>
              <a:rPr lang="en-US" sz="1200" b="0" i="0" kern="1200" baseline="0" dirty="0" smtClean="0">
                <a:solidFill>
                  <a:schemeClr val="tx1"/>
                </a:solidFill>
                <a:latin typeface="+mn-lt"/>
                <a:ea typeface="+mn-ea"/>
                <a:cs typeface="+mn-cs"/>
              </a:rPr>
              <a:t>We base our judgment on peoples actions.</a:t>
            </a:r>
          </a:p>
          <a:p>
            <a:pPr marL="228600" indent="-228600">
              <a:buAutoNum type="arabicParenR"/>
            </a:pPr>
            <a:r>
              <a:rPr lang="en-US" sz="1200" b="0" i="0" kern="1200" baseline="0" dirty="0" smtClean="0">
                <a:solidFill>
                  <a:schemeClr val="tx1"/>
                </a:solidFill>
                <a:latin typeface="+mn-lt"/>
                <a:ea typeface="+mn-ea"/>
                <a:cs typeface="+mn-cs"/>
              </a:rPr>
              <a:t>God judges not only every action but he knows our hearts (</a:t>
            </a:r>
            <a:r>
              <a:rPr lang="en-US" sz="1200" b="0" i="0" kern="1200" dirty="0" smtClean="0">
                <a:solidFill>
                  <a:schemeClr val="tx1"/>
                </a:solidFill>
                <a:latin typeface="+mn-lt"/>
                <a:ea typeface="+mn-ea"/>
                <a:cs typeface="+mn-cs"/>
              </a:rPr>
              <a:t>“I the LORD search the heart and test the mind, to give every man according to his ways, according to the fruit of his deeds.” Jeremiah</a:t>
            </a:r>
            <a:r>
              <a:rPr lang="en-US" sz="1200" b="0" i="0" kern="1200" baseline="0" dirty="0" smtClean="0">
                <a:solidFill>
                  <a:schemeClr val="tx1"/>
                </a:solidFill>
                <a:latin typeface="+mn-lt"/>
                <a:ea typeface="+mn-ea"/>
                <a:cs typeface="+mn-cs"/>
              </a:rPr>
              <a:t> 7:10       “</a:t>
            </a:r>
            <a:r>
              <a:rPr lang="en-US" sz="1200" b="0" i="0" kern="1200" dirty="0" smtClean="0">
                <a:solidFill>
                  <a:schemeClr val="tx1"/>
                </a:solidFill>
                <a:latin typeface="+mn-lt"/>
                <a:ea typeface="+mn-ea"/>
                <a:cs typeface="+mn-cs"/>
              </a:rPr>
              <a:t>For God will bring every deed into judgment, with every secret thing, whether good or evil.” Eccl 12:14</a:t>
            </a:r>
          </a:p>
          <a:p>
            <a:pPr marL="228600" indent="-228600">
              <a:buAutoNum type="arabicParenR"/>
            </a:pPr>
            <a:r>
              <a:rPr lang="en-US" sz="1200" b="0" i="0" kern="1200" dirty="0" smtClean="0">
                <a:solidFill>
                  <a:schemeClr val="tx1"/>
                </a:solidFill>
                <a:latin typeface="+mn-lt"/>
                <a:ea typeface="+mn-ea"/>
                <a:cs typeface="+mn-cs"/>
              </a:rPr>
              <a:t>We can only judge</a:t>
            </a:r>
            <a:r>
              <a:rPr lang="en-US" sz="1200" b="0" i="0" kern="1200" baseline="0" dirty="0" smtClean="0">
                <a:solidFill>
                  <a:schemeClr val="tx1"/>
                </a:solidFill>
                <a:latin typeface="+mn-lt"/>
                <a:ea typeface="+mn-ea"/>
                <a:cs typeface="+mn-cs"/>
              </a:rPr>
              <a:t> with God’s word because they are his laws not our opinions. “All scripture is breathed out by God and is profitable for teaching, for reproof, for correction, and for training in righteousness” 2 Tim 3:16</a:t>
            </a:r>
          </a:p>
          <a:p>
            <a:pPr marL="228600" indent="-228600">
              <a:buAutoNum type="arabicParenR"/>
            </a:pPr>
            <a:r>
              <a:rPr lang="en-US" sz="1200" b="0" i="0" kern="1200" baseline="0" dirty="0" smtClean="0">
                <a:solidFill>
                  <a:schemeClr val="tx1"/>
                </a:solidFill>
                <a:latin typeface="+mn-lt"/>
                <a:ea typeface="+mn-ea"/>
                <a:cs typeface="+mn-cs"/>
              </a:rPr>
              <a:t>We can see in Matthew 25 that the righteous and the sinners will be separated and that the reward and punishment will be given</a:t>
            </a:r>
          </a:p>
          <a:p>
            <a:pPr marL="228600" indent="-228600">
              <a:buAutoNum type="arabicParenR"/>
            </a:pPr>
            <a:r>
              <a:rPr lang="en-US" sz="1200" b="0" i="0" kern="1200" baseline="0" dirty="0" smtClean="0">
                <a:solidFill>
                  <a:schemeClr val="tx1"/>
                </a:solidFill>
                <a:latin typeface="+mn-lt"/>
                <a:ea typeface="+mn-ea"/>
                <a:cs typeface="+mn-cs"/>
              </a:rPr>
              <a:t>We judge that we may restore souls to Christ. Gal. 6:1 </a:t>
            </a:r>
          </a:p>
          <a:p>
            <a:pPr marL="228600" indent="-228600">
              <a:buAutoNum type="arabicParenR"/>
            </a:pPr>
            <a:r>
              <a:rPr lang="en-US" sz="1200" b="0" i="0" kern="1200" dirty="0" smtClean="0">
                <a:solidFill>
                  <a:schemeClr val="tx1"/>
                </a:solidFill>
                <a:latin typeface="+mn-lt"/>
                <a:ea typeface="+mn-ea"/>
                <a:cs typeface="+mn-cs"/>
              </a:rPr>
              <a:t>We know that God’s </a:t>
            </a:r>
            <a:r>
              <a:rPr lang="en-US" sz="1200" b="0" i="0" kern="1200" dirty="0" err="1" smtClean="0">
                <a:solidFill>
                  <a:schemeClr val="tx1"/>
                </a:solidFill>
                <a:latin typeface="+mn-lt"/>
                <a:ea typeface="+mn-ea"/>
                <a:cs typeface="+mn-cs"/>
              </a:rPr>
              <a:t>judgement</a:t>
            </a:r>
            <a:r>
              <a:rPr lang="en-US" sz="1200" b="0" i="0" kern="1200" baseline="0" dirty="0" smtClean="0">
                <a:solidFill>
                  <a:schemeClr val="tx1"/>
                </a:solidFill>
                <a:latin typeface="+mn-lt"/>
                <a:ea typeface="+mn-ea"/>
                <a:cs typeface="+mn-cs"/>
              </a:rPr>
              <a:t> is final. John 3:16</a:t>
            </a:r>
            <a:r>
              <a:rPr lang="en-US" sz="1200" b="1"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"For God so loved the world that he gave his one and only Son, that whoever believes in him shall not perish but have eternal life”        </a:t>
            </a:r>
            <a:r>
              <a:rPr lang="en-US" sz="1200" b="0" i="0" kern="1200" baseline="0" dirty="0" smtClean="0">
                <a:solidFill>
                  <a:schemeClr val="tx1"/>
                </a:solidFill>
                <a:latin typeface="+mn-lt"/>
                <a:ea typeface="+mn-ea"/>
                <a:cs typeface="+mn-cs"/>
              </a:rPr>
              <a:t>Mark 9:48 in describing hell – the worm does not dies and the fire is not quenched</a:t>
            </a:r>
            <a:endParaRPr lang="en-US" sz="1200" b="0" i="0" kern="1200" dirty="0" smtClean="0">
              <a:solidFill>
                <a:schemeClr val="tx1"/>
              </a:solidFill>
              <a:latin typeface="+mn-lt"/>
              <a:ea typeface="+mn-ea"/>
              <a:cs typeface="+mn-cs"/>
            </a:endParaRPr>
          </a:p>
          <a:p>
            <a:endParaRPr lang="en-US" sz="1200" b="0" i="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4BBA38C-C4CF-40CF-A479-0A003B8CC0F8}"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 like to look at 2 things</a:t>
            </a:r>
            <a:r>
              <a:rPr lang="en-US" baseline="0" dirty="0" smtClean="0"/>
              <a:t> for the remainder of the lesson.</a:t>
            </a:r>
          </a:p>
          <a:p>
            <a:endParaRPr lang="en-US" baseline="0" dirty="0" smtClean="0"/>
          </a:p>
          <a:p>
            <a:r>
              <a:rPr lang="en-US" baseline="0" dirty="0" smtClean="0"/>
              <a:t>First that contrary to modern thinking God expects us to judge others</a:t>
            </a:r>
          </a:p>
          <a:p>
            <a:endParaRPr lang="en-US" baseline="0" dirty="0" smtClean="0"/>
          </a:p>
          <a:p>
            <a:r>
              <a:rPr lang="en-US" baseline="0" dirty="0" smtClean="0"/>
              <a:t>And then we will look at how we are to judge them</a:t>
            </a:r>
            <a:endParaRPr lang="en-US" dirty="0"/>
          </a:p>
        </p:txBody>
      </p:sp>
      <p:sp>
        <p:nvSpPr>
          <p:cNvPr id="4" name="Slide Number Placeholder 3"/>
          <p:cNvSpPr>
            <a:spLocks noGrp="1"/>
          </p:cNvSpPr>
          <p:nvPr>
            <p:ph type="sldNum" sz="quarter" idx="10"/>
          </p:nvPr>
        </p:nvSpPr>
        <p:spPr/>
        <p:txBody>
          <a:bodyPr/>
          <a:lstStyle/>
          <a:p>
            <a:fld id="{A4BBA38C-C4CF-40CF-A479-0A003B8CC0F8}"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AutoNum type="arabicParenR"/>
            </a:pPr>
            <a:r>
              <a:rPr lang="en-US" dirty="0" smtClean="0"/>
              <a:t>Matt.</a:t>
            </a:r>
            <a:r>
              <a:rPr lang="en-US" baseline="0" dirty="0" smtClean="0"/>
              <a:t> 7:1 is the number one verse brought up when talking about judging others by Christians and non Christians alike. But that’s where they stop. With verse one. Let’s read the whole context through verse 5… As you can see in verse 5 we are to help the brother. So verse one is not tell us to not judge but the whole context is telling how to judge. We’ll come back to that later.</a:t>
            </a:r>
          </a:p>
          <a:p>
            <a:pPr marL="228600" indent="-228600">
              <a:buAutoNum type="arabicParenR"/>
            </a:pPr>
            <a:r>
              <a:rPr lang="en-US" baseline="0" dirty="0" smtClean="0"/>
              <a:t>In 1 cor. 5:12-13 we </a:t>
            </a:r>
            <a:r>
              <a:rPr lang="en-US" baseline="0" dirty="0" err="1" smtClean="0"/>
              <a:t>paul</a:t>
            </a:r>
            <a:r>
              <a:rPr lang="en-US" baseline="0" dirty="0" smtClean="0"/>
              <a:t> telling them to not </a:t>
            </a:r>
            <a:r>
              <a:rPr lang="en-US" baseline="0" dirty="0" err="1" smtClean="0"/>
              <a:t>assoiciate</a:t>
            </a:r>
            <a:r>
              <a:rPr lang="en-US" baseline="0" dirty="0" smtClean="0"/>
              <a:t> will immoral people who call themselves brothers. To </a:t>
            </a:r>
            <a:r>
              <a:rPr lang="en-US" baseline="0" dirty="0" err="1" smtClean="0"/>
              <a:t>deteremine</a:t>
            </a:r>
            <a:r>
              <a:rPr lang="en-US" baseline="0" dirty="0" smtClean="0"/>
              <a:t> who is immoral a judgment must be made.</a:t>
            </a:r>
          </a:p>
          <a:p>
            <a:pPr marL="228600" indent="-228600">
              <a:buAutoNum type="arabicParenR"/>
            </a:pPr>
            <a:r>
              <a:rPr lang="en-US" baseline="0" dirty="0" smtClean="0"/>
              <a:t>John 7:24… Judge with righteous judgment. We’ll discuss what that means in a few minutes</a:t>
            </a:r>
          </a:p>
          <a:p>
            <a:pPr marL="228600" indent="-228600">
              <a:buAutoNum type="arabicParenR"/>
            </a:pPr>
            <a:r>
              <a:rPr lang="en-US" baseline="0" dirty="0" smtClean="0"/>
              <a:t>Romans 16:17-18 – we are to watch for those causing division and to turn away from them. Once again how can we watch and turn away with out making a judgment?</a:t>
            </a:r>
          </a:p>
          <a:p>
            <a:pPr marL="228600" indent="-228600">
              <a:buAutoNum type="arabicParenR"/>
            </a:pPr>
            <a:r>
              <a:rPr lang="en-US" baseline="0" dirty="0" smtClean="0"/>
              <a:t>We’ll talk more about Matt18 but I want to focus on verse 15. it says to tell him his fault! Not if a brother sins against you ignore it because you love them and God will ignore it in judgment too.</a:t>
            </a:r>
          </a:p>
          <a:p>
            <a:pPr marL="228600" indent="-228600">
              <a:buAutoNum type="arabicParenR"/>
            </a:pPr>
            <a:r>
              <a:rPr lang="en-US" baseline="0" dirty="0" smtClean="0"/>
              <a:t>1 John 4:1 We are to test the spirits. Test the teachers who teach us because there are many false teachers</a:t>
            </a:r>
          </a:p>
          <a:p>
            <a:pPr marL="228600" indent="-228600">
              <a:buAutoNum type="arabicParenR"/>
            </a:pPr>
            <a:r>
              <a:rPr lang="en-US" baseline="0" dirty="0" smtClean="0"/>
              <a:t>In 2 Timothy the 3</a:t>
            </a:r>
            <a:r>
              <a:rPr lang="en-US" baseline="30000" dirty="0" smtClean="0"/>
              <a:t>rd</a:t>
            </a:r>
            <a:r>
              <a:rPr lang="en-US" baseline="0" dirty="0" smtClean="0"/>
              <a:t> and 4</a:t>
            </a:r>
            <a:r>
              <a:rPr lang="en-US" baseline="30000" dirty="0" smtClean="0"/>
              <a:t>th</a:t>
            </a:r>
            <a:r>
              <a:rPr lang="en-US" baseline="0" dirty="0" smtClean="0"/>
              <a:t> chapters. We are told that the word of God can be used to reprove and rebuke those who need it and that we must be ready to do so</a:t>
            </a:r>
          </a:p>
          <a:p>
            <a:pPr marL="228600" indent="-228600">
              <a:buAutoNum type="arabicParenR"/>
            </a:pPr>
            <a:r>
              <a:rPr lang="en-US" baseline="0" dirty="0" smtClean="0"/>
              <a:t>Gal. 6:1 – Once again we have an instance where there is a brother in transgression and we are told to help them and restore them. This means that we would have to go to them and judge the transgression that they committed</a:t>
            </a:r>
          </a:p>
          <a:p>
            <a:pPr marL="228600" indent="-228600">
              <a:buNone/>
            </a:pPr>
            <a:endParaRPr lang="en-US" dirty="0"/>
          </a:p>
        </p:txBody>
      </p:sp>
      <p:sp>
        <p:nvSpPr>
          <p:cNvPr id="4" name="Slide Number Placeholder 3"/>
          <p:cNvSpPr>
            <a:spLocks noGrp="1"/>
          </p:cNvSpPr>
          <p:nvPr>
            <p:ph type="sldNum" sz="quarter" idx="10"/>
          </p:nvPr>
        </p:nvSpPr>
        <p:spPr/>
        <p:txBody>
          <a:bodyPr/>
          <a:lstStyle/>
          <a:p>
            <a:fld id="{A4BBA38C-C4CF-40CF-A479-0A003B8CC0F8}"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I’d like to look at some examples</a:t>
            </a:r>
            <a:r>
              <a:rPr lang="en-US" baseline="0" dirty="0" smtClean="0"/>
              <a:t> of people being judged in the new testament.</a:t>
            </a:r>
          </a:p>
          <a:p>
            <a:endParaRPr lang="en-US" baseline="0" dirty="0" smtClean="0"/>
          </a:p>
          <a:p>
            <a:pPr marL="228600" indent="-228600">
              <a:buAutoNum type="arabicPeriod"/>
            </a:pPr>
            <a:r>
              <a:rPr lang="en-US" baseline="0" dirty="0" smtClean="0"/>
              <a:t>1 Cor. 5:1-5 – Paul not only judged the man with his father’s wife in this case but he judges the Corinthians because they had not already done so.</a:t>
            </a:r>
          </a:p>
          <a:p>
            <a:pPr marL="228600" indent="-228600">
              <a:buAutoNum type="arabicPeriod"/>
            </a:pPr>
            <a:r>
              <a:rPr lang="en-US" baseline="0" dirty="0" smtClean="0"/>
              <a:t>Turn to 2 </a:t>
            </a:r>
            <a:r>
              <a:rPr lang="en-US" baseline="0" dirty="0" err="1" smtClean="0"/>
              <a:t>tim</a:t>
            </a:r>
            <a:r>
              <a:rPr lang="en-US" baseline="0" dirty="0" smtClean="0"/>
              <a:t> 2:16-17 – Paul here to use a modern term calls these men out. Can you image what people would say today? But Paul did the right thing! This men were in error.</a:t>
            </a:r>
          </a:p>
          <a:p>
            <a:pPr marL="228600" indent="-228600">
              <a:buAutoNum type="arabicPeriod"/>
            </a:pPr>
            <a:r>
              <a:rPr lang="en-US" baseline="0" dirty="0" smtClean="0"/>
              <a:t>John did the same thing in 3 John 1:9-11. He call Di-a-</a:t>
            </a:r>
            <a:r>
              <a:rPr lang="en-US" baseline="0" dirty="0" err="1" smtClean="0"/>
              <a:t>tro</a:t>
            </a:r>
            <a:r>
              <a:rPr lang="en-US" baseline="0" dirty="0" smtClean="0"/>
              <a:t>-fees evil… wow… If Paul or John did that today they wouldn’t be accepted… but they still would because it’s the right thing to do and we need to too</a:t>
            </a:r>
          </a:p>
          <a:p>
            <a:pPr marL="228600" indent="-228600">
              <a:buAutoNum type="arabicPeriod"/>
            </a:pPr>
            <a:r>
              <a:rPr lang="en-US" baseline="0" dirty="0" smtClean="0"/>
              <a:t>In Gal. 2:11-13, we have an example of Paul going to Peter because of Peter’s sin. </a:t>
            </a:r>
          </a:p>
          <a:p>
            <a:pPr marL="228600" indent="-228600">
              <a:buAutoNum type="arabicPeriod"/>
            </a:pPr>
            <a:endParaRPr lang="en-US" baseline="0" dirty="0" smtClean="0"/>
          </a:p>
          <a:p>
            <a:pPr marL="228600" indent="-228600">
              <a:buNone/>
            </a:pPr>
            <a:r>
              <a:rPr lang="en-US" baseline="0" dirty="0" smtClean="0"/>
              <a:t>I hope from these passages and examples we see that we are expected to judge others. But how are we to judge them?</a:t>
            </a:r>
            <a:endParaRPr lang="en-US" dirty="0"/>
          </a:p>
        </p:txBody>
      </p:sp>
      <p:sp>
        <p:nvSpPr>
          <p:cNvPr id="4" name="Slide Number Placeholder 3"/>
          <p:cNvSpPr>
            <a:spLocks noGrp="1"/>
          </p:cNvSpPr>
          <p:nvPr>
            <p:ph type="sldNum" sz="quarter" idx="10"/>
          </p:nvPr>
        </p:nvSpPr>
        <p:spPr/>
        <p:txBody>
          <a:bodyPr/>
          <a:lstStyle/>
          <a:p>
            <a:fld id="{A4BBA38C-C4CF-40CF-A479-0A003B8CC0F8}"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Turn</a:t>
            </a:r>
            <a:r>
              <a:rPr lang="en-US" baseline="0" dirty="0" smtClean="0"/>
              <a:t> to John 7:24 – righteously… But what does that mean? I’ve complied a list of traits and practices of how we are to judge that I believe when we do them we will judge righteously.</a:t>
            </a:r>
          </a:p>
          <a:p>
            <a:endParaRPr lang="en-US" baseline="0" dirty="0" smtClean="0"/>
          </a:p>
          <a:p>
            <a:pPr marL="228600" indent="-228600">
              <a:buAutoNum type="arabicPeriod"/>
            </a:pPr>
            <a:r>
              <a:rPr lang="en-US" baseline="0" dirty="0" smtClean="0"/>
              <a:t>Scripturally – turn back to 2 Tim. 3… Every time we go to someone to tell them they are in sin… To judge them we must be able to show them in the scripture why. Like I said earlier this has to do with their condition with God. We can’t force our opinions on them we must go to them with the word of God</a:t>
            </a:r>
          </a:p>
          <a:p>
            <a:pPr marL="228600" indent="-228600">
              <a:buAutoNum type="arabicPeriod"/>
            </a:pPr>
            <a:r>
              <a:rPr lang="en-US" baseline="0" dirty="0" smtClean="0"/>
              <a:t>We must go with a spirit of gentleness as stated in Gal. 6:1 – We can’t come screaming and yelling. We must be calm and gentle so people will listen to us.</a:t>
            </a:r>
          </a:p>
          <a:p>
            <a:pPr marL="228600" indent="-228600">
              <a:buAutoNum type="arabicPeriod"/>
            </a:pPr>
            <a:r>
              <a:rPr lang="en-US" baseline="0" dirty="0" smtClean="0"/>
              <a:t>We must come with out biased. If we see sin it should matter to us who it is we should want to help. James 2:1-5</a:t>
            </a:r>
          </a:p>
          <a:p>
            <a:pPr marL="228600" indent="-228600">
              <a:buAutoNum type="arabicPeriod"/>
            </a:pPr>
            <a:r>
              <a:rPr lang="en-US" baseline="0" dirty="0" smtClean="0"/>
              <a:t>We need to remember to ask God for help in judging righteously. 1 Kings 3:9 – Solomon was the wisest man and he asked for wisdom in making earthly judgments. How much more should we seek God on spiritual matters? We are told in James that if we ask for wisdom we will receive it</a:t>
            </a:r>
          </a:p>
          <a:p>
            <a:pPr marL="228600" indent="-228600">
              <a:buAutoNum type="arabicPeriod"/>
            </a:pPr>
            <a:r>
              <a:rPr lang="en-US" baseline="0" dirty="0" smtClean="0"/>
              <a:t>Back to Matthew chapter 7. We must be merciful. This does not mean ignore it but it means that we should not rush into judgment. We don’t know their hearts and it may be a misunderstanding. We don’t do the harshest then right away. We first must be merciful</a:t>
            </a:r>
          </a:p>
          <a:p>
            <a:pPr marL="228600" indent="-228600">
              <a:buAutoNum type="arabicPeriod"/>
            </a:pPr>
            <a:r>
              <a:rPr lang="en-US" baseline="0" dirty="0" smtClean="0"/>
              <a:t>The last one I have on my list is don’t be a hypocrite. Let’s finish the context of here… I think this is the most important part of judging someone else and helping them turn away from sin. If we are also in sin why would someone listen to us? Paul gives us the same warning in Rom. 2:1-3. we must be very careful to not be hypocritical when addressing others sins</a:t>
            </a:r>
            <a:endParaRPr lang="en-US" dirty="0"/>
          </a:p>
        </p:txBody>
      </p:sp>
      <p:sp>
        <p:nvSpPr>
          <p:cNvPr id="4" name="Slide Number Placeholder 3"/>
          <p:cNvSpPr>
            <a:spLocks noGrp="1"/>
          </p:cNvSpPr>
          <p:nvPr>
            <p:ph type="sldNum" sz="quarter" idx="10"/>
          </p:nvPr>
        </p:nvSpPr>
        <p:spPr/>
        <p:txBody>
          <a:bodyPr/>
          <a:lstStyle/>
          <a:p>
            <a:fld id="{A4BBA38C-C4CF-40CF-A479-0A003B8CC0F8}"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4D0F3A5-4629-41F9-A7A7-455B970D474B}" type="datetimeFigureOut">
              <a:rPr lang="en-US" smtClean="0"/>
              <a:pPr/>
              <a:t>9/27/2014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D8E644-77FB-4EDA-9BC3-4E1A2B319FD4}"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D0F3A5-4629-41F9-A7A7-455B970D474B}"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D8E644-77FB-4EDA-9BC3-4E1A2B319F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D0F3A5-4629-41F9-A7A7-455B970D474B}"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D8E644-77FB-4EDA-9BC3-4E1A2B319F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D0F3A5-4629-41F9-A7A7-455B970D474B}"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D8E644-77FB-4EDA-9BC3-4E1A2B319F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4D0F3A5-4629-41F9-A7A7-455B970D474B}" type="datetimeFigureOut">
              <a:rPr lang="en-US" smtClean="0"/>
              <a:pPr/>
              <a:t>9/27/2014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D8E644-77FB-4EDA-9BC3-4E1A2B319FD4}"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D0F3A5-4629-41F9-A7A7-455B970D474B}" type="datetimeFigureOut">
              <a:rPr lang="en-US" smtClean="0"/>
              <a:pPr/>
              <a:t>9/27/2014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D8E644-77FB-4EDA-9BC3-4E1A2B319FD4}"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D0F3A5-4629-41F9-A7A7-455B970D474B}" type="datetimeFigureOut">
              <a:rPr lang="en-US" smtClean="0"/>
              <a:pPr/>
              <a:t>9/27/2014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D8E644-77FB-4EDA-9BC3-4E1A2B319F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4D0F3A5-4629-41F9-A7A7-455B970D474B}" type="datetimeFigureOut">
              <a:rPr lang="en-US" smtClean="0"/>
              <a:pPr/>
              <a:t>9/27/2014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D8E644-77FB-4EDA-9BC3-4E1A2B319FD4}"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4D0F3A5-4629-41F9-A7A7-455B970D474B}" type="datetimeFigureOut">
              <a:rPr lang="en-US" smtClean="0"/>
              <a:pPr/>
              <a:t>9/27/2014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D8E644-77FB-4EDA-9BC3-4E1A2B319F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4D0F3A5-4629-41F9-A7A7-455B970D474B}" type="datetimeFigureOut">
              <a:rPr lang="en-US" smtClean="0"/>
              <a:pPr/>
              <a:t>9/27/2014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D8E644-77FB-4EDA-9BC3-4E1A2B319FD4}"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4D0F3A5-4629-41F9-A7A7-455B970D474B}" type="datetimeFigureOut">
              <a:rPr lang="en-US" smtClean="0"/>
              <a:pPr/>
              <a:t>9/27/2014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D8E644-77FB-4EDA-9BC3-4E1A2B319FD4}"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4D0F3A5-4629-41F9-A7A7-455B970D474B}" type="datetimeFigureOut">
              <a:rPr lang="en-US" smtClean="0"/>
              <a:pPr/>
              <a:t>9/27/2014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D8E644-77FB-4EDA-9BC3-4E1A2B319FD4}"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we to judge?</a:t>
            </a:r>
            <a:endParaRPr lang="en-US" dirty="0"/>
          </a:p>
        </p:txBody>
      </p:sp>
      <p:sp>
        <p:nvSpPr>
          <p:cNvPr id="3" name="Content Placeholder 2"/>
          <p:cNvSpPr>
            <a:spLocks noGrp="1"/>
          </p:cNvSpPr>
          <p:nvPr>
            <p:ph idx="1"/>
          </p:nvPr>
        </p:nvSpPr>
        <p:spPr>
          <a:xfrm>
            <a:off x="457200" y="1600200"/>
            <a:ext cx="8229600" cy="4526280"/>
          </a:xfrm>
        </p:spPr>
        <p:txBody>
          <a:bodyPr>
            <a:normAutofit fontScale="92500" lnSpcReduction="20000"/>
          </a:bodyPr>
          <a:lstStyle/>
          <a:p>
            <a:r>
              <a:rPr lang="en-US" sz="3600" dirty="0" smtClean="0"/>
              <a:t>Righteously – John 7:24</a:t>
            </a:r>
          </a:p>
          <a:p>
            <a:pPr lvl="1">
              <a:lnSpc>
                <a:spcPct val="150000"/>
              </a:lnSpc>
            </a:pPr>
            <a:r>
              <a:rPr lang="en-US" sz="2800" dirty="0" smtClean="0"/>
              <a:t>Scripturally – 2 Timothy 3:16-17; 4:2</a:t>
            </a:r>
          </a:p>
          <a:p>
            <a:pPr lvl="1">
              <a:lnSpc>
                <a:spcPct val="150000"/>
              </a:lnSpc>
            </a:pPr>
            <a:r>
              <a:rPr lang="en-US" sz="2800" dirty="0" smtClean="0"/>
              <a:t>Spirit Of Gentleness – Galatians 6:1</a:t>
            </a:r>
          </a:p>
          <a:p>
            <a:pPr lvl="1">
              <a:lnSpc>
                <a:spcPct val="150000"/>
              </a:lnSpc>
            </a:pPr>
            <a:r>
              <a:rPr lang="en-US" sz="2800" dirty="0" smtClean="0"/>
              <a:t>Unbiased – James 2:1-5</a:t>
            </a:r>
          </a:p>
          <a:p>
            <a:pPr lvl="1">
              <a:lnSpc>
                <a:spcPct val="150000"/>
              </a:lnSpc>
            </a:pPr>
            <a:r>
              <a:rPr lang="en-US" sz="2800" dirty="0" smtClean="0"/>
              <a:t>With Prayer – 1 Kings 3:9; James 1:5</a:t>
            </a:r>
          </a:p>
          <a:p>
            <a:pPr lvl="1">
              <a:lnSpc>
                <a:spcPct val="150000"/>
              </a:lnSpc>
            </a:pPr>
            <a:r>
              <a:rPr lang="en-US" sz="2800" dirty="0" smtClean="0"/>
              <a:t>Mercifully – Matthew 7:2</a:t>
            </a:r>
          </a:p>
          <a:p>
            <a:pPr lvl="1">
              <a:lnSpc>
                <a:spcPct val="150000"/>
              </a:lnSpc>
            </a:pPr>
            <a:r>
              <a:rPr lang="en-US" sz="2800" dirty="0" smtClean="0"/>
              <a:t>Don’t Be  A Hypocrite – Matthew 7:3-5; Romans 2:1-3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we to judge?</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Righteously – John 7:24</a:t>
            </a:r>
          </a:p>
          <a:p>
            <a:pPr>
              <a:lnSpc>
                <a:spcPct val="150000"/>
              </a:lnSpc>
            </a:pPr>
            <a:r>
              <a:rPr lang="en-US" dirty="0" smtClean="0"/>
              <a:t>Follow God’s Pattern</a:t>
            </a:r>
          </a:p>
          <a:p>
            <a:pPr lvl="1"/>
            <a:r>
              <a:rPr lang="en-US" sz="2800" dirty="0" smtClean="0"/>
              <a:t>Matthew 18:15-17</a:t>
            </a:r>
          </a:p>
          <a:p>
            <a:pPr lvl="2"/>
            <a:r>
              <a:rPr lang="en-US" sz="2400" dirty="0" smtClean="0"/>
              <a:t>One On </a:t>
            </a:r>
            <a:r>
              <a:rPr lang="en-US" sz="2400" dirty="0" smtClean="0"/>
              <a:t>O</a:t>
            </a:r>
            <a:r>
              <a:rPr lang="en-US" sz="2400" dirty="0" smtClean="0"/>
              <a:t>ne</a:t>
            </a:r>
          </a:p>
          <a:p>
            <a:pPr lvl="2"/>
            <a:r>
              <a:rPr lang="en-US" sz="2400" dirty="0" smtClean="0"/>
              <a:t>Take A </a:t>
            </a:r>
            <a:r>
              <a:rPr lang="en-US" sz="2400" dirty="0" smtClean="0"/>
              <a:t>S</a:t>
            </a:r>
            <a:r>
              <a:rPr lang="en-US" sz="2400" dirty="0" smtClean="0"/>
              <a:t>mall </a:t>
            </a:r>
            <a:r>
              <a:rPr lang="en-US" sz="2400" dirty="0" smtClean="0"/>
              <a:t>G</a:t>
            </a:r>
            <a:r>
              <a:rPr lang="en-US" sz="2400" dirty="0" smtClean="0"/>
              <a:t>roup</a:t>
            </a:r>
          </a:p>
          <a:p>
            <a:pPr lvl="2"/>
            <a:r>
              <a:rPr lang="en-US" sz="2400" dirty="0" smtClean="0"/>
              <a:t>Take It Before </a:t>
            </a:r>
            <a:r>
              <a:rPr lang="en-US" sz="2400" dirty="0" smtClean="0"/>
              <a:t>T</a:t>
            </a:r>
            <a:r>
              <a:rPr lang="en-US" sz="2400" dirty="0" smtClean="0"/>
              <a:t>he Church</a:t>
            </a:r>
          </a:p>
          <a:p>
            <a:pPr lvl="2"/>
            <a:r>
              <a:rPr lang="en-US" sz="2400" dirty="0" smtClean="0"/>
              <a:t>Withdraw From </a:t>
            </a:r>
            <a:r>
              <a:rPr lang="en-US" sz="2400" dirty="0" smtClean="0"/>
              <a:t>H</a:t>
            </a:r>
            <a:r>
              <a:rPr lang="en-US" sz="2400" dirty="0" smtClean="0"/>
              <a:t>im</a:t>
            </a:r>
          </a:p>
          <a:p>
            <a:pPr lvl="3"/>
            <a:r>
              <a:rPr lang="en-US" sz="2400" dirty="0" smtClean="0"/>
              <a:t>2 Thessalonians 3:14-15</a:t>
            </a:r>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God’s Word</a:t>
            </a:r>
            <a:endParaRPr lang="en-US" dirty="0"/>
          </a:p>
        </p:txBody>
      </p:sp>
      <p:sp>
        <p:nvSpPr>
          <p:cNvPr id="3" name="Content Placeholder 2"/>
          <p:cNvSpPr>
            <a:spLocks noGrp="1"/>
          </p:cNvSpPr>
          <p:nvPr>
            <p:ph idx="1"/>
          </p:nvPr>
        </p:nvSpPr>
        <p:spPr/>
        <p:txBody>
          <a:bodyPr>
            <a:normAutofit lnSpcReduction="10000"/>
          </a:bodyPr>
          <a:lstStyle/>
          <a:p>
            <a:pPr>
              <a:lnSpc>
                <a:spcPct val="200000"/>
              </a:lnSpc>
            </a:pPr>
            <a:r>
              <a:rPr lang="en-US" dirty="0" smtClean="0"/>
              <a:t>We can get a glimpse of a man’s heart.</a:t>
            </a:r>
          </a:p>
          <a:p>
            <a:pPr lvl="1"/>
            <a:r>
              <a:rPr lang="en-US" dirty="0" smtClean="0"/>
              <a:t>Matthew 7:15-20</a:t>
            </a:r>
          </a:p>
          <a:p>
            <a:pPr lvl="1"/>
            <a:r>
              <a:rPr lang="en-US" smtClean="0"/>
              <a:t>Matthew 12:33-37</a:t>
            </a:r>
            <a:endParaRPr lang="en-US" dirty="0" smtClean="0"/>
          </a:p>
          <a:p>
            <a:pPr lvl="1"/>
            <a:r>
              <a:rPr lang="en-US" dirty="0" smtClean="0"/>
              <a:t>Matthew 15:18-19</a:t>
            </a:r>
            <a:endParaRPr lang="en-US" dirty="0" smtClean="0"/>
          </a:p>
          <a:p>
            <a:pPr>
              <a:lnSpc>
                <a:spcPct val="200000"/>
              </a:lnSpc>
            </a:pPr>
            <a:r>
              <a:rPr lang="en-US" dirty="0" smtClean="0"/>
              <a:t>Appling God’s judgment.</a:t>
            </a:r>
          </a:p>
          <a:p>
            <a:pPr lvl="1"/>
            <a:r>
              <a:rPr lang="en-US" dirty="0" smtClean="0"/>
              <a:t>1 Corinthians 6:9-10</a:t>
            </a:r>
          </a:p>
          <a:p>
            <a:pPr lvl="1"/>
            <a:r>
              <a:rPr lang="en-US" dirty="0" smtClean="0"/>
              <a:t>Revelation 21:8</a:t>
            </a:r>
          </a:p>
          <a:p>
            <a:pPr lvl="1"/>
            <a:r>
              <a:rPr lang="en-US" dirty="0" smtClean="0"/>
              <a:t>Galatians 5:19-21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52400"/>
            <a:ext cx="8534400" cy="6553200"/>
          </a:xfrm>
        </p:spPr>
        <p:txBody>
          <a:bodyPr>
            <a:normAutofit/>
          </a:bodyPr>
          <a:lstStyle/>
          <a:p>
            <a:pPr>
              <a:buNone/>
            </a:pPr>
            <a:r>
              <a:rPr lang="en-US" dirty="0" smtClean="0"/>
              <a:t>		</a:t>
            </a:r>
          </a:p>
          <a:p>
            <a:pPr>
              <a:buNone/>
            </a:pPr>
            <a:endParaRPr lang="en-US" sz="2400" dirty="0" smtClean="0"/>
          </a:p>
          <a:p>
            <a:pPr>
              <a:buNone/>
            </a:pPr>
            <a:endParaRPr lang="en-US" sz="2400" dirty="0" smtClean="0"/>
          </a:p>
          <a:p>
            <a:pPr>
              <a:buNone/>
            </a:pPr>
            <a:r>
              <a:rPr lang="en-US" sz="2400" dirty="0" smtClean="0"/>
              <a:t>“I would like to put forward something for everyone to think about. I’ve noticed a lot of brothers and sisters using the phrase “RIP – Rest in Peace” when a celebrity dies. I would ask you to think about what you know of these people’s lives and what you know the Bible teaches. Robin Williams was an alcoholic. Although I think he was a very entertaining actor that doesn’t make the sin of drunkenness OK. The Bible does not teach peace for all. It teaches peace for those that obey the commandments. So please think about the use of the term rest in peace.”</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52400"/>
            <a:ext cx="8534400" cy="6553200"/>
          </a:xfrm>
        </p:spPr>
        <p:txBody>
          <a:bodyPr>
            <a:normAutofit/>
          </a:bodyPr>
          <a:lstStyle/>
          <a:p>
            <a:pPr>
              <a:buNone/>
            </a:pPr>
            <a:r>
              <a:rPr lang="en-US" dirty="0" smtClean="0"/>
              <a:t>		</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“Quite frankly we have no idea what the state of Robin Williams’  soul was at the time of his death, and to claim otherwise comes foolishly close to taking judgment away from the Lord and proclaiming our own judgment.”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52400"/>
            <a:ext cx="8534400" cy="6553200"/>
          </a:xfrm>
        </p:spPr>
        <p:txBody>
          <a:bodyPr>
            <a:normAutofit/>
          </a:bodyPr>
          <a:lstStyle/>
          <a:p>
            <a:pPr>
              <a:buNone/>
            </a:pPr>
            <a:r>
              <a:rPr lang="en-US" dirty="0" smtClean="0"/>
              <a:t>		</a:t>
            </a:r>
          </a:p>
          <a:p>
            <a:pPr>
              <a:buNone/>
            </a:pPr>
            <a:endParaRPr lang="en-US" sz="2400" dirty="0" smtClean="0"/>
          </a:p>
          <a:p>
            <a:pPr>
              <a:buNone/>
            </a:pPr>
            <a:endParaRPr lang="en-US" sz="2400" dirty="0" smtClean="0"/>
          </a:p>
          <a:p>
            <a:pPr>
              <a:buNone/>
            </a:pPr>
            <a:endParaRPr lang="en-US" sz="2400" dirty="0" smtClean="0"/>
          </a:p>
          <a:p>
            <a:pPr>
              <a:buNone/>
            </a:pPr>
            <a:r>
              <a:rPr lang="en-US" sz="2400" dirty="0" smtClean="0"/>
              <a:t>“We can </a:t>
            </a:r>
            <a:r>
              <a:rPr lang="en-US" sz="2400" dirty="0" smtClean="0"/>
              <a:t>say </a:t>
            </a:r>
            <a:r>
              <a:rPr lang="en-US" sz="2400" dirty="0" smtClean="0"/>
              <a:t>that sin is wrong, and God has told us to pronounce that truth through His word. But God has never, never, never, ever, ever, ever called us to pronounce who has made it to the kingdom, and who has not… because we have no idea! We know all of those things about Robin Williams, but we know NOTHING of his heart at the time of his death… be careful about pronouncing judgment upon what we are not the judges are, brethren.”</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52400"/>
            <a:ext cx="8534400" cy="6553200"/>
          </a:xfrm>
        </p:spPr>
        <p:txBody>
          <a:bodyPr>
            <a:normAutofit/>
          </a:bodyPr>
          <a:lstStyle/>
          <a:p>
            <a:pPr>
              <a:buNone/>
            </a:pPr>
            <a:r>
              <a:rPr lang="en-US" dirty="0" smtClean="0"/>
              <a:t>		</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“I don’t believe that my God should be put in a box on who He decides to save or who He doesn’t. Thus, it is none of my business to comment on whether a person is saved or not…”</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13264"/>
          </a:xfrm>
        </p:spPr>
        <p:txBody>
          <a:bodyPr>
            <a:noAutofit/>
          </a:bodyPr>
          <a:lstStyle/>
          <a:p>
            <a:pPr algn="ctr"/>
            <a:r>
              <a:rPr lang="en-US" sz="3600" dirty="0" smtClean="0"/>
              <a:t>Human Judgment VS God’s Judgment</a:t>
            </a:r>
            <a:endParaRPr lang="en-US" sz="3600" dirty="0"/>
          </a:p>
        </p:txBody>
      </p:sp>
      <p:sp>
        <p:nvSpPr>
          <p:cNvPr id="3" name="Content Placeholder 2"/>
          <p:cNvSpPr>
            <a:spLocks noGrp="1"/>
          </p:cNvSpPr>
          <p:nvPr>
            <p:ph sz="half" idx="1"/>
          </p:nvPr>
        </p:nvSpPr>
        <p:spPr/>
        <p:txBody>
          <a:bodyPr/>
          <a:lstStyle/>
          <a:p>
            <a:r>
              <a:rPr lang="en-US" dirty="0" smtClean="0"/>
              <a:t>Imperfect</a:t>
            </a:r>
          </a:p>
          <a:p>
            <a:r>
              <a:rPr lang="en-US" dirty="0" smtClean="0"/>
              <a:t>Based on Actions</a:t>
            </a:r>
          </a:p>
          <a:p>
            <a:r>
              <a:rPr lang="en-US" dirty="0" smtClean="0"/>
              <a:t>With God’s Word</a:t>
            </a:r>
          </a:p>
          <a:p>
            <a:r>
              <a:rPr lang="en-US" dirty="0" smtClean="0"/>
              <a:t>Purpose of Saving Soul</a:t>
            </a:r>
          </a:p>
        </p:txBody>
      </p:sp>
      <p:sp>
        <p:nvSpPr>
          <p:cNvPr id="4" name="Content Placeholder 3"/>
          <p:cNvSpPr>
            <a:spLocks noGrp="1"/>
          </p:cNvSpPr>
          <p:nvPr>
            <p:ph sz="half" idx="2"/>
          </p:nvPr>
        </p:nvSpPr>
        <p:spPr/>
        <p:txBody>
          <a:bodyPr/>
          <a:lstStyle/>
          <a:p>
            <a:r>
              <a:rPr lang="en-US" dirty="0" smtClean="0"/>
              <a:t>Perfect</a:t>
            </a:r>
            <a:endParaRPr lang="en-US" dirty="0" smtClean="0"/>
          </a:p>
          <a:p>
            <a:r>
              <a:rPr lang="en-US" dirty="0" smtClean="0"/>
              <a:t>Knows Our Hearts</a:t>
            </a:r>
          </a:p>
          <a:p>
            <a:r>
              <a:rPr lang="en-US" dirty="0" err="1" smtClean="0"/>
              <a:t>Sentances</a:t>
            </a:r>
            <a:endParaRPr lang="en-US" dirty="0" smtClean="0"/>
          </a:p>
          <a:p>
            <a:r>
              <a:rPr lang="en-US" dirty="0" smtClean="0"/>
              <a:t>Final</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57200" y="1295400"/>
            <a:ext cx="8229600" cy="5410200"/>
          </a:xfrm>
        </p:spPr>
        <p:txBody>
          <a:bodyPr>
            <a:normAutofit/>
          </a:bodyPr>
          <a:lstStyle/>
          <a:p>
            <a:pPr algn="ctr">
              <a:buNone/>
            </a:pPr>
            <a:r>
              <a:rPr lang="en-US" sz="4400" dirty="0" smtClean="0"/>
              <a:t>1. God expects us to judge.</a:t>
            </a:r>
          </a:p>
          <a:p>
            <a:pPr algn="ctr">
              <a:buNone/>
            </a:pPr>
            <a:endParaRPr lang="en-US" sz="4400" dirty="0" smtClean="0"/>
          </a:p>
          <a:p>
            <a:pPr algn="ctr">
              <a:buNone/>
            </a:pPr>
            <a:endParaRPr lang="en-US" sz="4400" dirty="0" smtClean="0"/>
          </a:p>
          <a:p>
            <a:pPr algn="ctr">
              <a:buNone/>
            </a:pPr>
            <a:endParaRPr lang="en-US" sz="4400" dirty="0" smtClean="0"/>
          </a:p>
          <a:p>
            <a:pPr algn="ctr">
              <a:buNone/>
            </a:pPr>
            <a:r>
              <a:rPr lang="en-US" sz="4400" dirty="0" smtClean="0"/>
              <a:t>2. How are we to judge?</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wipe(down)">
                                      <p:cBhvr>
                                        <p:cTn id="1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To Judge</a:t>
            </a:r>
            <a:endParaRPr lang="en-US" dirty="0"/>
          </a:p>
        </p:txBody>
      </p:sp>
      <p:sp>
        <p:nvSpPr>
          <p:cNvPr id="3" name="Content Placeholder 2"/>
          <p:cNvSpPr>
            <a:spLocks noGrp="1"/>
          </p:cNvSpPr>
          <p:nvPr>
            <p:ph idx="1"/>
          </p:nvPr>
        </p:nvSpPr>
        <p:spPr/>
        <p:txBody>
          <a:bodyPr>
            <a:noAutofit/>
          </a:bodyPr>
          <a:lstStyle/>
          <a:p>
            <a:pPr>
              <a:lnSpc>
                <a:spcPct val="150000"/>
              </a:lnSpc>
            </a:pPr>
            <a:r>
              <a:rPr lang="en-US" sz="2500" dirty="0" smtClean="0"/>
              <a:t>Context, Context, Context – Matthew 7:1-5</a:t>
            </a:r>
          </a:p>
          <a:p>
            <a:pPr>
              <a:lnSpc>
                <a:spcPct val="150000"/>
              </a:lnSpc>
            </a:pPr>
            <a:r>
              <a:rPr lang="en-US" sz="2500" dirty="0" smtClean="0"/>
              <a:t>Remove the immoral brethren – 1 Corinthians 5:12-13</a:t>
            </a:r>
          </a:p>
          <a:p>
            <a:pPr>
              <a:lnSpc>
                <a:spcPct val="150000"/>
              </a:lnSpc>
            </a:pPr>
            <a:r>
              <a:rPr lang="en-US" sz="2500" dirty="0" smtClean="0"/>
              <a:t>Judge with righteous judgment – John 7:24</a:t>
            </a:r>
          </a:p>
          <a:p>
            <a:pPr>
              <a:lnSpc>
                <a:spcPct val="150000"/>
              </a:lnSpc>
            </a:pPr>
            <a:r>
              <a:rPr lang="en-US" sz="2500" dirty="0" smtClean="0"/>
              <a:t>Watch for those causing division – Romans 16:17-18</a:t>
            </a:r>
          </a:p>
          <a:p>
            <a:pPr>
              <a:lnSpc>
                <a:spcPct val="150000"/>
              </a:lnSpc>
            </a:pPr>
            <a:r>
              <a:rPr lang="en-US" sz="2500" dirty="0" smtClean="0"/>
              <a:t>Tell him his fault – Matthew 18:15</a:t>
            </a:r>
          </a:p>
          <a:p>
            <a:pPr>
              <a:lnSpc>
                <a:spcPct val="150000"/>
              </a:lnSpc>
            </a:pPr>
            <a:r>
              <a:rPr lang="en-US" sz="2500" dirty="0" smtClean="0"/>
              <a:t>Test the spirits – 1 John 4:1</a:t>
            </a:r>
          </a:p>
          <a:p>
            <a:pPr>
              <a:lnSpc>
                <a:spcPct val="150000"/>
              </a:lnSpc>
            </a:pPr>
            <a:r>
              <a:rPr lang="en-US" sz="2500" dirty="0" smtClean="0"/>
              <a:t>Reprove and Rebuke – 2 Timothy 3:16-17; 4:2</a:t>
            </a:r>
          </a:p>
          <a:p>
            <a:pPr>
              <a:lnSpc>
                <a:spcPct val="150000"/>
              </a:lnSpc>
            </a:pPr>
            <a:r>
              <a:rPr lang="en-US" sz="2500" dirty="0" smtClean="0"/>
              <a:t>Restore those caught in transgression – Galatians 6:1</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Judging</a:t>
            </a:r>
            <a:endParaRPr lang="en-US" dirty="0"/>
          </a:p>
        </p:txBody>
      </p:sp>
      <p:sp>
        <p:nvSpPr>
          <p:cNvPr id="3" name="Content Placeholder 2"/>
          <p:cNvSpPr>
            <a:spLocks noGrp="1"/>
          </p:cNvSpPr>
          <p:nvPr>
            <p:ph idx="1"/>
          </p:nvPr>
        </p:nvSpPr>
        <p:spPr/>
        <p:txBody>
          <a:bodyPr>
            <a:noAutofit/>
          </a:bodyPr>
          <a:lstStyle/>
          <a:p>
            <a:pPr>
              <a:lnSpc>
                <a:spcPct val="200000"/>
              </a:lnSpc>
            </a:pPr>
            <a:r>
              <a:rPr lang="en-US" sz="2600" dirty="0" smtClean="0"/>
              <a:t>The man with his father’s wife – 1 Corinthians 5:1-5</a:t>
            </a:r>
          </a:p>
          <a:p>
            <a:pPr>
              <a:lnSpc>
                <a:spcPct val="200000"/>
              </a:lnSpc>
            </a:pPr>
            <a:r>
              <a:rPr lang="en-US" sz="2600" dirty="0" err="1" smtClean="0"/>
              <a:t>Hymenaeus</a:t>
            </a:r>
            <a:r>
              <a:rPr lang="en-US" sz="2600" dirty="0" smtClean="0"/>
              <a:t> and </a:t>
            </a:r>
            <a:r>
              <a:rPr lang="en-US" sz="2600" dirty="0" err="1" smtClean="0"/>
              <a:t>Philetus</a:t>
            </a:r>
            <a:r>
              <a:rPr lang="en-US" sz="2600" dirty="0" smtClean="0"/>
              <a:t> – 2 Timothy 2:16-17</a:t>
            </a:r>
          </a:p>
          <a:p>
            <a:pPr>
              <a:lnSpc>
                <a:spcPct val="200000"/>
              </a:lnSpc>
            </a:pPr>
            <a:r>
              <a:rPr lang="en-US" sz="2600" dirty="0" err="1" smtClean="0"/>
              <a:t>Diotrephes</a:t>
            </a:r>
            <a:r>
              <a:rPr lang="en-US" sz="2600" dirty="0" smtClean="0"/>
              <a:t> – 3 John 1:9-11</a:t>
            </a:r>
          </a:p>
          <a:p>
            <a:pPr>
              <a:lnSpc>
                <a:spcPct val="200000"/>
              </a:lnSpc>
            </a:pPr>
            <a:r>
              <a:rPr lang="en-US" sz="2600" dirty="0" smtClean="0"/>
              <a:t>Peter – Galatians 2:11-13 </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1619</TotalTime>
  <Words>2327</Words>
  <Application>Microsoft Office PowerPoint</Application>
  <PresentationFormat>On-screen Show (4:3)</PresentationFormat>
  <Paragraphs>156</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Slide 1</vt:lpstr>
      <vt:lpstr>Slide 2</vt:lpstr>
      <vt:lpstr>Slide 3</vt:lpstr>
      <vt:lpstr>Slide 4</vt:lpstr>
      <vt:lpstr>Slide 5</vt:lpstr>
      <vt:lpstr>Human Judgment VS God’s Judgment</vt:lpstr>
      <vt:lpstr>Slide 7</vt:lpstr>
      <vt:lpstr>Commands To Judge</vt:lpstr>
      <vt:lpstr>Examples Of Judging</vt:lpstr>
      <vt:lpstr>How are we to judge?</vt:lpstr>
      <vt:lpstr>How are we to judge?</vt:lpstr>
      <vt:lpstr>Applying  God’s Word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Janet</dc:creator>
  <cp:lastModifiedBy>BMH Service</cp:lastModifiedBy>
  <cp:revision>42</cp:revision>
  <dcterms:created xsi:type="dcterms:W3CDTF">2014-09-27T13:16:58Z</dcterms:created>
  <dcterms:modified xsi:type="dcterms:W3CDTF">2014-09-28T21:24:52Z</dcterms:modified>
</cp:coreProperties>
</file>