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5143500" type="screen16x9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78" autoAdjust="0"/>
    <p:restoredTop sz="94660"/>
  </p:normalViewPr>
  <p:slideViewPr>
    <p:cSldViewPr>
      <p:cViewPr varScale="1">
        <p:scale>
          <a:sx n="83" d="100"/>
          <a:sy n="83" d="100"/>
        </p:scale>
        <p:origin x="-738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97D3E-A9CA-43B0-A2B0-2A1B9CAD6386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6926CB-4E01-49F0-9C1C-D009AF1AE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455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5AB92D-DC27-4DB3-A1EB-21D5AD0CD82B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8203E-09B5-4C1B-AE8E-352AEDD32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754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Dull</a:t>
            </a:r>
            <a:r>
              <a:rPr lang="en-US" baseline="0" dirty="0" smtClean="0"/>
              <a:t> (</a:t>
            </a:r>
            <a:r>
              <a:rPr lang="en-US" i="1" baseline="0" dirty="0" err="1" smtClean="0"/>
              <a:t>nothros</a:t>
            </a:r>
            <a:r>
              <a:rPr lang="en-US" baseline="0" dirty="0" smtClean="0"/>
              <a:t>)</a:t>
            </a:r>
            <a:r>
              <a:rPr lang="en-US" dirty="0" smtClean="0"/>
              <a:t> – sluggish, that is,</a:t>
            </a:r>
            <a:r>
              <a:rPr lang="en-US" baseline="0" dirty="0" smtClean="0"/>
              <a:t> (literally) lazy, or (figuratively) stupid: - dull, slothful” (Strong’s Greek Dictionary)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8203E-09B5-4C1B-AE8E-352AEDD325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832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It Happens…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8203E-09B5-4C1B-AE8E-352AEDD3251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179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“But the word of the LORD was to them, ‘Precept upon precept, precept upon precept, line upon line, line upon line, here a little, there a little,’ that they might go and fall backward, and be broken and snared and caught” (Isaiah 28:13).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8203E-09B5-4C1B-AE8E-352AEDD3251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589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happens when Christians become dull of hearing? They need to hear and re-learn the</a:t>
            </a:r>
            <a:r>
              <a:rPr lang="en-US" baseline="0" dirty="0" smtClean="0"/>
              <a:t> foundational truths of God’s Word.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8203E-09B5-4C1B-AE8E-352AEDD3251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1879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8203E-09B5-4C1B-AE8E-352AEDD3251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830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B1D1-FE99-4C47-A03F-0B1C48FCA999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3098-00AF-4C55-8A09-51856655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72412"/>
      </p:ext>
    </p:extLst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B1D1-FE99-4C47-A03F-0B1C48FCA999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3098-00AF-4C55-8A09-51856655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537346"/>
      </p:ext>
    </p:extLst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B1D1-FE99-4C47-A03F-0B1C48FCA999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3098-00AF-4C55-8A09-51856655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220478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B1D1-FE99-4C47-A03F-0B1C48FCA999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3098-00AF-4C55-8A09-51856655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631391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B1D1-FE99-4C47-A03F-0B1C48FCA999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3098-00AF-4C55-8A09-51856655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58988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B1D1-FE99-4C47-A03F-0B1C48FCA999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3098-00AF-4C55-8A09-51856655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229809"/>
      </p:ext>
    </p:extLst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B1D1-FE99-4C47-A03F-0B1C48FCA999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3098-00AF-4C55-8A09-51856655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8264"/>
      </p:ext>
    </p:extLst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B1D1-FE99-4C47-A03F-0B1C48FCA999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3098-00AF-4C55-8A09-51856655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257660"/>
      </p:ext>
    </p:extLst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B1D1-FE99-4C47-A03F-0B1C48FCA999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3098-00AF-4C55-8A09-51856655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87470"/>
      </p:ext>
    </p:extLst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B1D1-FE99-4C47-A03F-0B1C48FCA999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3098-00AF-4C55-8A09-51856655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48165"/>
      </p:ext>
    </p:extLst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B1D1-FE99-4C47-A03F-0B1C48FCA999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3098-00AF-4C55-8A09-51856655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202167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EB1D1-FE99-4C47-A03F-0B1C48FCA999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43098-00AF-4C55-8A09-51856655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528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184713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0066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b="1" dirty="0" smtClean="0">
                <a:latin typeface="Cambria" panose="02040503050406030204" pitchFamily="18" charset="0"/>
              </a:rPr>
              <a:t>Are You Dull of Hearing?</a:t>
            </a:r>
            <a:endParaRPr lang="en-US" sz="4800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34678"/>
            <a:ext cx="8458200" cy="3394472"/>
          </a:xfrm>
        </p:spPr>
        <p:txBody>
          <a:bodyPr>
            <a:noAutofit/>
          </a:bodyPr>
          <a:lstStyle/>
          <a:p>
            <a:r>
              <a:rPr lang="en-US" sz="2600" b="1" dirty="0" smtClean="0"/>
              <a:t>“For </a:t>
            </a:r>
            <a:r>
              <a:rPr lang="en-US" sz="2600" b="1" dirty="0">
                <a:solidFill>
                  <a:srgbClr val="000066"/>
                </a:solidFill>
              </a:rPr>
              <a:t>the hearts of this people have grown dull</a:t>
            </a:r>
            <a:r>
              <a:rPr lang="en-US" sz="2600" b="1" dirty="0"/>
              <a:t>. Their ears are hard of hearing, </a:t>
            </a:r>
            <a:r>
              <a:rPr lang="en-US" sz="2600" b="1" dirty="0" smtClean="0"/>
              <a:t>and </a:t>
            </a:r>
            <a:r>
              <a:rPr lang="en-US" sz="2600" b="1" dirty="0"/>
              <a:t>their eyes they have closed, </a:t>
            </a:r>
            <a:r>
              <a:rPr lang="en-US" sz="2600" b="1" dirty="0" smtClean="0"/>
              <a:t>lest </a:t>
            </a:r>
            <a:r>
              <a:rPr lang="en-US" sz="2600" b="1" dirty="0"/>
              <a:t>they should see with their eyes and hear with </a:t>
            </a:r>
            <a:r>
              <a:rPr lang="en-US" sz="2600" b="1" dirty="0" smtClean="0"/>
              <a:t>their </a:t>
            </a:r>
            <a:r>
              <a:rPr lang="en-US" sz="2600" b="1" dirty="0"/>
              <a:t>ears, </a:t>
            </a:r>
            <a:r>
              <a:rPr lang="en-US" sz="2600" b="1" dirty="0" smtClean="0"/>
              <a:t>lest </a:t>
            </a:r>
            <a:r>
              <a:rPr lang="en-US" sz="2600" b="1" dirty="0"/>
              <a:t>they should understand with their hearts and turn, </a:t>
            </a:r>
            <a:r>
              <a:rPr lang="en-US" sz="2600" b="1" dirty="0" smtClean="0"/>
              <a:t> so </a:t>
            </a:r>
            <a:r>
              <a:rPr lang="en-US" sz="2600" b="1" dirty="0"/>
              <a:t>that I should heal </a:t>
            </a:r>
            <a:r>
              <a:rPr lang="en-US" sz="2600" b="1" dirty="0" smtClean="0"/>
              <a:t>them” (Acts 28:27).</a:t>
            </a:r>
          </a:p>
          <a:p>
            <a:endParaRPr lang="en-US" sz="600" b="1" dirty="0" smtClean="0"/>
          </a:p>
          <a:p>
            <a:r>
              <a:rPr lang="en-US" sz="2600" b="1" dirty="0" smtClean="0"/>
              <a:t>“These </a:t>
            </a:r>
            <a:r>
              <a:rPr lang="en-US" sz="2600" b="1" dirty="0"/>
              <a:t>were more fair-minded than those in Thessalonica, in that they </a:t>
            </a:r>
            <a:r>
              <a:rPr lang="en-US" sz="2600" b="1" dirty="0">
                <a:solidFill>
                  <a:srgbClr val="000066"/>
                </a:solidFill>
              </a:rPr>
              <a:t>received the word with all readiness, </a:t>
            </a:r>
            <a:r>
              <a:rPr lang="en-US" sz="2600" b="1" dirty="0" smtClean="0">
                <a:solidFill>
                  <a:srgbClr val="000066"/>
                </a:solidFill>
              </a:rPr>
              <a:t>&amp; </a:t>
            </a:r>
            <a:r>
              <a:rPr lang="en-US" sz="2600" b="1" dirty="0">
                <a:solidFill>
                  <a:srgbClr val="000066"/>
                </a:solidFill>
              </a:rPr>
              <a:t>searched the Scriptures daily </a:t>
            </a:r>
            <a:r>
              <a:rPr lang="en-US" sz="2600" b="1" dirty="0"/>
              <a:t>to find out whether these things were </a:t>
            </a:r>
            <a:r>
              <a:rPr lang="en-US" sz="2600" b="1" dirty="0" smtClean="0"/>
              <a:t>so” (Acts 17:11).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101902089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514350"/>
            <a:ext cx="7772400" cy="1102519"/>
          </a:xfrm>
          <a:solidFill>
            <a:srgbClr val="000066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b="1" dirty="0" smtClean="0">
                <a:latin typeface="Cambria" panose="02040503050406030204" pitchFamily="18" charset="0"/>
              </a:rPr>
              <a:t>Are You Dull of Hearing?</a:t>
            </a:r>
            <a:endParaRPr lang="en-US" sz="4800" b="1" dirty="0">
              <a:latin typeface="Cambria" panose="02040503050406030204" pitchFamily="18" charset="0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000250"/>
            <a:ext cx="6400800" cy="131445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Hebrews 5:9-11</a:t>
            </a:r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11" name="Picture 2" descr="http://www.antipasministries.com/images/jpeg/image227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857500"/>
            <a:ext cx="4724400" cy="2021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444972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514350"/>
            <a:ext cx="7772400" cy="1102519"/>
          </a:xfrm>
          <a:solidFill>
            <a:srgbClr val="000066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b="1" dirty="0" smtClean="0">
                <a:latin typeface="Cambria" panose="02040503050406030204" pitchFamily="18" charset="0"/>
              </a:rPr>
              <a:t>Are You Dull of Hearing?</a:t>
            </a:r>
            <a:endParaRPr lang="en-US" sz="4800" b="1" dirty="0">
              <a:latin typeface="Cambria" panose="02040503050406030204" pitchFamily="18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2000250"/>
            <a:ext cx="6400800" cy="131445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Hebrews 5:9-11</a:t>
            </a:r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antipasministries.com/images/jpeg/image227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857500"/>
            <a:ext cx="4724400" cy="2021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644583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0066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latin typeface="Cambria" panose="02040503050406030204" pitchFamily="18" charset="0"/>
              </a:rPr>
              <a:t>How It Happens…</a:t>
            </a:r>
            <a:endParaRPr lang="en-US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6350"/>
            <a:ext cx="8382000" cy="3394472"/>
          </a:xfrm>
        </p:spPr>
        <p:txBody>
          <a:bodyPr>
            <a:noAutofit/>
          </a:bodyPr>
          <a:lstStyle/>
          <a:p>
            <a:r>
              <a:rPr lang="en-US" sz="2600" b="1" dirty="0" smtClean="0"/>
              <a:t>One becomes spiritually lukewarm (Rev. 3:16).</a:t>
            </a:r>
          </a:p>
          <a:p>
            <a:endParaRPr lang="en-US" sz="300" b="1" dirty="0" smtClean="0"/>
          </a:p>
          <a:p>
            <a:r>
              <a:rPr lang="en-US" sz="2600" b="1" dirty="0" smtClean="0"/>
              <a:t>Minimum level of interest &amp; </a:t>
            </a:r>
            <a:r>
              <a:rPr lang="en-US" sz="2600" b="1" dirty="0" smtClean="0"/>
              <a:t>participation (Matt. 25:25). </a:t>
            </a:r>
            <a:endParaRPr lang="en-US" sz="2600" b="1" dirty="0" smtClean="0"/>
          </a:p>
          <a:p>
            <a:endParaRPr lang="en-US" sz="300" b="1" dirty="0" smtClean="0"/>
          </a:p>
          <a:p>
            <a:r>
              <a:rPr lang="en-US" sz="2600" b="1" dirty="0" smtClean="0"/>
              <a:t>Miss services if there is a conflict (Heb</a:t>
            </a:r>
            <a:r>
              <a:rPr lang="en-US" sz="2600" b="1" dirty="0" smtClean="0"/>
              <a:t>. 10:25).</a:t>
            </a:r>
            <a:r>
              <a:rPr lang="en-US" sz="2800" b="1" dirty="0" smtClean="0"/>
              <a:t> </a:t>
            </a:r>
          </a:p>
          <a:p>
            <a:endParaRPr lang="en-US" sz="300" b="1" dirty="0" smtClean="0"/>
          </a:p>
          <a:p>
            <a:r>
              <a:rPr lang="en-US" sz="2600" b="1" dirty="0" smtClean="0"/>
              <a:t>Attend services, but not </a:t>
            </a:r>
            <a:r>
              <a:rPr lang="en-US" sz="2600" b="1" dirty="0" smtClean="0"/>
              <a:t>very attentive </a:t>
            </a:r>
            <a:r>
              <a:rPr lang="en-US" sz="2600" b="1" dirty="0" smtClean="0"/>
              <a:t>(Luk</a:t>
            </a:r>
            <a:r>
              <a:rPr lang="en-US" sz="2600" b="1" dirty="0"/>
              <a:t>e</a:t>
            </a:r>
            <a:r>
              <a:rPr lang="en-US" sz="2600" b="1" dirty="0" smtClean="0"/>
              <a:t> 19:48).</a:t>
            </a:r>
          </a:p>
          <a:p>
            <a:endParaRPr lang="en-US" sz="300" b="1" dirty="0" smtClean="0"/>
          </a:p>
          <a:p>
            <a:r>
              <a:rPr lang="en-US" sz="2600" b="1" dirty="0" smtClean="0"/>
              <a:t>Little to no personal study of Scriptures (2 Tim. 2:15)</a:t>
            </a:r>
          </a:p>
          <a:p>
            <a:pPr marL="0" indent="0">
              <a:buNone/>
            </a:pPr>
            <a:r>
              <a:rPr lang="en-US" sz="300" b="1" dirty="0" smtClean="0"/>
              <a:t> </a:t>
            </a:r>
          </a:p>
          <a:p>
            <a:r>
              <a:rPr lang="en-US" sz="2600" b="1" dirty="0" smtClean="0"/>
              <a:t>Praying to God is infrequent at best </a:t>
            </a:r>
            <a:r>
              <a:rPr lang="en-US" sz="2600" b="1" dirty="0" smtClean="0"/>
              <a:t>(I </a:t>
            </a:r>
            <a:r>
              <a:rPr lang="en-US" sz="2600" b="1" dirty="0" smtClean="0"/>
              <a:t>Thess. 5:17).</a:t>
            </a:r>
          </a:p>
          <a:p>
            <a:endParaRPr lang="en-US" sz="300" b="1" dirty="0" smtClean="0"/>
          </a:p>
          <a:p>
            <a:r>
              <a:rPr lang="en-US" sz="2600" b="1" dirty="0" smtClean="0"/>
              <a:t>Choked w/ cares, riches, &amp; pleasures of life (</a:t>
            </a:r>
            <a:r>
              <a:rPr lang="en-US" sz="2600" b="1" dirty="0" err="1" smtClean="0"/>
              <a:t>Lk</a:t>
            </a:r>
            <a:r>
              <a:rPr lang="en-US" sz="2600" b="1" dirty="0" smtClean="0"/>
              <a:t>. 8:14)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923278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0066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latin typeface="Cambria" panose="02040503050406030204" pitchFamily="18" charset="0"/>
              </a:rPr>
              <a:t>The Effects of Dull Hearing</a:t>
            </a:r>
            <a:endParaRPr lang="en-US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7301"/>
            <a:ext cx="8610600" cy="339447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Hard to understand spiritual truths (Heb. 5:11)</a:t>
            </a:r>
          </a:p>
          <a:p>
            <a:endParaRPr lang="en-US" sz="200" b="1" dirty="0" smtClean="0"/>
          </a:p>
          <a:p>
            <a:r>
              <a:rPr lang="en-US" sz="2800" b="1" dirty="0" smtClean="0"/>
              <a:t>Stunts spiritual growth (Heb. 5:12)</a:t>
            </a:r>
          </a:p>
          <a:p>
            <a:endParaRPr lang="en-US" sz="200" b="1" dirty="0" smtClean="0"/>
          </a:p>
          <a:p>
            <a:r>
              <a:rPr lang="en-US" sz="2800" b="1" dirty="0" smtClean="0"/>
              <a:t>Need to be re-taught same basic truths (v. 12)</a:t>
            </a:r>
          </a:p>
          <a:p>
            <a:endParaRPr lang="en-US" sz="200" b="1" dirty="0" smtClean="0"/>
          </a:p>
          <a:p>
            <a:r>
              <a:rPr lang="en-US" sz="2800" b="1" dirty="0" smtClean="0"/>
              <a:t>One is unskilled in word of righteousness (v. 13)</a:t>
            </a:r>
          </a:p>
          <a:p>
            <a:endParaRPr lang="en-US" sz="200" b="1" dirty="0" smtClean="0"/>
          </a:p>
          <a:p>
            <a:r>
              <a:rPr lang="en-US" sz="2800" b="1" dirty="0" smtClean="0"/>
              <a:t>More difficult to discern both good &amp; evil (v. 14)</a:t>
            </a:r>
          </a:p>
          <a:p>
            <a:endParaRPr lang="en-US" sz="200" b="1" dirty="0" smtClean="0"/>
          </a:p>
          <a:p>
            <a:r>
              <a:rPr lang="en-US" sz="2800" b="1" dirty="0" smtClean="0"/>
              <a:t>Need to return to the </a:t>
            </a:r>
            <a:r>
              <a:rPr lang="en-US" sz="2800" b="1" dirty="0" smtClean="0"/>
              <a:t>elementary </a:t>
            </a:r>
            <a:r>
              <a:rPr lang="en-US" sz="2800" b="1" dirty="0" smtClean="0"/>
              <a:t>principles </a:t>
            </a:r>
            <a:r>
              <a:rPr lang="en-US" sz="2800" b="1" dirty="0" smtClean="0"/>
              <a:t>(6:1-3</a:t>
            </a:r>
            <a:r>
              <a:rPr lang="en-US" sz="2800" b="1" dirty="0" smtClean="0"/>
              <a:t>). </a:t>
            </a:r>
          </a:p>
          <a:p>
            <a:endParaRPr lang="en-US" sz="200" b="1" dirty="0" smtClean="0"/>
          </a:p>
          <a:p>
            <a:r>
              <a:rPr lang="en-US" sz="2800" b="1" dirty="0" smtClean="0"/>
              <a:t>Certain </a:t>
            </a:r>
            <a:r>
              <a:rPr lang="en-US" sz="2800" b="1" dirty="0" smtClean="0"/>
              <a:t>Bible </a:t>
            </a:r>
            <a:r>
              <a:rPr lang="en-US" sz="2800" b="1" dirty="0" smtClean="0"/>
              <a:t>doctrine </a:t>
            </a:r>
            <a:r>
              <a:rPr lang="en-US" sz="2800" b="1" dirty="0" smtClean="0"/>
              <a:t>seems too restrictive </a:t>
            </a:r>
            <a:r>
              <a:rPr lang="en-US" sz="2600" b="1" dirty="0" smtClean="0"/>
              <a:t>(</a:t>
            </a:r>
            <a:r>
              <a:rPr lang="en-US" sz="2600" b="1" dirty="0" smtClean="0"/>
              <a:t>Isa. </a:t>
            </a:r>
            <a:r>
              <a:rPr lang="en-US" sz="2600" b="1" dirty="0" smtClean="0"/>
              <a:t>28:13).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27984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0066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The Elementary Principles of Christ</a:t>
            </a:r>
            <a:endParaRPr lang="en-US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447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Repentance from dead works (Acts 17:30)</a:t>
            </a:r>
          </a:p>
          <a:p>
            <a:endParaRPr lang="en-US" sz="300" b="1" dirty="0" smtClean="0"/>
          </a:p>
          <a:p>
            <a:r>
              <a:rPr lang="en-US" sz="2800" b="1" dirty="0" smtClean="0"/>
              <a:t>Faith toward God (Eph. 2:8; Heb. 11:6)</a:t>
            </a:r>
          </a:p>
          <a:p>
            <a:endParaRPr lang="en-US" sz="300" b="1" dirty="0" smtClean="0"/>
          </a:p>
          <a:p>
            <a:r>
              <a:rPr lang="en-US" sz="2800" b="1" dirty="0" smtClean="0"/>
              <a:t>The doctrine of baptisms (Acts 1:5; Eph. 4:5)</a:t>
            </a:r>
          </a:p>
          <a:p>
            <a:pPr lvl="1"/>
            <a:r>
              <a:rPr lang="en-US" b="1" dirty="0" smtClean="0"/>
              <a:t>John’s baptism, </a:t>
            </a:r>
            <a:r>
              <a:rPr lang="en-US" b="1" dirty="0"/>
              <a:t>Holy Spirit, “</a:t>
            </a:r>
            <a:r>
              <a:rPr lang="en-US" b="1" dirty="0" smtClean="0"/>
              <a:t>one” baptism </a:t>
            </a:r>
          </a:p>
          <a:p>
            <a:pPr lvl="1"/>
            <a:endParaRPr lang="en-US" sz="300" b="1" dirty="0" smtClean="0"/>
          </a:p>
          <a:p>
            <a:r>
              <a:rPr lang="en-US" sz="2800" b="1" dirty="0" smtClean="0"/>
              <a:t>Laying on of hands (Acts 8:18; 19:6)</a:t>
            </a:r>
          </a:p>
          <a:p>
            <a:endParaRPr lang="en-US" sz="300" b="1" dirty="0" smtClean="0"/>
          </a:p>
          <a:p>
            <a:r>
              <a:rPr lang="en-US" sz="2800" b="1" dirty="0" smtClean="0"/>
              <a:t>Resurrection of the dead (John 5:28-29)</a:t>
            </a:r>
          </a:p>
          <a:p>
            <a:endParaRPr lang="en-US" sz="300" b="1" dirty="0" smtClean="0"/>
          </a:p>
          <a:p>
            <a:r>
              <a:rPr lang="en-US" sz="2800" b="1" dirty="0" smtClean="0"/>
              <a:t>Eternal judgment (Matt. 25:31-46)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85813511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0066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The Elementary Principles of Christ</a:t>
            </a:r>
            <a:endParaRPr lang="en-US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305800" cy="339447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0066"/>
                </a:solidFill>
              </a:rPr>
              <a:t>Repentance from dead works</a:t>
            </a:r>
          </a:p>
          <a:p>
            <a:pPr lvl="1"/>
            <a:r>
              <a:rPr lang="en-US" sz="2400" b="1" dirty="0" smtClean="0"/>
              <a:t>Brethren continue to defend works of the flesh.</a:t>
            </a:r>
          </a:p>
          <a:p>
            <a:pPr lvl="1"/>
            <a:endParaRPr lang="en-US" sz="100" b="1" dirty="0" smtClean="0"/>
          </a:p>
          <a:p>
            <a:r>
              <a:rPr lang="en-US" sz="2800" b="1" dirty="0" smtClean="0">
                <a:solidFill>
                  <a:srgbClr val="000066"/>
                </a:solidFill>
              </a:rPr>
              <a:t>The doctrine of baptisms</a:t>
            </a:r>
          </a:p>
          <a:p>
            <a:pPr lvl="1"/>
            <a:r>
              <a:rPr lang="en-US" sz="2400" b="1" dirty="0" smtClean="0"/>
              <a:t>Personal </a:t>
            </a:r>
            <a:r>
              <a:rPr lang="en-US" sz="2400" b="1" dirty="0" smtClean="0"/>
              <a:t>indwelling of H.S</a:t>
            </a:r>
            <a:r>
              <a:rPr lang="en-US" sz="2400" b="1" dirty="0" smtClean="0"/>
              <a:t>., baptism </a:t>
            </a:r>
            <a:r>
              <a:rPr lang="en-US" sz="2400" b="1" u="sng" dirty="0" smtClean="0"/>
              <a:t>not</a:t>
            </a:r>
            <a:r>
              <a:rPr lang="en-US" sz="2400" b="1" dirty="0" smtClean="0"/>
              <a:t> for salvation</a:t>
            </a:r>
            <a:endParaRPr lang="en-US" sz="2400" b="1" dirty="0" smtClean="0"/>
          </a:p>
          <a:p>
            <a:pPr lvl="1"/>
            <a:endParaRPr lang="en-US" sz="100" b="1" dirty="0" smtClean="0"/>
          </a:p>
          <a:p>
            <a:r>
              <a:rPr lang="en-US" sz="2800" b="1" dirty="0" smtClean="0">
                <a:solidFill>
                  <a:srgbClr val="000066"/>
                </a:solidFill>
              </a:rPr>
              <a:t>Resurrection of the dead</a:t>
            </a:r>
          </a:p>
          <a:p>
            <a:pPr lvl="1"/>
            <a:r>
              <a:rPr lang="en-US" sz="2400" b="1" dirty="0" smtClean="0"/>
              <a:t>AD 70 Doctrine: promised resurrection happened.</a:t>
            </a:r>
          </a:p>
          <a:p>
            <a:pPr lvl="1"/>
            <a:endParaRPr lang="en-US" sz="100" b="1" dirty="0" smtClean="0"/>
          </a:p>
          <a:p>
            <a:r>
              <a:rPr lang="en-US" sz="2800" b="1" dirty="0" smtClean="0">
                <a:solidFill>
                  <a:srgbClr val="000066"/>
                </a:solidFill>
              </a:rPr>
              <a:t>Eternal judgment</a:t>
            </a:r>
          </a:p>
          <a:p>
            <a:pPr lvl="1"/>
            <a:r>
              <a:rPr lang="en-US" sz="2400" b="1" dirty="0" smtClean="0"/>
              <a:t>Hell is not eternal; wicked are annihilated.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4887258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0066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The Elementary Principles of Christ</a:t>
            </a:r>
            <a:endParaRPr lang="en-US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950"/>
            <a:ext cx="8229600" cy="3771900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rgbClr val="000066"/>
                </a:solidFill>
              </a:rPr>
              <a:t>Bible Authority </a:t>
            </a:r>
            <a:r>
              <a:rPr lang="en-US" sz="3000" b="1" dirty="0" smtClean="0"/>
              <a:t>(Matt. 21:23-25)</a:t>
            </a:r>
            <a:endParaRPr lang="en-US" sz="3000" b="1" dirty="0" smtClean="0">
              <a:solidFill>
                <a:srgbClr val="C00000"/>
              </a:solidFill>
            </a:endParaRPr>
          </a:p>
          <a:p>
            <a:endParaRPr lang="en-US" sz="200" b="1" dirty="0" smtClean="0"/>
          </a:p>
          <a:p>
            <a:pPr lvl="1"/>
            <a:r>
              <a:rPr lang="en-US" sz="2700" b="1" dirty="0" smtClean="0"/>
              <a:t>The Scriptures (2 Tim. 3:16-17; I Peter 4:11)</a:t>
            </a:r>
          </a:p>
          <a:p>
            <a:pPr lvl="1"/>
            <a:endParaRPr lang="en-US" sz="200" b="1" dirty="0" smtClean="0"/>
          </a:p>
          <a:p>
            <a:pPr lvl="1"/>
            <a:r>
              <a:rPr lang="en-US" sz="2700" b="1" dirty="0" smtClean="0"/>
              <a:t>Jesus Christ (Matt. 17:5; 28:18; Heb. 1:2)</a:t>
            </a:r>
          </a:p>
          <a:p>
            <a:pPr lvl="1"/>
            <a:endParaRPr lang="en-US" sz="200" b="1" dirty="0" smtClean="0"/>
          </a:p>
          <a:p>
            <a:pPr lvl="1"/>
            <a:r>
              <a:rPr lang="en-US" sz="2700" b="1" dirty="0" smtClean="0"/>
              <a:t>The NT Writers (John 16:13; I Cor. 14:37)</a:t>
            </a:r>
          </a:p>
          <a:p>
            <a:pPr lvl="1"/>
            <a:endParaRPr lang="en-US" sz="200" b="1" dirty="0" smtClean="0"/>
          </a:p>
          <a:p>
            <a:pPr lvl="1"/>
            <a:r>
              <a:rPr lang="en-US" sz="2700" b="1" dirty="0" smtClean="0"/>
              <a:t>How to Establish/Apply Bible Authority</a:t>
            </a:r>
          </a:p>
          <a:p>
            <a:pPr lvl="1"/>
            <a:endParaRPr lang="en-US" sz="100" b="1" dirty="0" smtClean="0"/>
          </a:p>
          <a:p>
            <a:pPr lvl="1"/>
            <a:endParaRPr lang="en-US" sz="100" b="1" dirty="0" smtClean="0"/>
          </a:p>
          <a:p>
            <a:pPr lvl="2"/>
            <a:r>
              <a:rPr lang="en-US" b="1" dirty="0" smtClean="0"/>
              <a:t>Direct Statement/Command (Matt. 28:19-20)</a:t>
            </a:r>
          </a:p>
          <a:p>
            <a:pPr lvl="2"/>
            <a:r>
              <a:rPr lang="en-US" b="1" dirty="0" smtClean="0"/>
              <a:t>Approved </a:t>
            </a:r>
            <a:r>
              <a:rPr lang="en-US" b="1" dirty="0" smtClean="0"/>
              <a:t>Apostolic Example (Acts 20:7)</a:t>
            </a:r>
          </a:p>
          <a:p>
            <a:pPr lvl="2"/>
            <a:r>
              <a:rPr lang="en-US" b="1" dirty="0" smtClean="0"/>
              <a:t>Necessary </a:t>
            </a:r>
            <a:r>
              <a:rPr lang="en-US" b="1" dirty="0" smtClean="0"/>
              <a:t>Inference (Matt. 3:16; Acts 8:35-36)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1959397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0066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The Elementary Principles of Christ</a:t>
            </a:r>
            <a:endParaRPr lang="en-US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1828"/>
            <a:ext cx="8229600" cy="3394472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000066"/>
                </a:solidFill>
              </a:rPr>
              <a:t>The Five Acts of Worship</a:t>
            </a:r>
          </a:p>
          <a:p>
            <a:endParaRPr lang="en-US" sz="500" b="1" dirty="0" smtClean="0"/>
          </a:p>
          <a:p>
            <a:pPr lvl="1"/>
            <a:r>
              <a:rPr lang="en-US" b="1" dirty="0" smtClean="0"/>
              <a:t>Teach God’s Word (Acts 20:7; 2 Tim. 4:2)</a:t>
            </a:r>
          </a:p>
          <a:p>
            <a:pPr lvl="1"/>
            <a:endParaRPr lang="en-US" sz="500" b="1" dirty="0" smtClean="0"/>
          </a:p>
          <a:p>
            <a:pPr lvl="1"/>
            <a:r>
              <a:rPr lang="en-US" b="1" dirty="0" smtClean="0"/>
              <a:t>Lord’s Supper Observance (I Cor. 11:23-26)</a:t>
            </a:r>
          </a:p>
          <a:p>
            <a:pPr lvl="1"/>
            <a:endParaRPr lang="en-US" sz="500" b="1" dirty="0" smtClean="0"/>
          </a:p>
          <a:p>
            <a:pPr lvl="1"/>
            <a:r>
              <a:rPr lang="en-US" b="1" dirty="0" smtClean="0"/>
              <a:t>Prayer (Acts 2:42)</a:t>
            </a:r>
          </a:p>
          <a:p>
            <a:pPr lvl="1"/>
            <a:endParaRPr lang="en-US" sz="500" b="1" dirty="0" smtClean="0"/>
          </a:p>
          <a:p>
            <a:pPr lvl="1"/>
            <a:r>
              <a:rPr lang="en-US" b="1" dirty="0" smtClean="0"/>
              <a:t>Collection (I Cor. 16:1-2)</a:t>
            </a:r>
          </a:p>
          <a:p>
            <a:pPr lvl="1"/>
            <a:endParaRPr lang="en-US" sz="500" b="1" dirty="0" smtClean="0"/>
          </a:p>
          <a:p>
            <a:pPr lvl="1"/>
            <a:r>
              <a:rPr lang="en-US" b="1" dirty="0" smtClean="0"/>
              <a:t>A cappella Singing (Eph. 5:19; Col. 3:16)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7601171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0066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The Elementary Principles of Christ</a:t>
            </a:r>
            <a:endParaRPr lang="en-US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1828"/>
            <a:ext cx="8229600" cy="3394472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000066"/>
                </a:solidFill>
              </a:rPr>
              <a:t>The Work of the Church</a:t>
            </a:r>
          </a:p>
          <a:p>
            <a:endParaRPr lang="en-US" sz="600" b="1" dirty="0" smtClean="0"/>
          </a:p>
          <a:p>
            <a:pPr lvl="1"/>
            <a:r>
              <a:rPr lang="en-US" b="1" dirty="0" smtClean="0"/>
              <a:t>Teaching the Word of God (I Thess. 1:8)</a:t>
            </a:r>
          </a:p>
          <a:p>
            <a:pPr lvl="1"/>
            <a:endParaRPr lang="en-US" sz="500" b="1" dirty="0" smtClean="0"/>
          </a:p>
          <a:p>
            <a:pPr lvl="1"/>
            <a:r>
              <a:rPr lang="en-US" b="1" dirty="0" smtClean="0"/>
              <a:t>Edification of the saints (Eph. 4:12)</a:t>
            </a:r>
          </a:p>
          <a:p>
            <a:pPr lvl="1"/>
            <a:endParaRPr lang="en-US" sz="500" b="1" dirty="0" smtClean="0"/>
          </a:p>
          <a:p>
            <a:pPr lvl="1"/>
            <a:r>
              <a:rPr lang="en-US" b="1" dirty="0" smtClean="0"/>
              <a:t>Benevolence to needy saints (I Cor. 16:1-4)</a:t>
            </a:r>
          </a:p>
          <a:p>
            <a:pPr lvl="1"/>
            <a:endParaRPr lang="en-US" sz="600" b="1" dirty="0" smtClean="0"/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800" b="1" dirty="0" smtClean="0"/>
              <a:t>Work </a:t>
            </a:r>
            <a:r>
              <a:rPr lang="en-US" sz="2800" b="1" dirty="0" smtClean="0"/>
              <a:t>of the Church is </a:t>
            </a:r>
            <a:r>
              <a:rPr lang="en-US" sz="2800" b="1" dirty="0" smtClean="0">
                <a:solidFill>
                  <a:srgbClr val="000066"/>
                </a:solidFill>
              </a:rPr>
              <a:t>Spiritual in Nature</a:t>
            </a:r>
            <a:r>
              <a:rPr lang="en-US" sz="2800" b="1" dirty="0" smtClean="0"/>
              <a:t>, not Social or otherwise (Rom. 14:17; I Tim. 3:15).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97978018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1895</TotalTime>
  <Words>730</Words>
  <Application>Microsoft Office PowerPoint</Application>
  <PresentationFormat>On-screen Show (16:9)</PresentationFormat>
  <Paragraphs>107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Are You Dull of Hearing?</vt:lpstr>
      <vt:lpstr>How It Happens…</vt:lpstr>
      <vt:lpstr>The Effects of Dull Hearing</vt:lpstr>
      <vt:lpstr>The Elementary Principles of Christ</vt:lpstr>
      <vt:lpstr>The Elementary Principles of Christ</vt:lpstr>
      <vt:lpstr>The Elementary Principles of Christ</vt:lpstr>
      <vt:lpstr>The Elementary Principles of Christ</vt:lpstr>
      <vt:lpstr>The Elementary Principles of Christ</vt:lpstr>
      <vt:lpstr>Are You Dull of Hearing?</vt:lpstr>
      <vt:lpstr>Are You Dull of Hearing?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You Dull of Hearing?</dc:title>
  <dc:creator>Jesse Flowers</dc:creator>
  <cp:lastModifiedBy>Jesse Flowers</cp:lastModifiedBy>
  <cp:revision>32</cp:revision>
  <cp:lastPrinted>2014-09-21T00:02:46Z</cp:lastPrinted>
  <dcterms:created xsi:type="dcterms:W3CDTF">2014-09-18T19:21:20Z</dcterms:created>
  <dcterms:modified xsi:type="dcterms:W3CDTF">2014-10-05T04:52:35Z</dcterms:modified>
</cp:coreProperties>
</file>