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117"/>
  </p:notesMasterIdLst>
  <p:sldIdLst>
    <p:sldId id="256" r:id="rId2"/>
    <p:sldId id="257" r:id="rId3"/>
    <p:sldId id="258" r:id="rId4"/>
    <p:sldId id="282" r:id="rId5"/>
    <p:sldId id="259" r:id="rId6"/>
    <p:sldId id="306" r:id="rId7"/>
    <p:sldId id="307" r:id="rId8"/>
    <p:sldId id="261" r:id="rId9"/>
    <p:sldId id="262" r:id="rId10"/>
    <p:sldId id="263" r:id="rId11"/>
    <p:sldId id="264" r:id="rId12"/>
    <p:sldId id="265" r:id="rId13"/>
    <p:sldId id="287" r:id="rId14"/>
    <p:sldId id="308" r:id="rId15"/>
    <p:sldId id="309" r:id="rId16"/>
    <p:sldId id="310" r:id="rId17"/>
    <p:sldId id="311" r:id="rId18"/>
    <p:sldId id="283" r:id="rId19"/>
    <p:sldId id="314" r:id="rId20"/>
    <p:sldId id="293" r:id="rId21"/>
    <p:sldId id="294" r:id="rId22"/>
    <p:sldId id="295" r:id="rId23"/>
    <p:sldId id="296" r:id="rId24"/>
    <p:sldId id="298" r:id="rId25"/>
    <p:sldId id="300" r:id="rId26"/>
    <p:sldId id="302" r:id="rId27"/>
    <p:sldId id="303" r:id="rId28"/>
    <p:sldId id="304" r:id="rId29"/>
    <p:sldId id="305" r:id="rId30"/>
    <p:sldId id="284" r:id="rId31"/>
    <p:sldId id="312" r:id="rId32"/>
    <p:sldId id="313" r:id="rId33"/>
    <p:sldId id="285" r:id="rId34"/>
    <p:sldId id="292" r:id="rId35"/>
    <p:sldId id="286" r:id="rId36"/>
    <p:sldId id="315" r:id="rId37"/>
    <p:sldId id="317" r:id="rId38"/>
    <p:sldId id="267" r:id="rId39"/>
    <p:sldId id="330" r:id="rId40"/>
    <p:sldId id="329" r:id="rId41"/>
    <p:sldId id="316" r:id="rId42"/>
    <p:sldId id="289" r:id="rId43"/>
    <p:sldId id="331" r:id="rId44"/>
    <p:sldId id="333" r:id="rId45"/>
    <p:sldId id="318" r:id="rId46"/>
    <p:sldId id="319" r:id="rId47"/>
    <p:sldId id="320" r:id="rId48"/>
    <p:sldId id="332" r:id="rId49"/>
    <p:sldId id="334" r:id="rId50"/>
    <p:sldId id="290" r:id="rId51"/>
    <p:sldId id="321" r:id="rId52"/>
    <p:sldId id="291" r:id="rId53"/>
    <p:sldId id="335" r:id="rId54"/>
    <p:sldId id="322" r:id="rId55"/>
    <p:sldId id="268" r:id="rId56"/>
    <p:sldId id="324" r:id="rId57"/>
    <p:sldId id="323" r:id="rId58"/>
    <p:sldId id="336" r:id="rId59"/>
    <p:sldId id="325" r:id="rId60"/>
    <p:sldId id="337" r:id="rId61"/>
    <p:sldId id="326" r:id="rId62"/>
    <p:sldId id="328" r:id="rId63"/>
    <p:sldId id="327" r:id="rId64"/>
    <p:sldId id="338" r:id="rId65"/>
    <p:sldId id="339" r:id="rId66"/>
    <p:sldId id="344" r:id="rId67"/>
    <p:sldId id="347" r:id="rId68"/>
    <p:sldId id="349" r:id="rId69"/>
    <p:sldId id="348" r:id="rId70"/>
    <p:sldId id="350" r:id="rId71"/>
    <p:sldId id="361" r:id="rId72"/>
    <p:sldId id="345" r:id="rId73"/>
    <p:sldId id="346" r:id="rId74"/>
    <p:sldId id="340" r:id="rId75"/>
    <p:sldId id="351" r:id="rId76"/>
    <p:sldId id="341" r:id="rId77"/>
    <p:sldId id="362" r:id="rId78"/>
    <p:sldId id="363" r:id="rId79"/>
    <p:sldId id="343" r:id="rId80"/>
    <p:sldId id="364" r:id="rId81"/>
    <p:sldId id="370" r:id="rId82"/>
    <p:sldId id="371" r:id="rId83"/>
    <p:sldId id="353" r:id="rId84"/>
    <p:sldId id="366" r:id="rId85"/>
    <p:sldId id="354" r:id="rId86"/>
    <p:sldId id="367" r:id="rId87"/>
    <p:sldId id="365" r:id="rId88"/>
    <p:sldId id="355" r:id="rId89"/>
    <p:sldId id="368" r:id="rId90"/>
    <p:sldId id="356" r:id="rId91"/>
    <p:sldId id="369" r:id="rId92"/>
    <p:sldId id="357" r:id="rId93"/>
    <p:sldId id="372" r:id="rId94"/>
    <p:sldId id="380" r:id="rId95"/>
    <p:sldId id="358" r:id="rId96"/>
    <p:sldId id="379" r:id="rId97"/>
    <p:sldId id="359" r:id="rId98"/>
    <p:sldId id="373" r:id="rId99"/>
    <p:sldId id="360" r:id="rId100"/>
    <p:sldId id="374" r:id="rId101"/>
    <p:sldId id="378" r:id="rId102"/>
    <p:sldId id="375" r:id="rId103"/>
    <p:sldId id="381" r:id="rId104"/>
    <p:sldId id="376" r:id="rId105"/>
    <p:sldId id="377" r:id="rId106"/>
    <p:sldId id="382" r:id="rId107"/>
    <p:sldId id="273" r:id="rId108"/>
    <p:sldId id="274" r:id="rId109"/>
    <p:sldId id="275" r:id="rId110"/>
    <p:sldId id="276" r:id="rId111"/>
    <p:sldId id="277" r:id="rId112"/>
    <p:sldId id="278" r:id="rId113"/>
    <p:sldId id="279" r:id="rId114"/>
    <p:sldId id="280" r:id="rId115"/>
    <p:sldId id="281" r:id="rId116"/>
  </p:sldIdLst>
  <p:sldSz cx="9144000" cy="5143500" type="screen16x9"/>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475" autoAdjust="0"/>
  </p:normalViewPr>
  <p:slideViewPr>
    <p:cSldViewPr>
      <p:cViewPr varScale="1">
        <p:scale>
          <a:sx n="104" d="100"/>
          <a:sy n="104" d="100"/>
        </p:scale>
        <p:origin x="-78" y="-114"/>
      </p:cViewPr>
      <p:guideLst>
        <p:guide orient="horz" pos="1620"/>
        <p:guide pos="2880"/>
      </p:guideLst>
    </p:cSldViewPr>
  </p:slideViewPr>
  <p:outlineViewPr>
    <p:cViewPr varScale="1">
      <p:scale>
        <a:sx n="40" d="100"/>
        <a:sy n="40" d="100"/>
      </p:scale>
      <p:origin x="66" y="114462"/>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534988" y="763588"/>
            <a:ext cx="6700837"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4613630A-CA1B-4E8B-8B27-FA9756FD2A69}" type="slidenum">
              <a:rPr lang="en-US" altLang="en-US"/>
              <a:pPr/>
              <a:t>‹#›</a:t>
            </a:fld>
            <a:endParaRPr lang="en-US" altLang="en-US"/>
          </a:p>
        </p:txBody>
      </p:sp>
    </p:spTree>
    <p:extLst>
      <p:ext uri="{BB962C8B-B14F-4D97-AF65-F5344CB8AC3E}">
        <p14:creationId xmlns:p14="http://schemas.microsoft.com/office/powerpoint/2010/main" val="21418657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AB3254-4E89-44F9-925E-B4F3D92BB9AB}" type="slidenum">
              <a:rPr lang="en-US" altLang="en-US"/>
              <a:pPr/>
              <a:t>1</a:t>
            </a:fld>
            <a:endParaRPr lang="en-US" altLang="en-US"/>
          </a:p>
        </p:txBody>
      </p:sp>
      <p:sp>
        <p:nvSpPr>
          <p:cNvPr id="307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0DDAB9-7DCA-4850-8446-E1B3595400A2}" type="slidenum">
              <a:rPr lang="en-US" altLang="en-US"/>
              <a:pPr/>
              <a:t>38</a:t>
            </a:fld>
            <a:endParaRPr lang="en-US" altLang="en-US"/>
          </a:p>
        </p:txBody>
      </p:sp>
      <p:sp>
        <p:nvSpPr>
          <p:cNvPr id="4198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7D8B19-2908-4BDD-9D7E-8C7AE410AB58}" type="slidenum">
              <a:rPr lang="en-US" altLang="en-US"/>
              <a:pPr/>
              <a:t>55</a:t>
            </a:fld>
            <a:endParaRPr lang="en-US" altLang="en-US"/>
          </a:p>
        </p:txBody>
      </p:sp>
      <p:sp>
        <p:nvSpPr>
          <p:cNvPr id="4300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4613630A-CA1B-4E8B-8B27-FA9756FD2A69}" type="slidenum">
              <a:rPr lang="en-US" altLang="en-US" smtClean="0"/>
              <a:pPr/>
              <a:t>67</a:t>
            </a:fld>
            <a:endParaRPr lang="en-US" altLang="en-US"/>
          </a:p>
        </p:txBody>
      </p:sp>
    </p:spTree>
    <p:extLst>
      <p:ext uri="{BB962C8B-B14F-4D97-AF65-F5344CB8AC3E}">
        <p14:creationId xmlns:p14="http://schemas.microsoft.com/office/powerpoint/2010/main" val="378272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4613630A-CA1B-4E8B-8B27-FA9756FD2A69}" type="slidenum">
              <a:rPr lang="en-US" altLang="en-US" smtClean="0"/>
              <a:pPr/>
              <a:t>72</a:t>
            </a:fld>
            <a:endParaRPr lang="en-US" altLang="en-US"/>
          </a:p>
        </p:txBody>
      </p:sp>
    </p:spTree>
    <p:extLst>
      <p:ext uri="{BB962C8B-B14F-4D97-AF65-F5344CB8AC3E}">
        <p14:creationId xmlns:p14="http://schemas.microsoft.com/office/powerpoint/2010/main" val="2595575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246AA24-5212-4D04-9D30-5A0617413AD6}" type="slidenum">
              <a:rPr lang="en-US" altLang="en-US"/>
              <a:pPr/>
              <a:t>107</a:t>
            </a:fld>
            <a:endParaRPr lang="en-US" altLang="en-US"/>
          </a:p>
        </p:txBody>
      </p:sp>
      <p:sp>
        <p:nvSpPr>
          <p:cNvPr id="4812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60D757-3B0C-4C0A-B213-7DCA332B4CD7}" type="slidenum">
              <a:rPr lang="en-US" altLang="en-US"/>
              <a:pPr/>
              <a:t>108</a:t>
            </a:fld>
            <a:endParaRPr lang="en-US" altLang="en-US"/>
          </a:p>
        </p:txBody>
      </p:sp>
      <p:sp>
        <p:nvSpPr>
          <p:cNvPr id="4915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A4EA9DD-EBC3-4DAD-9611-DC831A6FE911}" type="slidenum">
              <a:rPr lang="en-US" altLang="en-US"/>
              <a:pPr/>
              <a:t>109</a:t>
            </a:fld>
            <a:endParaRPr lang="en-US" altLang="en-US"/>
          </a:p>
        </p:txBody>
      </p:sp>
      <p:sp>
        <p:nvSpPr>
          <p:cNvPr id="5017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0A0607D-AD08-4C75-B1E2-0DB098AE8FCD}" type="slidenum">
              <a:rPr lang="en-US" altLang="en-US"/>
              <a:pPr/>
              <a:t>110</a:t>
            </a:fld>
            <a:endParaRPr lang="en-US" altLang="en-US"/>
          </a:p>
        </p:txBody>
      </p:sp>
      <p:sp>
        <p:nvSpPr>
          <p:cNvPr id="5120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9808E8-8A05-4CA8-BAD5-7721F59191C3}" type="slidenum">
              <a:rPr lang="en-US" altLang="en-US"/>
              <a:pPr/>
              <a:t>111</a:t>
            </a:fld>
            <a:endParaRPr lang="en-US" altLang="en-US"/>
          </a:p>
        </p:txBody>
      </p:sp>
      <p:sp>
        <p:nvSpPr>
          <p:cNvPr id="5222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D8A61A0-090B-498E-96F1-54ECFFAD646B}" type="slidenum">
              <a:rPr lang="en-US" altLang="en-US"/>
              <a:pPr/>
              <a:t>112</a:t>
            </a:fld>
            <a:endParaRPr lang="en-US" altLang="en-US"/>
          </a:p>
        </p:txBody>
      </p:sp>
      <p:sp>
        <p:nvSpPr>
          <p:cNvPr id="5324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3F4EAE-EEDA-4544-9EA8-E4ECDD02EF03}" type="slidenum">
              <a:rPr lang="en-US" altLang="en-US"/>
              <a:pPr/>
              <a:t>2</a:t>
            </a:fld>
            <a:endParaRPr lang="en-US" altLang="en-US"/>
          </a:p>
        </p:txBody>
      </p:sp>
      <p:sp>
        <p:nvSpPr>
          <p:cNvPr id="3174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FEB229-383A-48E8-97DF-F783857F9585}" type="slidenum">
              <a:rPr lang="en-US" altLang="en-US"/>
              <a:pPr/>
              <a:t>113</a:t>
            </a:fld>
            <a:endParaRPr lang="en-US" altLang="en-US"/>
          </a:p>
        </p:txBody>
      </p:sp>
      <p:sp>
        <p:nvSpPr>
          <p:cNvPr id="5427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EAFFEC-0526-488A-9D06-F8DF9B092197}" type="slidenum">
              <a:rPr lang="en-US" altLang="en-US"/>
              <a:pPr/>
              <a:t>114</a:t>
            </a:fld>
            <a:endParaRPr lang="en-US" altLang="en-US"/>
          </a:p>
        </p:txBody>
      </p:sp>
      <p:sp>
        <p:nvSpPr>
          <p:cNvPr id="5529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3E09FD2-3674-48AD-815D-0139955C9FF2}" type="slidenum">
              <a:rPr lang="en-US" altLang="en-US"/>
              <a:pPr/>
              <a:t>115</a:t>
            </a:fld>
            <a:endParaRPr lang="en-US" altLang="en-US"/>
          </a:p>
        </p:txBody>
      </p:sp>
      <p:sp>
        <p:nvSpPr>
          <p:cNvPr id="563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D9EDCF-8C6A-4458-8D7A-738743481109}" type="slidenum">
              <a:rPr lang="en-US" altLang="en-US"/>
              <a:pPr/>
              <a:t>3</a:t>
            </a:fld>
            <a:endParaRPr lang="en-US" altLang="en-US"/>
          </a:p>
        </p:txBody>
      </p:sp>
      <p:sp>
        <p:nvSpPr>
          <p:cNvPr id="3276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AB83DD-D443-495A-A161-BEE4A36CF49F}" type="slidenum">
              <a:rPr lang="en-US" altLang="en-US"/>
              <a:pPr/>
              <a:t>5</a:t>
            </a:fld>
            <a:endParaRPr lang="en-US" altLang="en-US"/>
          </a:p>
        </p:txBody>
      </p:sp>
      <p:sp>
        <p:nvSpPr>
          <p:cNvPr id="3379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295A2F-F6CD-45F7-B8F2-C6CF721D0828}" type="slidenum">
              <a:rPr lang="en-US" altLang="en-US"/>
              <a:pPr/>
              <a:t>8</a:t>
            </a:fld>
            <a:endParaRPr lang="en-US" altLang="en-US"/>
          </a:p>
        </p:txBody>
      </p:sp>
      <p:sp>
        <p:nvSpPr>
          <p:cNvPr id="3584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EED2A7-8C8F-441E-A4DC-3CF776B5037D}" type="slidenum">
              <a:rPr lang="en-US" altLang="en-US"/>
              <a:pPr/>
              <a:t>9</a:t>
            </a:fld>
            <a:endParaRPr lang="en-US" altLang="en-US"/>
          </a:p>
        </p:txBody>
      </p:sp>
      <p:sp>
        <p:nvSpPr>
          <p:cNvPr id="3686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53809C-CE0F-45CB-BCC9-1C7F31489B1E}" type="slidenum">
              <a:rPr lang="en-US" altLang="en-US"/>
              <a:pPr/>
              <a:t>10</a:t>
            </a:fld>
            <a:endParaRPr lang="en-US" altLang="en-US"/>
          </a:p>
        </p:txBody>
      </p:sp>
      <p:sp>
        <p:nvSpPr>
          <p:cNvPr id="3788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C44296-CA19-4006-8AEB-1EA25C8AE8A4}" type="slidenum">
              <a:rPr lang="en-US" altLang="en-US"/>
              <a:pPr/>
              <a:t>11</a:t>
            </a:fld>
            <a:endParaRPr lang="en-US" altLang="en-US"/>
          </a:p>
        </p:txBody>
      </p:sp>
      <p:sp>
        <p:nvSpPr>
          <p:cNvPr id="3891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9CB09B-B03B-4C03-AC13-2914D8999580}" type="slidenum">
              <a:rPr lang="en-US" altLang="en-US"/>
              <a:pPr/>
              <a:t>12</a:t>
            </a:fld>
            <a:endParaRPr lang="en-US" altLang="en-US"/>
          </a:p>
        </p:txBody>
      </p:sp>
      <p:sp>
        <p:nvSpPr>
          <p:cNvPr id="3993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altLang="en-US" smtClean="0"/>
              <a:t>9/20/14</a:t>
            </a:r>
            <a:endParaRPr lang="en-US" alt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913689DB-41A5-4497-A542-E4ABDC48B26F}" type="slidenum">
              <a:rPr lang="en-US" altLang="en-US" smtClean="0"/>
              <a:pPr/>
              <a:t>‹#›</a:t>
            </a:fld>
            <a:endParaRPr lang="en-US" altLang="en-US"/>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5131783F-A8D3-4028-B12F-C2A506B6D166}"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BC1EEC2-A61C-49F2-9A75-15F887F68784}"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1597819"/>
            <a:ext cx="7770813" cy="110132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4" name="Slide Number Placeholder 3"/>
          <p:cNvSpPr>
            <a:spLocks noGrp="1"/>
          </p:cNvSpPr>
          <p:nvPr>
            <p:ph type="sldNum" idx="11"/>
          </p:nvPr>
        </p:nvSpPr>
        <p:spPr>
          <a:xfrm>
            <a:off x="6553201" y="4767262"/>
            <a:ext cx="2132013" cy="272654"/>
          </a:xfrm>
        </p:spPr>
        <p:txBody>
          <a:bodyPr/>
          <a:lstStyle>
            <a:lvl1pPr>
              <a:defRPr/>
            </a:lvl1pPr>
          </a:lstStyle>
          <a:p>
            <a:fld id="{4144520E-0A8C-4C88-B019-30A094E7368D}" type="slidenum">
              <a:rPr lang="en-US" altLang="en-US"/>
              <a:pPr/>
              <a:t>‹#›</a:t>
            </a:fld>
            <a:endParaRPr lang="en-US" altLang="en-US"/>
          </a:p>
        </p:txBody>
      </p:sp>
    </p:spTree>
    <p:extLst>
      <p:ext uri="{BB962C8B-B14F-4D97-AF65-F5344CB8AC3E}">
        <p14:creationId xmlns:p14="http://schemas.microsoft.com/office/powerpoint/2010/main" val="2987306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8013" cy="85605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7013"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200151"/>
            <a:ext cx="4038600"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6" name="Slide Number Placeholder 5"/>
          <p:cNvSpPr>
            <a:spLocks noGrp="1"/>
          </p:cNvSpPr>
          <p:nvPr>
            <p:ph type="sldNum" idx="11"/>
          </p:nvPr>
        </p:nvSpPr>
        <p:spPr>
          <a:xfrm>
            <a:off x="6553201" y="4767262"/>
            <a:ext cx="2132013" cy="272654"/>
          </a:xfrm>
        </p:spPr>
        <p:txBody>
          <a:bodyPr/>
          <a:lstStyle>
            <a:lvl1pPr>
              <a:defRPr/>
            </a:lvl1pPr>
          </a:lstStyle>
          <a:p>
            <a:fld id="{3C17824F-0C8E-4632-81D9-18AF1031BCF2}" type="slidenum">
              <a:rPr lang="en-US" altLang="en-US"/>
              <a:pPr/>
              <a:t>‹#›</a:t>
            </a:fld>
            <a:endParaRPr lang="en-US" altLang="en-US"/>
          </a:p>
        </p:txBody>
      </p:sp>
    </p:spTree>
    <p:extLst>
      <p:ext uri="{BB962C8B-B14F-4D97-AF65-F5344CB8AC3E}">
        <p14:creationId xmlns:p14="http://schemas.microsoft.com/office/powerpoint/2010/main" val="98490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43C96969-05CB-4487-A375-0A902AB2AFBD}"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4812507"/>
            <a:ext cx="762000" cy="273844"/>
          </a:xfrm>
        </p:spPr>
        <p:txBody>
          <a:bodyPr/>
          <a:lstStyle/>
          <a:p>
            <a:fld id="{EE74AE45-49A6-402B-829C-4FA438E01F32}"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5099FB7B-F8FD-47DA-9D88-2E082017A004}"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altLang="en-US" smtClean="0"/>
              <a:t>9/20/14</a:t>
            </a:r>
            <a:endParaRPr lang="en-US" alt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7E1C2427-9551-4864-AD64-59760C79DF0C}"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altLang="en-US" smtClean="0"/>
              <a:t>9/20/14</a:t>
            </a:r>
            <a:endParaRPr lang="en-US" alt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3C5923B0-897D-4BB9-A711-3B2CF44CF93C}"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9/20/14</a:t>
            </a:r>
            <a:endParaRPr lang="en-US" alt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70F6B4-1EA3-47E5-B9B8-CDC23B6CD119}"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7F3E872A-8628-4FFA-951E-9B8CB0FFC5FF}"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4344A32-E962-4979-8D43-4F6C73C04817}"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altLang="en-US" smtClean="0"/>
              <a:t>9/20/14</a:t>
            </a:r>
            <a:endParaRPr lang="en-US" altLang="en-US"/>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960FCEF-2604-4E81-AD99-4ADCB27EF1E5}"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Image:Flagellum_base_diagram.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1597819"/>
            <a:ext cx="7772400" cy="1102519"/>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Romans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05979"/>
            <a:ext cx="8229600" cy="857250"/>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Chapter 1</a:t>
            </a:r>
          </a:p>
        </p:txBody>
      </p:sp>
      <p:sp>
        <p:nvSpPr>
          <p:cNvPr id="11266" name="Rectangle 2"/>
          <p:cNvSpPr>
            <a:spLocks noGrp="1" noChangeArrowheads="1"/>
          </p:cNvSpPr>
          <p:nvPr>
            <p:ph type="body" sz="half" idx="2"/>
          </p:nvPr>
        </p:nvSpPr>
        <p:spPr>
          <a:xfrm>
            <a:off x="457200" y="1047750"/>
            <a:ext cx="8001000" cy="4095750"/>
          </a:xfrm>
          <a:ln/>
        </p:spPr>
        <p:txBody>
          <a:bodyPr lIns="0" tIns="0" rIns="0" bIns="0">
            <a:normAutofit/>
          </a:bodyPr>
          <a:lstStyle/>
          <a:p>
            <a:pPr marL="207327" indent="0">
              <a:spcBef>
                <a:spcPts val="638"/>
              </a:spcBef>
              <a:buSzPct val="45000"/>
              <a:buNone/>
              <a:tabLst>
                <a:tab pos="723900" algn="l"/>
                <a:tab pos="1447800" algn="l"/>
                <a:tab pos="2171700" algn="l"/>
                <a:tab pos="2895600" algn="l"/>
                <a:tab pos="3619500" algn="l"/>
              </a:tabLst>
            </a:pPr>
            <a:r>
              <a:rPr lang="en-US" altLang="en-US" dirty="0" smtClean="0"/>
              <a:t>	</a:t>
            </a:r>
            <a:r>
              <a:rPr lang="en-US" altLang="en-US" sz="2000" dirty="0" smtClean="0"/>
              <a:t>7 </a:t>
            </a:r>
            <a:r>
              <a:rPr lang="en-US" altLang="en-US" sz="2000" dirty="0"/>
              <a:t>To all who are in Rome, beloved of God, called to be saints</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a:t>Grace to you and peace from God our Father and the Lord Jesus Christ</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smtClean="0"/>
              <a:t>8 </a:t>
            </a:r>
            <a:r>
              <a:rPr lang="en-US" altLang="en-US" sz="2000" dirty="0"/>
              <a:t>First, I thank my God through Jesus Christ for you all, that your faith is spoken of throughout the whole world. 9 For God is my witness, whom I serve with my spirit in the gospel of His Son, that without ceasing I make mention of you always in my prayers, 10 making request if, by some means, now at last I may find a way in the will of God to come to you. 11 For I long to see you, that I may impart to you some spiritual gift, so that you may be established— 12 that is, that I may be encouraged together with you by the mutual faith both of you and 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Or do you not know, brethren (for I speak to those who know the law), that the law has dominion over a man as long as he lives? 2 For the woman who has a husband is bound by the law to her husband as long as he lives. But if the husband dies, she is released from the law of her husband. 3 So then if, while her husband lives, she marries another man, she will be called an adulteress; but if her husband dies, she is free from that law, so that she is no adulteress, though she has married another man</a:t>
            </a:r>
            <a:r>
              <a:rPr lang="en-US" dirty="0" smtClean="0"/>
              <a:t>.</a:t>
            </a:r>
          </a:p>
        </p:txBody>
      </p:sp>
    </p:spTree>
    <p:extLst>
      <p:ext uri="{BB962C8B-B14F-4D97-AF65-F5344CB8AC3E}">
        <p14:creationId xmlns:p14="http://schemas.microsoft.com/office/powerpoint/2010/main" val="32820628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a:t>
            </a:r>
            <a:endParaRPr lang="en-US" dirty="0"/>
          </a:p>
        </p:txBody>
      </p:sp>
      <p:sp>
        <p:nvSpPr>
          <p:cNvPr id="3" name="Content Placeholder 2"/>
          <p:cNvSpPr>
            <a:spLocks noGrp="1"/>
          </p:cNvSpPr>
          <p:nvPr>
            <p:ph idx="1"/>
          </p:nvPr>
        </p:nvSpPr>
        <p:spPr/>
        <p:txBody>
          <a:bodyPr/>
          <a:lstStyle/>
          <a:p>
            <a:r>
              <a:rPr lang="en-US" dirty="0" smtClean="0"/>
              <a:t>Not about marriage but about law, but still instructive about marriage</a:t>
            </a:r>
          </a:p>
          <a:p>
            <a:r>
              <a:rPr lang="en-US" dirty="0" smtClean="0"/>
              <a:t>Single sins</a:t>
            </a:r>
            <a:r>
              <a:rPr lang="en-US" baseline="0" dirty="0" smtClean="0"/>
              <a:t> vs sinful states</a:t>
            </a:r>
            <a:endParaRPr lang="en-US" dirty="0"/>
          </a:p>
        </p:txBody>
      </p:sp>
    </p:spTree>
    <p:extLst>
      <p:ext uri="{BB962C8B-B14F-4D97-AF65-F5344CB8AC3E}">
        <p14:creationId xmlns:p14="http://schemas.microsoft.com/office/powerpoint/2010/main" val="579441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r>
              <a:rPr lang="en-US" dirty="0" smtClean="0"/>
              <a:t>.</a:t>
            </a:r>
          </a:p>
        </p:txBody>
      </p:sp>
    </p:spTree>
    <p:extLst>
      <p:ext uri="{BB962C8B-B14F-4D97-AF65-F5344CB8AC3E}">
        <p14:creationId xmlns:p14="http://schemas.microsoft.com/office/powerpoint/2010/main" val="25266708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7 – Death</a:t>
            </a:r>
            <a:r>
              <a:rPr lang="en-US" baseline="0" dirty="0" smtClean="0"/>
              <a:t> as a transition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Hebrews 9:11 </a:t>
            </a:r>
            <a:r>
              <a:rPr lang="en-US" dirty="0"/>
              <a:t>But Christ came as High Priest of the good things to come</a:t>
            </a:r>
            <a:r>
              <a:rPr lang="en-US" dirty="0" smtClean="0"/>
              <a:t>, with </a:t>
            </a:r>
            <a:r>
              <a:rPr lang="en-US" dirty="0"/>
              <a:t>the greater and more perfect tabernacle not made with hands, that is, not of this creation. 12 Not with the blood of goats and calves, but with His own blood He entered the Most Holy Place once for all, having obtained eternal redemption. 13 For if the blood of bulls and goats and the ashes of a heifer, sprinkling the unclean, sanctifies for the purifying of the flesh, 14 how much more shall the blood of Christ, who through the eternal Spirit offered Himself without spot to God, cleanse your conscience from dead works to serve the living God? 15 And for this reason He is the Mediator of the new covenant, by means of death, for the redemption of the transgressions under the first covenant, that those who are called may receive the promise of the eternal inheritance.</a:t>
            </a:r>
          </a:p>
        </p:txBody>
      </p:sp>
    </p:spTree>
    <p:extLst>
      <p:ext uri="{BB962C8B-B14F-4D97-AF65-F5344CB8AC3E}">
        <p14:creationId xmlns:p14="http://schemas.microsoft.com/office/powerpoint/2010/main" val="30424690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7 What shall we say then? Is the law sin? Certainly not! On the contrary, I would not have known sin except through the law. For I would not have known covetousness unless the law had said, “You shall not covet</a:t>
            </a:r>
            <a:r>
              <a:rPr lang="en-US" dirty="0" smtClean="0"/>
              <a:t>.” </a:t>
            </a:r>
            <a:r>
              <a:rPr lang="en-US" dirty="0" smtClean="0"/>
              <a:t>8 But sin, taking opportunity by the commandment, produced in me all manner of evil desire. For apart from the law sin was dead. 9 I was alive once without the law, but when the commandment came, sin revived and I died. 10 And the commandment, which was to bring life, I found to bring death. 11 For sin, taking occasion by the commandment, deceived me, and by it killed me. 12 Therefore the law is holy, and the commandment holy and just and good.</a:t>
            </a:r>
          </a:p>
        </p:txBody>
      </p:sp>
    </p:spTree>
    <p:extLst>
      <p:ext uri="{BB962C8B-B14F-4D97-AF65-F5344CB8AC3E}">
        <p14:creationId xmlns:p14="http://schemas.microsoft.com/office/powerpoint/2010/main" val="212002748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13 Has then what is good become death to me? Certainly not! But sin, that it might appear sin, was producing death in me through what is good, so that sin through the commandment might become exceedingly sinful. 14 For we know that the law is spiritual, but I am carnal, sold under sin. 15 For what I am doing, I do not understand. For what I will to do, that I do not practice; but what I hate, that I do. 16 If, then, I do what I will not to do, I agree with the law that it is good. 17 But now, it is no longer I who do it, but sin that dwells in me. 18 For I know that in me (that is, in my flesh) nothing good dwells; for to will is present with me, but how to perform what is good I do not find. 19 For the good that I will to do, I do not do; but the evil I will not to do, that I practice. 20 Now if I do what I will not to do, it is no longer I who do it, but sin that dwells in me</a:t>
            </a:r>
            <a:r>
              <a:rPr lang="en-US" dirty="0" smtClean="0"/>
              <a:t>.</a:t>
            </a:r>
          </a:p>
        </p:txBody>
      </p:sp>
    </p:spTree>
    <p:extLst>
      <p:ext uri="{BB962C8B-B14F-4D97-AF65-F5344CB8AC3E}">
        <p14:creationId xmlns:p14="http://schemas.microsoft.com/office/powerpoint/2010/main" val="39134695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21 I find then a law, that evil is present with me, the one who wills to do good. 22 For I delight in the law of God according to the inward man. 23 But I see another law in my members, warring against the law of my mind, and bringing me into captivity to the law of sin which is in my members. 24 O wretched man that I am! Who will deliver me from this body of death? 25 I thank God—through Jesus Christ our Lord!</a:t>
            </a:r>
          </a:p>
          <a:p>
            <a:endParaRPr lang="en-US" dirty="0" smtClean="0"/>
          </a:p>
          <a:p>
            <a:r>
              <a:rPr lang="en-US" dirty="0" smtClean="0"/>
              <a:t>So then, with the mind I myself serve the law of God, but with the flesh the law of sin.</a:t>
            </a:r>
          </a:p>
          <a:p>
            <a:endParaRPr lang="en-US" dirty="0"/>
          </a:p>
        </p:txBody>
      </p:sp>
    </p:spTree>
    <p:extLst>
      <p:ext uri="{BB962C8B-B14F-4D97-AF65-F5344CB8AC3E}">
        <p14:creationId xmlns:p14="http://schemas.microsoft.com/office/powerpoint/2010/main" val="332134962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8</a:t>
            </a:r>
          </a:p>
        </p:txBody>
      </p:sp>
      <p:sp>
        <p:nvSpPr>
          <p:cNvPr id="21506"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8 There is therefore now no condemnation to those who are in Christ Jesus,[a] who do not walk according to the flesh, but according to the Spirit. 2 For the law of the Spirit of life in Christ Jesus has made me free from the law of sin and death. 3 For what the law could not do in that it was weak through the flesh, God did by sending His own Son in the likeness of sinful flesh, on account of sin: He condemned sin in the flesh, 4 that the righteous requirement of the law might be fulfilled in us who do not walk according to the flesh but according to the Spirit. 5 For those who live according to the flesh set their minds on the things of the flesh, but those who live according to the Spirit, the things of the Spirit. 6 For to be carnally minded is death, but to be spiritually minded is life and peace. 7 Because the carnal mind is enmity against God; for it is not subject to the law of God, nor indeed can be. 8 So then, those who are in the flesh cannot please God.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9 But you are not in the flesh but in the Spirit, if indeed the Spirit of God dwells in you. Now if anyone does not have the Spirit of Christ, he is not His. 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Sonship Through the Spirit</a:t>
            </a:r>
          </a:p>
          <a:p>
            <a:pPr hangingPunct="1">
              <a:lnSpc>
                <a:spcPct val="100000"/>
              </a:lnSpc>
              <a:spcBef>
                <a:spcPts val="638"/>
              </a:spcBef>
              <a:spcAft>
                <a:spcPts val="1425"/>
              </a:spcAft>
              <a:buSzPct val="45000"/>
              <a:buFont typeface="Arial" charset="0"/>
              <a:buChar char="•"/>
            </a:pPr>
            <a:r>
              <a:rPr lang="en-US" altLang="en-US" sz="3200">
                <a:latin typeface="Calibri" charset="0"/>
              </a:rPr>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 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From Suffering to Glory</a:t>
            </a:r>
          </a:p>
          <a:p>
            <a:pPr hangingPunct="1">
              <a:lnSpc>
                <a:spcPct val="100000"/>
              </a:lnSpc>
              <a:spcBef>
                <a:spcPts val="638"/>
              </a:spcBef>
              <a:spcAft>
                <a:spcPts val="1425"/>
              </a:spcAft>
              <a:buSzPct val="45000"/>
              <a:buFont typeface="Arial" charset="0"/>
              <a:buChar char="•"/>
            </a:pPr>
            <a:r>
              <a:rPr lang="en-US" altLang="en-US" sz="3200">
                <a:latin typeface="Calibri" charset="0"/>
              </a:rPr>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firstfruits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26 Likewise the Spirit also helps in our weaknesses. For we do not know what we should pray for as we ought, but the Spirit Himself makes intercession for us[b] with groanings which cannot be uttered. 27 Now He who searches the hearts knows what the mind of the Spirit is, because He makes intercession for the saints according to the will of God.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28 And we know that all things work together for good to those who love God, to those who are the called according to His purpose. 29 For whom He foreknew, He also predestined to be conformed to the image of His Son, that He might be the firstborn among many brethren. 30 Moreover whom He predestined, these He also called; whom He called, these He also justified; and whom He justified, these He also glorified.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God’s Everlasting Love</a:t>
            </a:r>
          </a:p>
          <a:p>
            <a:pPr hangingPunct="1">
              <a:lnSpc>
                <a:spcPct val="100000"/>
              </a:lnSpc>
              <a:spcBef>
                <a:spcPts val="638"/>
              </a:spcBef>
              <a:spcAft>
                <a:spcPts val="1425"/>
              </a:spcAft>
              <a:buSzPct val="45000"/>
              <a:buFont typeface="Arial" charset="0"/>
              <a:buChar char="•"/>
            </a:pPr>
            <a:r>
              <a:rPr lang="en-US" altLang="en-US" sz="3200">
                <a:latin typeface="Calibri" charset="0"/>
              </a:rPr>
              <a:t>31 What then shall we say to these things? If God is for us, who can be against us? 32 He who did not spare His own Son, but delivered Him up for us all, how shall He not with Him also freely give us all things? 33 Who shall bring a charge against God’s elect? It is God who justifies. 34 Who is he who condemns? It is Christ who died, and furthermore is also risen, who is even at the right hand of God, who also makes intercession for us. 35 Who shall separate us from the love of Christ? Shall tribulation, or distress, or persecution, or famine, or nakedness, or peril, or sword? 36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“For Your sake we are killed all day long;</a:t>
            </a:r>
          </a:p>
          <a:p>
            <a:pPr hangingPunct="1">
              <a:lnSpc>
                <a:spcPct val="100000"/>
              </a:lnSpc>
              <a:spcBef>
                <a:spcPts val="638"/>
              </a:spcBef>
              <a:spcAft>
                <a:spcPts val="1425"/>
              </a:spcAft>
              <a:buSzPct val="45000"/>
              <a:buFont typeface="Arial" charset="0"/>
              <a:buChar char="•"/>
            </a:pPr>
            <a:r>
              <a:rPr lang="en-US" altLang="en-US" sz="3200">
                <a:latin typeface="Calibri" charset="0"/>
              </a:rPr>
              <a:t>We are accounted as sheep for the slaughter.”[c]</a:t>
            </a:r>
          </a:p>
          <a:p>
            <a:pPr hangingPunct="1">
              <a:lnSpc>
                <a:spcPct val="100000"/>
              </a:lnSpc>
              <a:spcBef>
                <a:spcPts val="638"/>
              </a:spcBef>
              <a:spcAft>
                <a:spcPts val="1425"/>
              </a:spcAft>
              <a:buSzPct val="45000"/>
              <a:buFont typeface="Arial" charset="0"/>
              <a:buChar char="•"/>
            </a:pPr>
            <a:r>
              <a:rPr lang="en-US" altLang="en-US" sz="3200">
                <a:latin typeface="Calibri" charset="0"/>
              </a:rPr>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9</a:t>
            </a:r>
          </a:p>
        </p:txBody>
      </p:sp>
      <p:sp>
        <p:nvSpPr>
          <p:cNvPr id="22530"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Israel’s Rejection of Christ</a:t>
            </a:r>
          </a:p>
          <a:p>
            <a:pPr hangingPunct="1">
              <a:lnSpc>
                <a:spcPct val="100000"/>
              </a:lnSpc>
              <a:spcBef>
                <a:spcPts val="638"/>
              </a:spcBef>
              <a:spcAft>
                <a:spcPts val="1425"/>
              </a:spcAft>
              <a:buSzPct val="45000"/>
              <a:buFont typeface="Arial" charset="0"/>
              <a:buChar char="•"/>
            </a:pPr>
            <a:r>
              <a:rPr lang="en-US" altLang="en-US" sz="3200">
                <a:latin typeface="Calibri" charset="0"/>
              </a:rPr>
              <a:t>9 I tell the truth in Christ, I am not lying, my conscience also bearing me witness in the Holy Spirit, 2 that I have great sorrow and continual grief in my heart. 3 For I could wish that I myself were accursed from Christ for my brethren, my countrymen[a] according to the flesh, 4 who are Israelites, to whom pertain the adoption, the glory, the covenants, the giving of the law, the service of God, and the promises; 5 of whom are the fathers and from whom, according to the flesh, Christ came, who is over all, the eternally blessed God. Amen.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Israel’s Rejection and God’s Purpose</a:t>
            </a:r>
          </a:p>
          <a:p>
            <a:pPr hangingPunct="1">
              <a:lnSpc>
                <a:spcPct val="100000"/>
              </a:lnSpc>
              <a:spcBef>
                <a:spcPts val="638"/>
              </a:spcBef>
              <a:spcAft>
                <a:spcPts val="1425"/>
              </a:spcAft>
              <a:buSzPct val="45000"/>
              <a:buFont typeface="Arial" charset="0"/>
              <a:buChar char="•"/>
            </a:pPr>
            <a:r>
              <a:rPr lang="en-US" altLang="en-US" sz="3200">
                <a:latin typeface="Calibri" charset="0"/>
              </a:rPr>
              <a:t>6 But it is not that the word of God has taken no effect. For they are not all Israel who are of Israel, 7 nor are they all children because they are the seed of Abraham; but, “In Isaac your seed shall be called.”[b] 8 That is, those who are the children of the flesh, these are not the children of God; but the children of the promise are counted as the seed. 9 For this is the word of promise: “At this time I will come and Sarah shall have a son.”[c]</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10 And not only this, but when Rebecca also had conceived by one man, even by our father Isaac 11 (for the children not yet being born, nor having done any good or evil, that the purpose of God according to election might stand, not of works but of Him who calls), 12 it was said to her, “The older shall serve the younger.”[d] 13 As it is written, “Jacob I have loved, but Esau I have hated.”[e]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Israel’s Rejection and God’s Justice</a:t>
            </a:r>
          </a:p>
          <a:p>
            <a:pPr hangingPunct="1">
              <a:lnSpc>
                <a:spcPct val="100000"/>
              </a:lnSpc>
              <a:spcBef>
                <a:spcPts val="638"/>
              </a:spcBef>
              <a:spcAft>
                <a:spcPts val="1425"/>
              </a:spcAft>
              <a:buSzPct val="45000"/>
              <a:buFont typeface="Arial" charset="0"/>
              <a:buChar char="•"/>
            </a:pPr>
            <a:r>
              <a:rPr lang="en-US" altLang="en-US" sz="3200">
                <a:latin typeface="Calibri" charset="0"/>
              </a:rPr>
              <a:t>14 What shall we say then? Is there unrighteousness with God? Certainly not! 15 For He says to Moses, “I will have mercy on whomever I will have mercy, and I will have compassion on whomever I will have compassion.”[f] 16 So then it is not of him who wills, nor of him who runs, but of God who shows mercy. 17 For the Scripture says to the Pharaoh, “For this very purpose I have raised you up, that I may show My power in you, and that My name may be declared in all the earth.”[g] 18 Therefore He has mercy on whom He wills, and whom He wills He hardens.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19 You will say to me then, “Why does He still find fault? For who has resisted His will?” 20 But indeed, O man, who are you to reply against God? Will the thing formed say to him who formed it, “Why have you made me like this?” 21 Does not the potter have power over the clay, from the same lump to make one vessel for honor and another for dishonor?</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22 What if God, wanting to show His wrath and to make His power known, endured with much longsuffering the vessels of wrath prepared for destruction, 23 and that He might make known the riches of His glory on the vessels of mercy, which He had prepared beforehand for glory, 24 even us whom He called, not of the Jews only, but also of the Gentiles?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25 As He says also in Hosea:</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 will call them My people, who were not My people,</a:t>
            </a:r>
          </a:p>
          <a:p>
            <a:pPr hangingPunct="1">
              <a:lnSpc>
                <a:spcPct val="100000"/>
              </a:lnSpc>
              <a:spcBef>
                <a:spcPts val="638"/>
              </a:spcBef>
              <a:spcAft>
                <a:spcPts val="1425"/>
              </a:spcAft>
              <a:buSzPct val="45000"/>
              <a:buFont typeface="Arial" charset="0"/>
              <a:buChar char="•"/>
            </a:pPr>
            <a:r>
              <a:rPr lang="en-US" altLang="en-US" sz="3200">
                <a:latin typeface="Calibri" charset="0"/>
              </a:rPr>
              <a:t>And her beloved, who was not beloved.”[h]</a:t>
            </a:r>
          </a:p>
          <a:p>
            <a:pPr hangingPunct="1">
              <a:lnSpc>
                <a:spcPct val="100000"/>
              </a:lnSpc>
              <a:spcBef>
                <a:spcPts val="638"/>
              </a:spcBef>
              <a:spcAft>
                <a:spcPts val="1425"/>
              </a:spcAft>
              <a:buSzPct val="45000"/>
              <a:buFont typeface="Arial" charset="0"/>
              <a:buChar char="•"/>
            </a:pPr>
            <a:r>
              <a:rPr lang="en-US" altLang="en-US" sz="3200">
                <a:latin typeface="Calibri" charset="0"/>
              </a:rPr>
              <a:t>26 “And it shall come to pass in the place where it was said to them,</a:t>
            </a:r>
          </a:p>
          <a:p>
            <a:pPr hangingPunct="1">
              <a:lnSpc>
                <a:spcPct val="100000"/>
              </a:lnSpc>
              <a:spcBef>
                <a:spcPts val="638"/>
              </a:spcBef>
              <a:spcAft>
                <a:spcPts val="1425"/>
              </a:spcAft>
              <a:buSzPct val="45000"/>
              <a:buFont typeface="Arial" charset="0"/>
              <a:buChar char="•"/>
            </a:pPr>
            <a:r>
              <a:rPr lang="en-US" altLang="en-US" sz="3200">
                <a:latin typeface="Calibri" charset="0"/>
              </a:rPr>
              <a:t>‘You are not My people,’</a:t>
            </a:r>
          </a:p>
          <a:p>
            <a:pPr hangingPunct="1">
              <a:lnSpc>
                <a:spcPct val="100000"/>
              </a:lnSpc>
              <a:spcBef>
                <a:spcPts val="638"/>
              </a:spcBef>
              <a:spcAft>
                <a:spcPts val="1425"/>
              </a:spcAft>
              <a:buSzPct val="45000"/>
              <a:buFont typeface="Arial" charset="0"/>
              <a:buChar char="•"/>
            </a:pPr>
            <a:r>
              <a:rPr lang="en-US" altLang="en-US" sz="3200">
                <a:latin typeface="Calibri" charset="0"/>
              </a:rPr>
              <a:t>There they shall be called sons of the living God.”[i]</a:t>
            </a:r>
          </a:p>
          <a:p>
            <a:pPr hangingPunct="1">
              <a:lnSpc>
                <a:spcPct val="100000"/>
              </a:lnSpc>
              <a:spcBef>
                <a:spcPts val="638"/>
              </a:spcBef>
              <a:spcAft>
                <a:spcPts val="1425"/>
              </a:spcAft>
              <a:buSzPct val="45000"/>
              <a:buFont typeface="Arial" charset="0"/>
              <a:buChar char="•"/>
            </a:pPr>
            <a:r>
              <a:rPr lang="en-US" altLang="en-US" sz="3200">
                <a:latin typeface="Calibri" charset="0"/>
              </a:rPr>
              <a:t>27 Isaiah also cries out concerning Israel:[j]</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“Though the number of the children of Israel be as the sand of the sea,</a:t>
            </a:r>
          </a:p>
          <a:p>
            <a:pPr hangingPunct="1">
              <a:lnSpc>
                <a:spcPct val="100000"/>
              </a:lnSpc>
              <a:spcBef>
                <a:spcPts val="638"/>
              </a:spcBef>
              <a:spcAft>
                <a:spcPts val="1425"/>
              </a:spcAft>
              <a:buSzPct val="45000"/>
              <a:buFont typeface="Arial" charset="0"/>
              <a:buChar char="•"/>
            </a:pPr>
            <a:r>
              <a:rPr lang="en-US" altLang="en-US" sz="3200">
                <a:latin typeface="Calibri" charset="0"/>
              </a:rPr>
              <a:t>The remnant will be saved.</a:t>
            </a:r>
          </a:p>
          <a:p>
            <a:pPr hangingPunct="1">
              <a:lnSpc>
                <a:spcPct val="100000"/>
              </a:lnSpc>
              <a:spcBef>
                <a:spcPts val="638"/>
              </a:spcBef>
              <a:spcAft>
                <a:spcPts val="1425"/>
              </a:spcAft>
              <a:buSzPct val="45000"/>
              <a:buFont typeface="Arial" charset="0"/>
              <a:buChar char="•"/>
            </a:pPr>
            <a:r>
              <a:rPr lang="en-US" altLang="en-US" sz="3200">
                <a:latin typeface="Calibri" charset="0"/>
              </a:rPr>
              <a:t>28 For He will finish the work and cut it short in righteousness,</a:t>
            </a:r>
          </a:p>
          <a:p>
            <a:pPr hangingPunct="1">
              <a:lnSpc>
                <a:spcPct val="100000"/>
              </a:lnSpc>
              <a:spcBef>
                <a:spcPts val="638"/>
              </a:spcBef>
              <a:spcAft>
                <a:spcPts val="1425"/>
              </a:spcAft>
              <a:buSzPct val="45000"/>
              <a:buFont typeface="Arial" charset="0"/>
              <a:buChar char="•"/>
            </a:pPr>
            <a:r>
              <a:rPr lang="en-US" altLang="en-US" sz="3200">
                <a:latin typeface="Calibri" charset="0"/>
              </a:rPr>
              <a:t>Because the Lord will make a short work upon the earth.”[k]</a:t>
            </a:r>
          </a:p>
          <a:p>
            <a:pPr hangingPunct="1">
              <a:lnSpc>
                <a:spcPct val="100000"/>
              </a:lnSpc>
              <a:spcBef>
                <a:spcPts val="638"/>
              </a:spcBef>
              <a:spcAft>
                <a:spcPts val="1425"/>
              </a:spcAft>
              <a:buSzPct val="45000"/>
              <a:buFont typeface="Arial" charset="0"/>
              <a:buChar char="•"/>
            </a:pPr>
            <a:r>
              <a:rPr lang="en-US" altLang="en-US" sz="3200">
                <a:latin typeface="Calibri" charset="0"/>
              </a:rPr>
              <a:t>29 And as Isaiah said before: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“Unless the Lord of Sabaoth[l] had left us a seed,</a:t>
            </a:r>
          </a:p>
          <a:p>
            <a:pPr hangingPunct="1">
              <a:lnSpc>
                <a:spcPct val="100000"/>
              </a:lnSpc>
              <a:spcBef>
                <a:spcPts val="638"/>
              </a:spcBef>
              <a:spcAft>
                <a:spcPts val="1425"/>
              </a:spcAft>
              <a:buSzPct val="45000"/>
              <a:buFont typeface="Arial" charset="0"/>
              <a:buChar char="•"/>
            </a:pPr>
            <a:r>
              <a:rPr lang="en-US" altLang="en-US" sz="3200">
                <a:latin typeface="Calibri" charset="0"/>
              </a:rPr>
              <a:t>We would have become like Sodom,</a:t>
            </a:r>
          </a:p>
          <a:p>
            <a:pPr hangingPunct="1">
              <a:lnSpc>
                <a:spcPct val="100000"/>
              </a:lnSpc>
              <a:spcBef>
                <a:spcPts val="638"/>
              </a:spcBef>
              <a:spcAft>
                <a:spcPts val="1425"/>
              </a:spcAft>
              <a:buSzPct val="45000"/>
              <a:buFont typeface="Arial" charset="0"/>
              <a:buChar char="•"/>
            </a:pPr>
            <a:r>
              <a:rPr lang="en-US" altLang="en-US" sz="3200">
                <a:latin typeface="Calibri" charset="0"/>
              </a:rPr>
              <a:t>And we would have been made like Gomorrah.”[m]</a:t>
            </a:r>
          </a:p>
          <a:p>
            <a:pPr hangingPunct="1">
              <a:lnSpc>
                <a:spcPct val="100000"/>
              </a:lnSpc>
              <a:spcBef>
                <a:spcPts val="638"/>
              </a:spcBef>
              <a:spcAft>
                <a:spcPts val="1425"/>
              </a:spcAft>
              <a:buSzPct val="45000"/>
              <a:buFont typeface="Arial" charset="0"/>
              <a:buChar char="•"/>
            </a:pPr>
            <a:r>
              <a:rPr lang="en-US" altLang="en-US" sz="3200">
                <a:latin typeface="Calibri" charset="0"/>
              </a:rPr>
              <a:t>Present Condition of Israel</a:t>
            </a:r>
          </a:p>
          <a:p>
            <a:pPr hangingPunct="1">
              <a:lnSpc>
                <a:spcPct val="100000"/>
              </a:lnSpc>
              <a:spcBef>
                <a:spcPts val="638"/>
              </a:spcBef>
              <a:spcAft>
                <a:spcPts val="1425"/>
              </a:spcAft>
              <a:buSzPct val="45000"/>
              <a:buFont typeface="Arial" charset="0"/>
              <a:buChar char="•"/>
            </a:pPr>
            <a:r>
              <a:rPr lang="en-US" altLang="en-US" sz="3200">
                <a:latin typeface="Calibri" charset="0"/>
              </a:rPr>
              <a:t>30 What shall we say then? That Gentiles, who did not pursue righteousness, have attained to righteousness, even the righteousness of faith; 31 but Israel, pursuing the law of righteousness, has not attained to the law of righteousness.[n] 32 Why? Because they did not seek it by faith, but as it were, by the works of the law.[o] For they stumbled at that stumbling stone. 33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“Behold, I lay in Zion a stumbling stone and rock of offense,</a:t>
            </a:r>
          </a:p>
          <a:p>
            <a:pPr hangingPunct="1">
              <a:lnSpc>
                <a:spcPct val="100000"/>
              </a:lnSpc>
              <a:spcBef>
                <a:spcPts val="638"/>
              </a:spcBef>
              <a:spcAft>
                <a:spcPts val="1425"/>
              </a:spcAft>
              <a:buSzPct val="45000"/>
              <a:buFont typeface="Arial" charset="0"/>
              <a:buChar char="•"/>
            </a:pPr>
            <a:r>
              <a:rPr lang="en-US" altLang="en-US" sz="3200">
                <a:latin typeface="Calibri" charset="0"/>
              </a:rPr>
              <a:t>And whoever believes on Him will not be put to shame.”[p]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10</a:t>
            </a:r>
          </a:p>
        </p:txBody>
      </p:sp>
      <p:sp>
        <p:nvSpPr>
          <p:cNvPr id="23554"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10 Brethren, my heart’s desire and prayer to God for Israel[a] is that they may be saved. 2 For I bear them witness that they have a zeal for God, but not according to knowledge. 3 For they being ignorant of God’s righteousness, and seeking to establish their own righteousness, have not submitted to the righteousness of God. 4 For Christ is the end of the law for righteousness to everyone who believes.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5 For Moses writes about the righteousness which is of the law, “The man who does those things shall live by them.”[b] 6 But the righteousness of faith speaks in this way, “Do not say in your heart, ‘Who will ascend into heaven?’”[c] (that is, to bring Christ down from above) 7 or, “‘Who will descend into the abyss?’”[d] (that is, to bring Christ up from the dead). 8 But what does it say? “The word is near you, in your mouth and in your heart”[e] (that is, the word of faith which we preach): 9 that if you confess with your mouth the Lord Jesus and believe in your heart that God has raised Him from the dead, you will be saved. 10 For with the heart one believes unto righteousness, and with the mouth confession is made unto salvation. 11 For the Scripture says, “Whoever believes on Him will not be put to shame.”[f] 12 For there is no distinction between Jew and Greek, for the same Lord over all is rich to all who call upon Him. 13 For “whoever calls on the name of the Lord shall be saved.”[g]</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Israel Rejects the Gospel</a:t>
            </a:r>
          </a:p>
          <a:p>
            <a:pPr hangingPunct="1">
              <a:lnSpc>
                <a:spcPct val="100000"/>
              </a:lnSpc>
              <a:spcBef>
                <a:spcPts val="638"/>
              </a:spcBef>
              <a:spcAft>
                <a:spcPts val="1425"/>
              </a:spcAft>
              <a:buSzPct val="45000"/>
              <a:buFont typeface="Arial" charset="0"/>
              <a:buChar char="•"/>
            </a:pPr>
            <a:r>
              <a:rPr lang="en-US" altLang="en-US" sz="3200">
                <a:latin typeface="Calibri" charset="0"/>
              </a:rPr>
              <a:t>14 How then shall they call on Him in whom they have not believed? And how shall they believe in Him of whom they have not heard? And how shall they hear without a preacher? 15 And how shall they preach unless they are sent?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“How beautiful are the feet of those who preach the gospel of peace,[h]</a:t>
            </a:r>
          </a:p>
          <a:p>
            <a:pPr hangingPunct="1">
              <a:lnSpc>
                <a:spcPct val="100000"/>
              </a:lnSpc>
              <a:spcBef>
                <a:spcPts val="638"/>
              </a:spcBef>
              <a:spcAft>
                <a:spcPts val="1425"/>
              </a:spcAft>
              <a:buSzPct val="45000"/>
              <a:buFont typeface="Arial" charset="0"/>
              <a:buChar char="•"/>
            </a:pPr>
            <a:r>
              <a:rPr lang="en-US" altLang="en-US" sz="3200">
                <a:latin typeface="Calibri" charset="0"/>
              </a:rPr>
              <a:t>Who bring glad tidings of good things!”[i]</a:t>
            </a:r>
          </a:p>
          <a:p>
            <a:pPr hangingPunct="1">
              <a:lnSpc>
                <a:spcPct val="100000"/>
              </a:lnSpc>
              <a:spcBef>
                <a:spcPts val="638"/>
              </a:spcBef>
              <a:spcAft>
                <a:spcPts val="1425"/>
              </a:spcAft>
              <a:buSzPct val="45000"/>
              <a:buFont typeface="Arial" charset="0"/>
              <a:buChar char="•"/>
            </a:pPr>
            <a:r>
              <a:rPr lang="en-US" altLang="en-US" sz="3200">
                <a:latin typeface="Calibri" charset="0"/>
              </a:rPr>
              <a:t>16 But they have not all obeyed the gospel. For Isaiah says, “Lord, who has believed our report?”[j] 17 So then faith comes by hearing, and hearing by the word of God.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18 But I say, have they not heard? Yes indeed: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“Their sound has gone out to all the earth,</a:t>
            </a:r>
          </a:p>
          <a:p>
            <a:pPr hangingPunct="1">
              <a:lnSpc>
                <a:spcPct val="100000"/>
              </a:lnSpc>
              <a:spcBef>
                <a:spcPts val="638"/>
              </a:spcBef>
              <a:spcAft>
                <a:spcPts val="1425"/>
              </a:spcAft>
              <a:buSzPct val="45000"/>
              <a:buFont typeface="Arial" charset="0"/>
              <a:buChar char="•"/>
            </a:pPr>
            <a:r>
              <a:rPr lang="en-US" altLang="en-US" sz="3200">
                <a:latin typeface="Calibri" charset="0"/>
              </a:rPr>
              <a:t>And their words to the ends of the world.”[k]</a:t>
            </a:r>
          </a:p>
          <a:p>
            <a:pPr hangingPunct="1">
              <a:lnSpc>
                <a:spcPct val="100000"/>
              </a:lnSpc>
              <a:spcBef>
                <a:spcPts val="638"/>
              </a:spcBef>
              <a:spcAft>
                <a:spcPts val="1425"/>
              </a:spcAft>
              <a:buSzPct val="45000"/>
              <a:buFont typeface="Arial" charset="0"/>
              <a:buChar char="•"/>
            </a:pPr>
            <a:r>
              <a:rPr lang="en-US" altLang="en-US" sz="3200">
                <a:latin typeface="Calibri" charset="0"/>
              </a:rPr>
              <a:t>19 But I say, did Israel not know? First Moses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 will provoke you to jealousy by those who are not a nation,</a:t>
            </a:r>
          </a:p>
          <a:p>
            <a:pPr hangingPunct="1">
              <a:lnSpc>
                <a:spcPct val="100000"/>
              </a:lnSpc>
              <a:spcBef>
                <a:spcPts val="638"/>
              </a:spcBef>
              <a:spcAft>
                <a:spcPts val="1425"/>
              </a:spcAft>
              <a:buSzPct val="45000"/>
              <a:buFont typeface="Arial" charset="0"/>
              <a:buChar char="•"/>
            </a:pPr>
            <a:r>
              <a:rPr lang="en-US" altLang="en-US" sz="3200">
                <a:latin typeface="Calibri" charset="0"/>
              </a:rPr>
              <a:t>I will move you to anger by a foolish nation.”[l]</a:t>
            </a:r>
          </a:p>
          <a:p>
            <a:pPr hangingPunct="1">
              <a:lnSpc>
                <a:spcPct val="100000"/>
              </a:lnSpc>
              <a:spcBef>
                <a:spcPts val="638"/>
              </a:spcBef>
              <a:spcAft>
                <a:spcPts val="1425"/>
              </a:spcAft>
              <a:buSzPct val="45000"/>
              <a:buFont typeface="Arial" charset="0"/>
              <a:buChar char="•"/>
            </a:pPr>
            <a:r>
              <a:rPr lang="en-US" altLang="en-US" sz="3200">
                <a:latin typeface="Calibri" charset="0"/>
              </a:rPr>
              <a:t>20 But Isaiah is very bold and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 was found by those who did not seek Me;</a:t>
            </a:r>
          </a:p>
          <a:p>
            <a:pPr hangingPunct="1">
              <a:lnSpc>
                <a:spcPct val="100000"/>
              </a:lnSpc>
              <a:spcBef>
                <a:spcPts val="638"/>
              </a:spcBef>
              <a:spcAft>
                <a:spcPts val="1425"/>
              </a:spcAft>
              <a:buSzPct val="45000"/>
              <a:buFont typeface="Arial" charset="0"/>
              <a:buChar char="•"/>
            </a:pPr>
            <a:r>
              <a:rPr lang="en-US" altLang="en-US" sz="3200">
                <a:latin typeface="Calibri" charset="0"/>
              </a:rPr>
              <a:t>I was made manifest to those who did not ask for Me.”[m]</a:t>
            </a:r>
          </a:p>
          <a:p>
            <a:pPr hangingPunct="1">
              <a:lnSpc>
                <a:spcPct val="100000"/>
              </a:lnSpc>
              <a:spcBef>
                <a:spcPts val="638"/>
              </a:spcBef>
              <a:spcAft>
                <a:spcPts val="1425"/>
              </a:spcAft>
              <a:buSzPct val="45000"/>
              <a:buFont typeface="Arial" charset="0"/>
              <a:buChar char="•"/>
            </a:pPr>
            <a:r>
              <a:rPr lang="en-US" altLang="en-US" sz="3200">
                <a:latin typeface="Calibri" charset="0"/>
              </a:rPr>
              <a:t>21 But to Israel he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“All day long I have stretched out My hands</a:t>
            </a:r>
          </a:p>
          <a:p>
            <a:pPr hangingPunct="1">
              <a:lnSpc>
                <a:spcPct val="100000"/>
              </a:lnSpc>
              <a:spcBef>
                <a:spcPts val="638"/>
              </a:spcBef>
              <a:spcAft>
                <a:spcPts val="1425"/>
              </a:spcAft>
              <a:buSzPct val="45000"/>
              <a:buFont typeface="Arial" charset="0"/>
              <a:buChar char="•"/>
            </a:pPr>
            <a:r>
              <a:rPr lang="en-US" altLang="en-US" sz="3200">
                <a:latin typeface="Calibri" charset="0"/>
              </a:rPr>
              <a:t>To a disobedient and contrary people.”[n]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2290" name="Rectangle 2"/>
          <p:cNvSpPr>
            <a:spLocks noGrp="1" noChangeArrowheads="1"/>
          </p:cNvSpPr>
          <p:nvPr>
            <p:ph type="body" sz="half" idx="2"/>
          </p:nvPr>
        </p:nvSpPr>
        <p:spPr>
          <a:xfrm>
            <a:off x="457200" y="1200150"/>
            <a:ext cx="8229600" cy="3943350"/>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smtClean="0"/>
              <a:t>13 </a:t>
            </a:r>
            <a:r>
              <a:rPr lang="en-US" altLang="en-US" dirty="0"/>
              <a:t>Now I do not want you to be unaware, brethren, that I often planned to come to you (but was hindered until now), that I might have some fruit among you also, just as among the other Gentiles. 14 I am a debtor both to Greeks and to barbarians, both to wise and to unwise. 15 So, as much as is in me, I am ready to preach the gospel to you who are in Rome also.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11</a:t>
            </a:r>
          </a:p>
        </p:txBody>
      </p:sp>
      <p:sp>
        <p:nvSpPr>
          <p:cNvPr id="24578"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11 I say then, has God cast away His people? Certainly not! For I also am an Israelite, of the seed of Abraham, of the tribe of Benjamin. 2 God has not cast away His people whom He foreknew. Or do you not know what the Scripture says of Elijah, how he pleads with God against Israel, saying, 3 “Lord, they have killed Your prophets and torn down Your altars, and I alone am left, and they seek my life”?[a] 4 But what does the divine response say to him? “I have reserved for Myself seven thousand men who have not bowed the knee to Baal.”[b] 5 Even so then, at this present time there is a remnant according to the election of grace. 6 And if by grace, then it is no longer of works; otherwise grace is no longer grace.[c] But if it is of works, it is no longer grace; otherwise work is no longer work.</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7 What then? Israel has not obtained what it seeks; but the elect have obtained it, and the rest were blinded. 8 Just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“God has given them a spirit of stupor,</a:t>
            </a:r>
          </a:p>
          <a:p>
            <a:pPr hangingPunct="1">
              <a:lnSpc>
                <a:spcPct val="100000"/>
              </a:lnSpc>
              <a:spcBef>
                <a:spcPts val="638"/>
              </a:spcBef>
              <a:spcAft>
                <a:spcPts val="1425"/>
              </a:spcAft>
              <a:buSzPct val="45000"/>
              <a:buFont typeface="Arial" charset="0"/>
              <a:buChar char="•"/>
            </a:pPr>
            <a:r>
              <a:rPr lang="en-US" altLang="en-US" sz="3200">
                <a:latin typeface="Calibri" charset="0"/>
              </a:rPr>
              <a:t>Eyes that they should not see</a:t>
            </a:r>
          </a:p>
          <a:p>
            <a:pPr hangingPunct="1">
              <a:lnSpc>
                <a:spcPct val="100000"/>
              </a:lnSpc>
              <a:spcBef>
                <a:spcPts val="638"/>
              </a:spcBef>
              <a:spcAft>
                <a:spcPts val="1425"/>
              </a:spcAft>
              <a:buSzPct val="45000"/>
              <a:buFont typeface="Arial" charset="0"/>
              <a:buChar char="•"/>
            </a:pPr>
            <a:r>
              <a:rPr lang="en-US" altLang="en-US" sz="3200">
                <a:latin typeface="Calibri" charset="0"/>
              </a:rPr>
              <a:t>And ears that they should not hear,</a:t>
            </a:r>
          </a:p>
          <a:p>
            <a:pPr hangingPunct="1">
              <a:lnSpc>
                <a:spcPct val="100000"/>
              </a:lnSpc>
              <a:spcBef>
                <a:spcPts val="638"/>
              </a:spcBef>
              <a:spcAft>
                <a:spcPts val="1425"/>
              </a:spcAft>
              <a:buSzPct val="45000"/>
              <a:buFont typeface="Arial" charset="0"/>
              <a:buChar char="•"/>
            </a:pPr>
            <a:r>
              <a:rPr lang="en-US" altLang="en-US" sz="3200">
                <a:latin typeface="Calibri" charset="0"/>
              </a:rPr>
              <a:t>To this very day.”[d]</a:t>
            </a:r>
          </a:p>
          <a:p>
            <a:pPr hangingPunct="1">
              <a:lnSpc>
                <a:spcPct val="100000"/>
              </a:lnSpc>
              <a:spcBef>
                <a:spcPts val="638"/>
              </a:spcBef>
              <a:spcAft>
                <a:spcPts val="1425"/>
              </a:spcAft>
              <a:buSzPct val="45000"/>
              <a:buFont typeface="Arial" charset="0"/>
              <a:buChar char="•"/>
            </a:pPr>
            <a:r>
              <a:rPr lang="en-US" altLang="en-US" sz="3200">
                <a:latin typeface="Calibri" charset="0"/>
              </a:rPr>
              <a:t>9 And David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“Let their table become a snare and a trap,</a:t>
            </a:r>
          </a:p>
          <a:p>
            <a:pPr hangingPunct="1">
              <a:lnSpc>
                <a:spcPct val="100000"/>
              </a:lnSpc>
              <a:spcBef>
                <a:spcPts val="638"/>
              </a:spcBef>
              <a:spcAft>
                <a:spcPts val="1425"/>
              </a:spcAft>
              <a:buSzPct val="45000"/>
              <a:buFont typeface="Arial" charset="0"/>
              <a:buChar char="•"/>
            </a:pPr>
            <a:r>
              <a:rPr lang="en-US" altLang="en-US" sz="3200">
                <a:latin typeface="Calibri" charset="0"/>
              </a:rPr>
              <a:t>A stumbling block and a recompense to them.</a:t>
            </a:r>
          </a:p>
          <a:p>
            <a:pPr hangingPunct="1">
              <a:lnSpc>
                <a:spcPct val="100000"/>
              </a:lnSpc>
              <a:spcBef>
                <a:spcPts val="638"/>
              </a:spcBef>
              <a:spcAft>
                <a:spcPts val="1425"/>
              </a:spcAft>
              <a:buSzPct val="45000"/>
              <a:buFont typeface="Arial" charset="0"/>
              <a:buChar char="•"/>
            </a:pPr>
            <a:r>
              <a:rPr lang="en-US" altLang="en-US" sz="3200">
                <a:latin typeface="Calibri" charset="0"/>
              </a:rPr>
              <a:t>10 Let their eyes be darkened, so that they do not see,</a:t>
            </a:r>
          </a:p>
          <a:p>
            <a:pPr hangingPunct="1">
              <a:lnSpc>
                <a:spcPct val="100000"/>
              </a:lnSpc>
              <a:spcBef>
                <a:spcPts val="638"/>
              </a:spcBef>
              <a:spcAft>
                <a:spcPts val="1425"/>
              </a:spcAft>
              <a:buSzPct val="45000"/>
              <a:buFont typeface="Arial" charset="0"/>
              <a:buChar char="•"/>
            </a:pPr>
            <a:r>
              <a:rPr lang="en-US" altLang="en-US" sz="3200">
                <a:latin typeface="Calibri" charset="0"/>
              </a:rPr>
              <a:t>And bow down their back always.”[e]</a:t>
            </a:r>
          </a:p>
          <a:p>
            <a:pPr hangingPunct="1">
              <a:lnSpc>
                <a:spcPct val="100000"/>
              </a:lnSpc>
              <a:spcBef>
                <a:spcPts val="638"/>
              </a:spcBef>
              <a:spcAft>
                <a:spcPts val="1425"/>
              </a:spcAft>
              <a:buSzPct val="45000"/>
              <a:buFont typeface="Arial" charset="0"/>
              <a:buChar char="•"/>
            </a:pPr>
            <a:r>
              <a:rPr lang="en-US" altLang="en-US" sz="3200">
                <a:latin typeface="Calibri" charset="0"/>
              </a:rPr>
              <a:t>Israel’s Rejection Not Final</a:t>
            </a:r>
          </a:p>
          <a:p>
            <a:pPr hangingPunct="1">
              <a:lnSpc>
                <a:spcPct val="100000"/>
              </a:lnSpc>
              <a:spcBef>
                <a:spcPts val="638"/>
              </a:spcBef>
              <a:spcAft>
                <a:spcPts val="1425"/>
              </a:spcAft>
              <a:buSzPct val="45000"/>
              <a:buFont typeface="Arial" charset="0"/>
              <a:buChar char="•"/>
            </a:pPr>
            <a:r>
              <a:rPr lang="en-US" altLang="en-US" sz="3200">
                <a:latin typeface="Calibri" charset="0"/>
              </a:rPr>
              <a:t>11 I say then, have they stumbled that they should fall? Certainly not! But through their fall, to provoke them to jealousy, salvation has come to the Gentiles. 12 Now if their fall is riches for the world, and their failure riches for the Gentiles, how much more their fullness!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13 For I speak to you Gentiles; inasmuch as I am an apostle to the Gentiles, I magnify my ministry, 14 if by any means I may provoke to jealousy those who are my flesh and save some of them. 15 For if their being cast away is the reconciling of the world, what will their acceptance be but life from the dead?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16 For if the firstfruit is holy, the lump is also holy; and if the root is holy, so are the branches. 17 And if some of the branches were broken off, and you, being a wild olive tree, were grafted in among them, and with them became a partaker of the root and fatness of the olive tree, 18 do not boast against the branches. But if you do boast, remember that you do not support the root, but the root supports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19 You will say then, “Branches were broken off that I might be grafted in.” 20 Well said. Because of unbelief they were broken off, and you stand by faith. Do not be haughty, but fear. 21 For if God did not spare the natural branches, He may not spare you either. 22 Therefore consider the goodness and severity of God: on those who fell, severity; but toward you, goodness,[f] if you continue in His goodness. Otherwise you also will be cut off. 23 And they also, if they do not continue in unbelief, will be grafted in, for God is able to graft them in again. 24 For if you were cut out of the olive tree which is wild by nature, and were grafted contrary to nature into a cultivated olive tree, how much more will these, who are natural branches, be grafted into their own olive tree?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25 For I do not desire, brethren, that you should be ignorant of this mystery, lest you should be wise in your own opinion, that blindness in part has happened to Israel until the fullness of the Gentiles has come in. 26 And so all Israel will be saved,[g]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Deliverer will come out of Zion,</a:t>
            </a:r>
          </a:p>
          <a:p>
            <a:pPr hangingPunct="1">
              <a:lnSpc>
                <a:spcPct val="100000"/>
              </a:lnSpc>
              <a:spcBef>
                <a:spcPts val="638"/>
              </a:spcBef>
              <a:spcAft>
                <a:spcPts val="1425"/>
              </a:spcAft>
              <a:buSzPct val="45000"/>
              <a:buFont typeface="Arial" charset="0"/>
              <a:buChar char="•"/>
            </a:pPr>
            <a:r>
              <a:rPr lang="en-US" altLang="en-US" sz="3200">
                <a:latin typeface="Calibri" charset="0"/>
              </a:rPr>
              <a:t>And He will turn away ungodliness from Jacob;</a:t>
            </a:r>
          </a:p>
          <a:p>
            <a:pPr hangingPunct="1">
              <a:lnSpc>
                <a:spcPct val="100000"/>
              </a:lnSpc>
              <a:spcBef>
                <a:spcPts val="638"/>
              </a:spcBef>
              <a:spcAft>
                <a:spcPts val="1425"/>
              </a:spcAft>
              <a:buSzPct val="45000"/>
              <a:buFont typeface="Arial" charset="0"/>
              <a:buChar char="•"/>
            </a:pPr>
            <a:r>
              <a:rPr lang="en-US" altLang="en-US" sz="3200">
                <a:latin typeface="Calibri" charset="0"/>
              </a:rPr>
              <a:t>27 For this is My covenant with them,</a:t>
            </a:r>
          </a:p>
          <a:p>
            <a:pPr hangingPunct="1">
              <a:lnSpc>
                <a:spcPct val="100000"/>
              </a:lnSpc>
              <a:spcBef>
                <a:spcPts val="638"/>
              </a:spcBef>
              <a:spcAft>
                <a:spcPts val="1425"/>
              </a:spcAft>
              <a:buSzPct val="45000"/>
              <a:buFont typeface="Arial" charset="0"/>
              <a:buChar char="•"/>
            </a:pPr>
            <a:r>
              <a:rPr lang="en-US" altLang="en-US" sz="3200">
                <a:latin typeface="Calibri" charset="0"/>
              </a:rPr>
              <a:t>When I take away their sins.”[h]</a:t>
            </a:r>
          </a:p>
          <a:p>
            <a:pPr hangingPunct="1">
              <a:lnSpc>
                <a:spcPct val="100000"/>
              </a:lnSpc>
              <a:spcBef>
                <a:spcPts val="638"/>
              </a:spcBef>
              <a:spcAft>
                <a:spcPts val="1425"/>
              </a:spcAft>
              <a:buSzPct val="45000"/>
              <a:buFont typeface="Arial" charset="0"/>
              <a:buChar char="•"/>
            </a:pPr>
            <a:r>
              <a:rPr lang="en-US" altLang="en-US" sz="3200">
                <a:latin typeface="Calibri" charset="0"/>
              </a:rPr>
              <a:t>28 Concerning the gospel they are enemies for your sake, but concerning the election they are beloved for the sake of the fathers. 29 For the gifts and the calling of God are irrevocable. 30 For as you were once disobedient to God, yet have now obtained mercy through their disobedience, 31 even so these also have now been disobedient, that through the mercy shown you they also may obtain mercy. 32 For God has committed them all to disobedience, that He might have mercy on all.</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33 Oh, the depth of the riches both of the wisdom and knowledge of God! How unsearchable are His judgments and His ways past finding out!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34 “For who has known the mind of the Lord?</a:t>
            </a:r>
          </a:p>
          <a:p>
            <a:pPr hangingPunct="1">
              <a:lnSpc>
                <a:spcPct val="100000"/>
              </a:lnSpc>
              <a:spcBef>
                <a:spcPts val="638"/>
              </a:spcBef>
              <a:spcAft>
                <a:spcPts val="1425"/>
              </a:spcAft>
              <a:buSzPct val="45000"/>
              <a:buFont typeface="Arial" charset="0"/>
              <a:buChar char="•"/>
            </a:pPr>
            <a:r>
              <a:rPr lang="en-US" altLang="en-US" sz="3200">
                <a:latin typeface="Calibri" charset="0"/>
              </a:rPr>
              <a:t>Or who has become His counselor?”[i]</a:t>
            </a:r>
          </a:p>
          <a:p>
            <a:pPr hangingPunct="1">
              <a:lnSpc>
                <a:spcPct val="100000"/>
              </a:lnSpc>
              <a:spcBef>
                <a:spcPts val="638"/>
              </a:spcBef>
              <a:spcAft>
                <a:spcPts val="1425"/>
              </a:spcAft>
              <a:buSzPct val="45000"/>
              <a:buFont typeface="Arial" charset="0"/>
              <a:buChar char="•"/>
            </a:pPr>
            <a:r>
              <a:rPr lang="en-US" altLang="en-US" sz="3200">
                <a:latin typeface="Calibri" charset="0"/>
              </a:rPr>
              <a:t>35 “Or who has first given to Him</a:t>
            </a:r>
          </a:p>
          <a:p>
            <a:pPr hangingPunct="1">
              <a:lnSpc>
                <a:spcPct val="100000"/>
              </a:lnSpc>
              <a:spcBef>
                <a:spcPts val="638"/>
              </a:spcBef>
              <a:spcAft>
                <a:spcPts val="1425"/>
              </a:spcAft>
              <a:buSzPct val="45000"/>
              <a:buFont typeface="Arial" charset="0"/>
              <a:buChar char="•"/>
            </a:pPr>
            <a:r>
              <a:rPr lang="en-US" altLang="en-US" sz="3200">
                <a:latin typeface="Calibri" charset="0"/>
              </a:rPr>
              <a:t>And it shall be repaid to him?”[j]</a:t>
            </a:r>
          </a:p>
          <a:p>
            <a:pPr hangingPunct="1">
              <a:lnSpc>
                <a:spcPct val="100000"/>
              </a:lnSpc>
              <a:spcBef>
                <a:spcPts val="638"/>
              </a:spcBef>
              <a:spcAft>
                <a:spcPts val="1425"/>
              </a:spcAft>
              <a:buSzPct val="45000"/>
              <a:buFont typeface="Arial" charset="0"/>
              <a:buChar char="•"/>
            </a:pPr>
            <a:r>
              <a:rPr lang="en-US" altLang="en-US" sz="3200">
                <a:latin typeface="Calibri" charset="0"/>
              </a:rPr>
              <a:t>36 For of Him and through Him and to Him are all things, to whom be glory forever. Amen.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12</a:t>
            </a:r>
          </a:p>
        </p:txBody>
      </p:sp>
      <p:sp>
        <p:nvSpPr>
          <p:cNvPr id="25602"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12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Serve God with Spiritual Gifts</a:t>
            </a:r>
          </a:p>
          <a:p>
            <a:pPr hangingPunct="1">
              <a:lnSpc>
                <a:spcPct val="100000"/>
              </a:lnSpc>
              <a:spcBef>
                <a:spcPts val="638"/>
              </a:spcBef>
              <a:spcAft>
                <a:spcPts val="1425"/>
              </a:spcAft>
              <a:buSzPct val="45000"/>
              <a:buFont typeface="Arial" charset="0"/>
              <a:buChar char="•"/>
            </a:pPr>
            <a:r>
              <a:rPr lang="en-US" altLang="en-US" sz="3200">
                <a:latin typeface="Calibri" charset="0"/>
              </a:rPr>
              <a:t>3 For I say, through the grace given to me, to everyone who is among you, not to think of himself more highly than he ought to think, but to think soberly, as God has dealt to each one a measure of faith. 4 For as we have many members in one body, but all the members do not have the same function, 5 so we, being many, are one body in Christ, and individually members of one another. 6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Behave Like a Christian</a:t>
            </a:r>
          </a:p>
          <a:p>
            <a:pPr hangingPunct="1">
              <a:lnSpc>
                <a:spcPct val="100000"/>
              </a:lnSpc>
              <a:spcBef>
                <a:spcPts val="638"/>
              </a:spcBef>
              <a:spcAft>
                <a:spcPts val="1425"/>
              </a:spcAft>
              <a:buSzPct val="45000"/>
              <a:buFont typeface="Arial" charset="0"/>
              <a:buChar char="•"/>
            </a:pPr>
            <a:r>
              <a:rPr lang="en-US" altLang="en-US" sz="3200">
                <a:latin typeface="Calibri" charset="0"/>
              </a:rPr>
              <a:t>9 Let love be without hypocrisy. Abhor what is evil. Cling to what is good. 10 Be kindly affectionate to one another with brotherly love, in honor giving preference to one another; 11 not lagging in diligence, fervent in spirit, serving the Lord; 12 rejoicing in hope, patient in tribulation, continuing steadfastly in prayer; 13 distributing to the needs of the saints, given to hospitality.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14 Bless those who persecute you; bless and do not curse. 15 Rejoice with those who rejoice, and weep with those who weep. 16 Be of the same mind toward one another. Do not set your mind on high things, but associate with the humble. Do not be wise in your own opinion.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17 Repay no one evil for evil. Have regard for good things in the sight of all men. 18 If it is possible, as much as depends on you, live peaceably with all men. 19 Beloved, do not avenge yourselves, but rather give place to wrath; for it is written, “Vengeance is Mine, I will repay,”[a] says the Lord. 20 Therefore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“If your enemy is hungry, feed him;</a:t>
            </a:r>
          </a:p>
          <a:p>
            <a:pPr hangingPunct="1">
              <a:lnSpc>
                <a:spcPct val="100000"/>
              </a:lnSpc>
              <a:spcBef>
                <a:spcPts val="638"/>
              </a:spcBef>
              <a:spcAft>
                <a:spcPts val="1425"/>
              </a:spcAft>
              <a:buSzPct val="45000"/>
              <a:buFont typeface="Arial" charset="0"/>
              <a:buChar char="•"/>
            </a:pPr>
            <a:r>
              <a:rPr lang="en-US" altLang="en-US" sz="3200">
                <a:latin typeface="Calibri" charset="0"/>
              </a:rPr>
              <a:t>If he is thirsty, give him a drink;</a:t>
            </a:r>
          </a:p>
          <a:p>
            <a:pPr hangingPunct="1">
              <a:lnSpc>
                <a:spcPct val="100000"/>
              </a:lnSpc>
              <a:spcBef>
                <a:spcPts val="638"/>
              </a:spcBef>
              <a:spcAft>
                <a:spcPts val="1425"/>
              </a:spcAft>
              <a:buSzPct val="45000"/>
              <a:buFont typeface="Arial" charset="0"/>
              <a:buChar char="•"/>
            </a:pPr>
            <a:r>
              <a:rPr lang="en-US" altLang="en-US" sz="3200">
                <a:latin typeface="Calibri" charset="0"/>
              </a:rPr>
              <a:t>For in so doing you will heap coals of fire on his head.”[b]</a:t>
            </a:r>
          </a:p>
          <a:p>
            <a:pPr hangingPunct="1">
              <a:lnSpc>
                <a:spcPct val="100000"/>
              </a:lnSpc>
              <a:spcBef>
                <a:spcPts val="638"/>
              </a:spcBef>
              <a:spcAft>
                <a:spcPts val="1425"/>
              </a:spcAft>
              <a:buSzPct val="45000"/>
              <a:buFont typeface="Arial" charset="0"/>
              <a:buChar char="•"/>
            </a:pPr>
            <a:r>
              <a:rPr lang="en-US" altLang="en-US" sz="3200">
                <a:latin typeface="Calibri" charset="0"/>
              </a:rPr>
              <a:t>21 Do not be overcome by evil, but overcome evil with good.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13</a:t>
            </a:r>
          </a:p>
        </p:txBody>
      </p:sp>
      <p:sp>
        <p:nvSpPr>
          <p:cNvPr id="26626"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Submit to Government</a:t>
            </a:r>
          </a:p>
          <a:p>
            <a:pPr hangingPunct="1">
              <a:lnSpc>
                <a:spcPct val="100000"/>
              </a:lnSpc>
              <a:spcBef>
                <a:spcPts val="638"/>
              </a:spcBef>
              <a:spcAft>
                <a:spcPts val="1425"/>
              </a:spcAft>
              <a:buSzPct val="45000"/>
              <a:buFont typeface="Arial" charset="0"/>
              <a:buChar char="•"/>
            </a:pPr>
            <a:r>
              <a:rPr lang="en-US" altLang="en-US" sz="3200">
                <a:latin typeface="Calibri" charset="0"/>
              </a:rPr>
              <a:t>13 Let every soul be subject to the governing authorities. For there is no authority except from God, and the authorities that exist are appointed by God. 2 Therefore whoever resists the authority resists the ordinance of God, and those who resist will bring judgment on themselves. 3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 5 Therefore you must be subject, not only because of wrath but also for conscience’ sake. 6 For because of this you also pay taxes, for they are God’s ministers attending continually to this very thing. 7 Render therefore to all their due: taxes to whom taxes are due, customs to whom customs, fear to whom fear, honor to whom honor.</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Love Your Neighbor</a:t>
            </a:r>
          </a:p>
          <a:p>
            <a:pPr hangingPunct="1">
              <a:lnSpc>
                <a:spcPct val="100000"/>
              </a:lnSpc>
              <a:spcBef>
                <a:spcPts val="638"/>
              </a:spcBef>
              <a:spcAft>
                <a:spcPts val="1425"/>
              </a:spcAft>
              <a:buSzPct val="45000"/>
              <a:buFont typeface="Arial" charset="0"/>
              <a:buChar char="•"/>
            </a:pPr>
            <a:r>
              <a:rPr lang="en-US" altLang="en-US" sz="3200">
                <a:latin typeface="Calibri" charset="0"/>
              </a:rPr>
              <a:t>8 Owe no one anything except to love one another, for he who loves another has fulfilled the law. 9 For the commandments, “You shall not commit adultery,” “You shall not murder,” “You shall not steal,” “You shall not bear false witness,”[a] “You shall not covet,”[b] and if there is any other commandment, are all summed up in this saying, namely, “You shall love your neighbor as yourself.”[c] 10 Love does no harm to a neighbor; therefore love is the fulfillment of the law.</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Put on Christ</a:t>
            </a:r>
          </a:p>
          <a:p>
            <a:pPr hangingPunct="1">
              <a:lnSpc>
                <a:spcPct val="100000"/>
              </a:lnSpc>
              <a:spcBef>
                <a:spcPts val="638"/>
              </a:spcBef>
              <a:spcAft>
                <a:spcPts val="1425"/>
              </a:spcAft>
              <a:buSzPct val="45000"/>
              <a:buFont typeface="Arial" charset="0"/>
              <a:buChar char="•"/>
            </a:pPr>
            <a:r>
              <a:rPr lang="en-US" altLang="en-US" sz="3200">
                <a:latin typeface="Calibri" charset="0"/>
              </a:rPr>
              <a:t>11 And do this, knowing the time, that now it is high time to awake out of sleep; for now our salvation is nearer than when we first believed. 12 The night is far spent, the day is at hand. Therefore let us cast off the works of darkness, and let us put on the armor of light. 13 Let us walk properly, as in the day, not in revelry and drunkenness, not in lewdness and lust, not in strife and envy. 14 But put on the Lord Jesus Christ, and make no provision for the flesh, to fulfill its lusts.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14</a:t>
            </a:r>
          </a:p>
        </p:txBody>
      </p:sp>
      <p:sp>
        <p:nvSpPr>
          <p:cNvPr id="27650"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14 Receive one who is weak in the faith, but not to disputes over doubtful things. 2 For one believes he may eat all things, but he who is weak eats only vegetables. 3 Let not him who eats despise him who does not eat, and let not him who does not eat judge him who eats; for God has received him. 4 Who are you to judge another’s servant? To his own master he stands or falls. Indeed, he will be made to stand, for God is able to make him stand.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5 One person esteems one day above another; another esteems every day alike. Let each be fully convinced in his own mind. 6 He who observes the day, observes it to the Lord;[a] and he who does not observe the day, to the Lord he does not observe it. He who eats, eats to the Lord, for he gives God thanks; and he who does not eat, to the Lord he does not eat, and gives God thanks. 7 For none of us lives to himself, and no one dies to himself. 8 For if we live, we live to the Lord; and if we die, we die to the Lord. Therefore, whether we live or die, we are the Lord’s. 9 For to this end Christ died and rose[b] and lived again, that He might be Lord of both the dead and the living. 10 But why do you judge your brother? Or why do you show contempt for your brother? For we shall all stand before the judgment seat of Christ.[c] 11 For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“As I live, says the Lord,</a:t>
            </a:r>
          </a:p>
          <a:p>
            <a:pPr hangingPunct="1">
              <a:lnSpc>
                <a:spcPct val="100000"/>
              </a:lnSpc>
              <a:spcBef>
                <a:spcPts val="638"/>
              </a:spcBef>
              <a:spcAft>
                <a:spcPts val="1425"/>
              </a:spcAft>
              <a:buSzPct val="45000"/>
              <a:buFont typeface="Arial" charset="0"/>
              <a:buChar char="•"/>
            </a:pPr>
            <a:r>
              <a:rPr lang="en-US" altLang="en-US" sz="3200">
                <a:latin typeface="Calibri" charset="0"/>
              </a:rPr>
              <a:t>Every knee shall bow to Me,</a:t>
            </a:r>
          </a:p>
          <a:p>
            <a:pPr hangingPunct="1">
              <a:lnSpc>
                <a:spcPct val="100000"/>
              </a:lnSpc>
              <a:spcBef>
                <a:spcPts val="638"/>
              </a:spcBef>
              <a:spcAft>
                <a:spcPts val="1425"/>
              </a:spcAft>
              <a:buSzPct val="45000"/>
              <a:buFont typeface="Arial" charset="0"/>
              <a:buChar char="•"/>
            </a:pPr>
            <a:r>
              <a:rPr lang="en-US" altLang="en-US" sz="3200">
                <a:latin typeface="Calibri" charset="0"/>
              </a:rPr>
              <a:t>And every tongue shall confess to God.”[d]</a:t>
            </a:r>
          </a:p>
          <a:p>
            <a:pPr hangingPunct="1">
              <a:lnSpc>
                <a:spcPct val="100000"/>
              </a:lnSpc>
              <a:spcBef>
                <a:spcPts val="638"/>
              </a:spcBef>
              <a:spcAft>
                <a:spcPts val="1425"/>
              </a:spcAft>
              <a:buSzPct val="45000"/>
              <a:buFont typeface="Arial" charset="0"/>
              <a:buChar char="•"/>
            </a:pPr>
            <a:r>
              <a:rPr lang="en-US" altLang="en-US" sz="3200">
                <a:latin typeface="Calibri" charset="0"/>
              </a:rPr>
              <a:t>12 So then each of us shall give account of himself to God. 13 Therefore let us not judge one another anymore, but rather resolve this, not to put a stumbling block or a cause to fall in our brother’s way.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Law of Love</a:t>
            </a:r>
          </a:p>
          <a:p>
            <a:pPr hangingPunct="1">
              <a:lnSpc>
                <a:spcPct val="100000"/>
              </a:lnSpc>
              <a:spcBef>
                <a:spcPts val="638"/>
              </a:spcBef>
              <a:spcAft>
                <a:spcPts val="1425"/>
              </a:spcAft>
              <a:buSzPct val="45000"/>
              <a:buFont typeface="Arial" charset="0"/>
              <a:buChar char="•"/>
            </a:pPr>
            <a:r>
              <a:rPr lang="en-US" altLang="en-US" sz="3200">
                <a:latin typeface="Calibri" charset="0"/>
              </a:rPr>
              <a:t>14 I know and am convinced by the Lord Jesus that there is nothing unclean of itself; but to him who considers anything to be unclean, to him it is unclean. 15 Yet if your brother is grieved because of your food, you are no longer walking in love. Do not destroy with your food the one for whom Christ died. 16 Therefore do not let your good be spoken of as evil; 17 for the kingdom of God is not eating and drinking, but righteousness and peace and joy in the Holy Spirit. 18 For he who serves Christ in these things[e] is acceptable to God and approved by men.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19 Therefore let us pursue the things which make for peace and the things by which one may edify another. 20 Do not destroy the work of God for the sake of food. All things indeed are pure, but it is evil for the man who eats with offense. 21 It is good neither to eat meat nor drink wine nor do anything by which your brother stumbles or is offended or is made weak.[f] 22 Do you have faith?[g] Have it to yourself before God. Happy is he who does not condemn himself in what he approves. 23 But he who doubts is condemned if he eats, because he does not eat from faith; for whatever is not from faith is sin.[h]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15</a:t>
            </a:r>
          </a:p>
        </p:txBody>
      </p:sp>
      <p:sp>
        <p:nvSpPr>
          <p:cNvPr id="28674"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15 We then who are strong ought to bear with the scruples of the weak, and not to please ourselves. 2 Let each of us please his neighbor for his good, leading to edification. 3 For even Christ did not please Himself; but as it is written, “The reproaches of those who reproached You fell on Me.”[a] 4 For whatever things were written before were written for our learning, that we through the patience and comfort of the Scriptures might have hope. 5 Now may the God of patience and comfort grant you to be like-minded toward one another, according to Christ Jesus, 6 that you may with one mind and one mouth glorify the God and Father of our Lord Jesus Christ.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Glorify God Together</a:t>
            </a:r>
          </a:p>
          <a:p>
            <a:pPr hangingPunct="1">
              <a:lnSpc>
                <a:spcPct val="100000"/>
              </a:lnSpc>
              <a:spcBef>
                <a:spcPts val="638"/>
              </a:spcBef>
              <a:spcAft>
                <a:spcPts val="1425"/>
              </a:spcAft>
              <a:buSzPct val="45000"/>
              <a:buFont typeface="Arial" charset="0"/>
              <a:buChar char="•"/>
            </a:pPr>
            <a:r>
              <a:rPr lang="en-US" altLang="en-US" sz="3200">
                <a:latin typeface="Calibri" charset="0"/>
              </a:rPr>
              <a:t>7 Therefore receive one another, just as Christ also received us,[b] to the glory of God. 8 Now I say that Jesus Christ has become a servant to the circumcision for the truth of God, to confirm the promises made to the fathers, 9 and that the Gentiles might glorify God for His mercy,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“For this reason I will confess to You among the Gentiles,</a:t>
            </a:r>
          </a:p>
          <a:p>
            <a:pPr hangingPunct="1">
              <a:lnSpc>
                <a:spcPct val="100000"/>
              </a:lnSpc>
              <a:spcBef>
                <a:spcPts val="638"/>
              </a:spcBef>
              <a:spcAft>
                <a:spcPts val="1425"/>
              </a:spcAft>
              <a:buSzPct val="45000"/>
              <a:buFont typeface="Arial" charset="0"/>
              <a:buChar char="•"/>
            </a:pPr>
            <a:r>
              <a:rPr lang="en-US" altLang="en-US" sz="3200">
                <a:latin typeface="Calibri" charset="0"/>
              </a:rPr>
              <a:t>And sing to Your name.”[c]</a:t>
            </a:r>
          </a:p>
          <a:p>
            <a:pPr hangingPunct="1">
              <a:lnSpc>
                <a:spcPct val="100000"/>
              </a:lnSpc>
              <a:spcBef>
                <a:spcPts val="638"/>
              </a:spcBef>
              <a:spcAft>
                <a:spcPts val="1425"/>
              </a:spcAft>
              <a:buSzPct val="45000"/>
              <a:buFont typeface="Arial" charset="0"/>
              <a:buChar char="•"/>
            </a:pPr>
            <a:r>
              <a:rPr lang="en-US" altLang="en-US" sz="3200">
                <a:latin typeface="Calibri" charset="0"/>
              </a:rPr>
              <a:t>10 And again he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“Rejoice, O Gentiles, with His people!”[d]</a:t>
            </a:r>
          </a:p>
          <a:p>
            <a:pPr hangingPunct="1">
              <a:lnSpc>
                <a:spcPct val="100000"/>
              </a:lnSpc>
              <a:spcBef>
                <a:spcPts val="638"/>
              </a:spcBef>
              <a:spcAft>
                <a:spcPts val="1425"/>
              </a:spcAft>
              <a:buSzPct val="45000"/>
              <a:buFont typeface="Arial" charset="0"/>
              <a:buChar char="•"/>
            </a:pPr>
            <a:r>
              <a:rPr lang="en-US" altLang="en-US" sz="3200">
                <a:latin typeface="Calibri" charset="0"/>
              </a:rPr>
              <a:t>11 And again: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“Praise the Lord, all you Gentiles!</a:t>
            </a:r>
          </a:p>
          <a:p>
            <a:pPr hangingPunct="1">
              <a:lnSpc>
                <a:spcPct val="100000"/>
              </a:lnSpc>
              <a:spcBef>
                <a:spcPts val="638"/>
              </a:spcBef>
              <a:spcAft>
                <a:spcPts val="1425"/>
              </a:spcAft>
              <a:buSzPct val="45000"/>
              <a:buFont typeface="Arial" charset="0"/>
              <a:buChar char="•"/>
            </a:pPr>
            <a:r>
              <a:rPr lang="en-US" altLang="en-US" sz="3200">
                <a:latin typeface="Calibri" charset="0"/>
              </a:rPr>
              <a:t>Laud Him, all you peoples!”[e]</a:t>
            </a:r>
          </a:p>
          <a:p>
            <a:pPr hangingPunct="1">
              <a:lnSpc>
                <a:spcPct val="100000"/>
              </a:lnSpc>
              <a:spcBef>
                <a:spcPts val="638"/>
              </a:spcBef>
              <a:spcAft>
                <a:spcPts val="1425"/>
              </a:spcAft>
              <a:buSzPct val="45000"/>
              <a:buFont typeface="Arial" charset="0"/>
              <a:buChar char="•"/>
            </a:pPr>
            <a:r>
              <a:rPr lang="en-US" altLang="en-US" sz="3200">
                <a:latin typeface="Calibri" charset="0"/>
              </a:rPr>
              <a:t>12 And again, Isaiah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“There shall be a root of Jesse;</a:t>
            </a:r>
          </a:p>
          <a:p>
            <a:pPr hangingPunct="1">
              <a:lnSpc>
                <a:spcPct val="100000"/>
              </a:lnSpc>
              <a:spcBef>
                <a:spcPts val="638"/>
              </a:spcBef>
              <a:spcAft>
                <a:spcPts val="1425"/>
              </a:spcAft>
              <a:buSzPct val="45000"/>
              <a:buFont typeface="Arial" charset="0"/>
              <a:buChar char="•"/>
            </a:pPr>
            <a:r>
              <a:rPr lang="en-US" altLang="en-US" sz="3200">
                <a:latin typeface="Calibri" charset="0"/>
              </a:rPr>
              <a:t>And He who shall rise to reign over the Gentiles,</a:t>
            </a:r>
          </a:p>
          <a:p>
            <a:pPr hangingPunct="1">
              <a:lnSpc>
                <a:spcPct val="100000"/>
              </a:lnSpc>
              <a:spcBef>
                <a:spcPts val="638"/>
              </a:spcBef>
              <a:spcAft>
                <a:spcPts val="1425"/>
              </a:spcAft>
              <a:buSzPct val="45000"/>
              <a:buFont typeface="Arial" charset="0"/>
              <a:buChar char="•"/>
            </a:pPr>
            <a:r>
              <a:rPr lang="en-US" altLang="en-US" sz="3200">
                <a:latin typeface="Calibri" charset="0"/>
              </a:rPr>
              <a:t>In Him the Gentiles shall hope.”[f]</a:t>
            </a:r>
          </a:p>
          <a:p>
            <a:pPr hangingPunct="1">
              <a:lnSpc>
                <a:spcPct val="100000"/>
              </a:lnSpc>
              <a:spcBef>
                <a:spcPts val="638"/>
              </a:spcBef>
              <a:spcAft>
                <a:spcPts val="1425"/>
              </a:spcAft>
              <a:buSzPct val="45000"/>
              <a:buFont typeface="Arial" charset="0"/>
              <a:buChar char="•"/>
            </a:pPr>
            <a:r>
              <a:rPr lang="en-US" altLang="en-US" sz="3200">
                <a:latin typeface="Calibri" charset="0"/>
              </a:rPr>
              <a:t>13 Now may the God of hope fill you with all joy and peace in believing, that you may abound in hope by the power of the Holy Spirit.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From Jerusalem to Illyricum</a:t>
            </a:r>
          </a:p>
          <a:p>
            <a:pPr hangingPunct="1">
              <a:lnSpc>
                <a:spcPct val="100000"/>
              </a:lnSpc>
              <a:spcBef>
                <a:spcPts val="638"/>
              </a:spcBef>
              <a:spcAft>
                <a:spcPts val="1425"/>
              </a:spcAft>
              <a:buSzPct val="45000"/>
              <a:buFont typeface="Arial" charset="0"/>
              <a:buChar char="•"/>
            </a:pPr>
            <a:r>
              <a:rPr lang="en-US" altLang="en-US" sz="3200">
                <a:latin typeface="Calibri" charset="0"/>
              </a:rPr>
              <a:t>14 Now I myself am confident concerning you, my brethren, that you also are full of goodness, filled with all knowledge, able also to admonish one another.[g] 15 Nevertheless, brethren, I have written more boldly to you on some points, as reminding you, because of the grace given to me by God, 16 that I might be a minister of Jesus Christ to the Gentiles, ministering the gospel of God, that the offering of the Gentiles might be acceptable, sanctified by the Holy Spirit. 17 Therefore I have reason to glory in Christ Jesus in the things which pertain to God. 18 For I will not dare to speak of any of those things which Christ has not accomplished through me, in word and deed, to make the Gentiles obedient— 19 in mighty signs and wonders, by the power of the Spirit of God, so that from Jerusalem and round about to Illyricum I have fully preached the gospel of Christ. 20 And so I have made it my aim to preach the gospel, not where Christ was named, lest I should build on another man’s foundation, 21 but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“To whom He was not announced, they shall see;</a:t>
            </a:r>
          </a:p>
          <a:p>
            <a:pPr hangingPunct="1">
              <a:lnSpc>
                <a:spcPct val="100000"/>
              </a:lnSpc>
              <a:spcBef>
                <a:spcPts val="638"/>
              </a:spcBef>
              <a:spcAft>
                <a:spcPts val="1425"/>
              </a:spcAft>
              <a:buSzPct val="45000"/>
              <a:buFont typeface="Arial" charset="0"/>
              <a:buChar char="•"/>
            </a:pPr>
            <a:r>
              <a:rPr lang="en-US" altLang="en-US" sz="3200">
                <a:latin typeface="Calibri" charset="0"/>
              </a:rPr>
              <a:t>And those who have not heard shall understand.”[h]</a:t>
            </a:r>
          </a:p>
          <a:p>
            <a:pPr hangingPunct="1">
              <a:lnSpc>
                <a:spcPct val="100000"/>
              </a:lnSpc>
              <a:spcBef>
                <a:spcPts val="638"/>
              </a:spcBef>
              <a:spcAft>
                <a:spcPts val="1425"/>
              </a:spcAft>
              <a:buSzPct val="45000"/>
              <a:buFont typeface="Arial" charset="0"/>
              <a:buChar char="•"/>
            </a:pPr>
            <a:r>
              <a:rPr lang="en-US" altLang="en-US" sz="3200">
                <a:latin typeface="Calibri" charset="0"/>
              </a:rPr>
              <a:t>Plan to Visit Rome</a:t>
            </a:r>
          </a:p>
          <a:p>
            <a:pPr hangingPunct="1">
              <a:lnSpc>
                <a:spcPct val="100000"/>
              </a:lnSpc>
              <a:spcBef>
                <a:spcPts val="638"/>
              </a:spcBef>
              <a:spcAft>
                <a:spcPts val="1425"/>
              </a:spcAft>
              <a:buSzPct val="45000"/>
              <a:buFont typeface="Arial" charset="0"/>
              <a:buChar char="•"/>
            </a:pPr>
            <a:r>
              <a:rPr lang="en-US" altLang="en-US" sz="3200">
                <a:latin typeface="Calibri" charset="0"/>
              </a:rPr>
              <a:t>22 For this reason I also have been much hindered from coming to you. 23 But now no longer having a place in these parts, and having a great desire these many years to come to you, 24 whenever I journey to Spain, I shall come to you.[i] For I hope to see you on my journey, and to be helped on my way there by you, if first I may enjoy your company for a while. 25 But now I am going to Jerusalem to minister to the saints. 26 For it pleased those from Macedonia and Achaia to make a certain contribution for the poor among the saints who are in Jerusalem. 27 It pleased them indeed, and they are their debtors. For if the Gentiles have been partakers of their spiritual things, their duty is also to minister to them in material things. 28 Therefore, when I have performed this and have sealed to them this fruit, I shall go by way of you to Spain. 29 But I know that when I come to you, I shall come in the fullness of the blessing of the gospel[j] of Christ.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30 Now I beg you, brethren, through the Lord Jesus Christ, and through the love of the Spirit, that you strive together with me in prayers to God for me, 31 that I may be delivered from those in Judea who do not believe, and that my service for Jerusalem may be acceptable to the saints, 32 that I may come to you with joy by the will of God, and may be refreshed together with you. 33 Now the God of peace be with you all. Amen.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16</a:t>
            </a:r>
          </a:p>
        </p:txBody>
      </p:sp>
      <p:sp>
        <p:nvSpPr>
          <p:cNvPr id="29698"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16 I commend to you Phoebe our sister, who is a servant of the church in Cenchrea, 2 that you may receive her in the Lord in a manner worthy of the saints, and assist her in whatever business she has need of you; for indeed she has been a helper of many and of myself also.</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Greeting Roman Saints</a:t>
            </a:r>
          </a:p>
          <a:p>
            <a:pPr hangingPunct="1">
              <a:lnSpc>
                <a:spcPct val="100000"/>
              </a:lnSpc>
              <a:spcBef>
                <a:spcPts val="638"/>
              </a:spcBef>
              <a:spcAft>
                <a:spcPts val="1425"/>
              </a:spcAft>
              <a:buSzPct val="45000"/>
              <a:buFont typeface="Arial" charset="0"/>
              <a:buChar char="•"/>
            </a:pPr>
            <a:r>
              <a:rPr lang="en-US" altLang="en-US" sz="3200">
                <a:latin typeface="Calibri" charset="0"/>
              </a:rPr>
              <a:t>3 Greet Priscilla and Aquila, my fellow workers in Christ Jesus, 4 who risked their own necks for my life, to whom not only I give thanks, but also all the churches of the Gentiles. 5 Likewise greet the church that is in their house.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 my beloved Epaenetus, who is the firstfruits of Achaia[a] to Christ. 6 Greet Mary, who labored much for us. 7 Greet Andronicus and Junia, my countrymen and my fellow prisoners, who are of note among the apostles, who also were in Christ before me.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8 Greet Amplias, my beloved in the Lord. 9 Greet Urbanus, our fellow worker in Christ, and Stachys, my beloved. 10 Greet Apelles, approved in Christ. Greet those who are of the household of Aristobulus. 11 Greet Herodion, my countryman.[b] Greet those who are of the household of Narcissus who are in the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12 Greet Tryphena and Tryphosa, who have labored in the Lord. Greet the beloved Persis, who labored much in the Lord. 13 Greet Rufus, chosen in the Lord, and his mother and mine. 14 Greet Asyncritus, Phlegon, Hermas, Patrobas, Hermes, and the brethren who are with them. 15 Greet Philologus and Julia, Nereus and his sister, and Olympas, and all the saints who are with them.</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16 Greet one another with a holy kiss. The[c] churches of Christ greet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Avoid Divisive Persons</a:t>
            </a:r>
          </a:p>
          <a:p>
            <a:pPr hangingPunct="1">
              <a:lnSpc>
                <a:spcPct val="100000"/>
              </a:lnSpc>
              <a:spcBef>
                <a:spcPts val="638"/>
              </a:spcBef>
              <a:spcAft>
                <a:spcPts val="1425"/>
              </a:spcAft>
              <a:buSzPct val="45000"/>
              <a:buFont typeface="Arial" charset="0"/>
              <a:buChar char="•"/>
            </a:pPr>
            <a:r>
              <a:rPr lang="en-US" altLang="en-US" sz="3200">
                <a:latin typeface="Calibri" charset="0"/>
              </a:rPr>
              <a:t>17 Now I urge you, brethren, note those who cause divisions and offenses, contrary to the doctrine which you learned, and avoid them. 18 For those who are such do not serve our Lord Jesus[d] Christ, but their own belly, and by smooth words and flattering speech deceive the hearts of the simple. 19 For your obedience has become known to all. Therefore I am glad on your behalf; but I want you to be wise in what is good, and simple concerning evil. 20 And the God of peace will crush Satan under your feet shortly.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grace of our Lord Jesus Christ be with you. Amen.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Greetings from Paul’s Friends</a:t>
            </a:r>
          </a:p>
          <a:p>
            <a:pPr hangingPunct="1">
              <a:lnSpc>
                <a:spcPct val="100000"/>
              </a:lnSpc>
              <a:spcBef>
                <a:spcPts val="638"/>
              </a:spcBef>
              <a:spcAft>
                <a:spcPts val="1425"/>
              </a:spcAft>
              <a:buSzPct val="45000"/>
              <a:buFont typeface="Arial" charset="0"/>
              <a:buChar char="•"/>
            </a:pPr>
            <a:r>
              <a:rPr lang="en-US" altLang="en-US" sz="3200">
                <a:latin typeface="Calibri" charset="0"/>
              </a:rPr>
              <a:t>21 Timothy, my fellow worker, and Lucius, Jason, and Sosipater, my countrymen, greet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22 I, Tertius, who wrote this epistle, greet you in the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23 Gaius, my host and the host of the whole church, greets you. Erastus, the treasurer of the city, greets you, and Quartus, a brother. 24 The grace of our Lord Jesus Christ be with you all. Amen.[e]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Benediction</a:t>
            </a:r>
          </a:p>
          <a:p>
            <a:pPr hangingPunct="1">
              <a:lnSpc>
                <a:spcPct val="100000"/>
              </a:lnSpc>
              <a:spcBef>
                <a:spcPts val="638"/>
              </a:spcBef>
              <a:spcAft>
                <a:spcPts val="1425"/>
              </a:spcAft>
              <a:buSzPct val="45000"/>
              <a:buFont typeface="Arial" charset="0"/>
              <a:buChar char="•"/>
            </a:pPr>
            <a:r>
              <a:rPr lang="en-US" altLang="en-US" sz="3200">
                <a:latin typeface="Calibri" charset="0"/>
              </a:rPr>
              <a:t>25 Now to Him who is able to establish you according to my gospel and the preaching of Jesus Christ, according to the revelation of the mystery kept secret since the world began 26 but now made manifest, and by the prophetic Scriptures made known to all nations, according to the commandment of the everlasting God, for obedience to the faith— 27 to God, alone wise, be glory through Jesus Christ forever. Amen.[f]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3314" name="Rectangle 2"/>
          <p:cNvSpPr>
            <a:spLocks noGrp="1" noChangeArrowheads="1"/>
          </p:cNvSpPr>
          <p:nvPr>
            <p:ph type="body" sz="half" idx="2"/>
          </p:nvPr>
        </p:nvSpPr>
        <p:spPr>
          <a:xfrm>
            <a:off x="457200" y="1200150"/>
            <a:ext cx="8305800" cy="5216129"/>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a:t>16 For I am not ashamed of the gospel of Christ, for it is the power of God to salvation for everyone who believes, for the Jew first and also for the Greek. 17 For in it the righteousness of God is revealed from faith to faith; as it is written, “The just shall live by faith</a:t>
            </a:r>
            <a:r>
              <a:rPr lang="en-US" altLang="en-US"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Romans 1</a:t>
            </a:r>
            <a:endParaRPr lang="en-US" dirty="0"/>
          </a:p>
        </p:txBody>
      </p:sp>
      <p:sp>
        <p:nvSpPr>
          <p:cNvPr id="7" name="Content Placeholder 6"/>
          <p:cNvSpPr>
            <a:spLocks noGrp="1"/>
          </p:cNvSpPr>
          <p:nvPr>
            <p:ph idx="1"/>
          </p:nvPr>
        </p:nvSpPr>
        <p:spPr/>
        <p:txBody>
          <a:bodyPr/>
          <a:lstStyle/>
          <a:p>
            <a:r>
              <a:rPr lang="en-US" dirty="0" smtClean="0"/>
              <a:t>Main Theme</a:t>
            </a:r>
          </a:p>
          <a:p>
            <a:pPr lvl="1"/>
            <a:r>
              <a:rPr lang="en-US" dirty="0" smtClean="0"/>
              <a:t>God’s Salvation</a:t>
            </a:r>
          </a:p>
          <a:p>
            <a:pPr lvl="1"/>
            <a:r>
              <a:rPr lang="en-US" dirty="0" smtClean="0"/>
              <a:t>God’s Righteousness</a:t>
            </a:r>
          </a:p>
          <a:p>
            <a:pPr lvl="1"/>
            <a:r>
              <a:rPr lang="en-US" dirty="0" smtClean="0"/>
              <a:t>Faith</a:t>
            </a:r>
          </a:p>
          <a:p>
            <a:r>
              <a:rPr lang="en-US" dirty="0" smtClean="0"/>
              <a:t>Linguistic Philosophy</a:t>
            </a:r>
          </a:p>
        </p:txBody>
      </p:sp>
    </p:spTree>
    <p:extLst>
      <p:ext uri="{BB962C8B-B14F-4D97-AF65-F5344CB8AC3E}">
        <p14:creationId xmlns:p14="http://schemas.microsoft.com/office/powerpoint/2010/main" val="390891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err="1" smtClean="0"/>
              <a:t>pistis</a:t>
            </a:r>
            <a:endParaRPr lang="en-US" dirty="0" smtClean="0"/>
          </a:p>
          <a:p>
            <a:r>
              <a:rPr lang="el-GR" dirty="0" smtClean="0"/>
              <a:t>πίστις</a:t>
            </a:r>
            <a:endParaRPr lang="en-US" dirty="0" smtClean="0"/>
          </a:p>
          <a:p>
            <a:r>
              <a:rPr lang="en-US" dirty="0" smtClean="0"/>
              <a:t>conviction of the truth of anything, belief; in the NT of a conviction or belief respecting man's relationship to God and divine things, generally with the included idea of trust and holy </a:t>
            </a:r>
            <a:r>
              <a:rPr lang="en-US" dirty="0" err="1" smtClean="0"/>
              <a:t>fervour</a:t>
            </a:r>
            <a:r>
              <a:rPr lang="en-US" dirty="0" smtClean="0"/>
              <a:t> born of faith and joined with it</a:t>
            </a:r>
          </a:p>
        </p:txBody>
      </p:sp>
    </p:spTree>
    <p:extLst>
      <p:ext uri="{BB962C8B-B14F-4D97-AF65-F5344CB8AC3E}">
        <p14:creationId xmlns:p14="http://schemas.microsoft.com/office/powerpoint/2010/main" val="19230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smtClean="0"/>
              <a:t>Faith is not simple belief</a:t>
            </a:r>
          </a:p>
          <a:p>
            <a:r>
              <a:rPr lang="en-US" dirty="0" smtClean="0"/>
              <a:t>Faith is belief that incorporates</a:t>
            </a:r>
            <a:r>
              <a:rPr lang="en-US" baseline="0" dirty="0" smtClean="0"/>
              <a:t> action</a:t>
            </a:r>
          </a:p>
          <a:p>
            <a:r>
              <a:rPr lang="en-US" baseline="0" dirty="0" smtClean="0"/>
              <a:t>Application – When we talk to people about faith we need to define it.</a:t>
            </a:r>
          </a:p>
        </p:txBody>
      </p:sp>
    </p:spTree>
    <p:extLst>
      <p:ext uri="{BB962C8B-B14F-4D97-AF65-F5344CB8AC3E}">
        <p14:creationId xmlns:p14="http://schemas.microsoft.com/office/powerpoint/2010/main" val="2122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352550"/>
            <a:ext cx="7408333" cy="3242072"/>
          </a:xfrm>
        </p:spPr>
        <p:txBody>
          <a:bodyPr>
            <a:normAutofit fontScale="77500" lnSpcReduction="20000"/>
          </a:bodyPr>
          <a:lstStyle/>
          <a:p>
            <a:r>
              <a:rPr lang="en-US" sz="3800" dirty="0"/>
              <a:t>Hebrews </a:t>
            </a:r>
            <a:r>
              <a:rPr lang="en-US" sz="3800" dirty="0" smtClean="0"/>
              <a:t>11</a:t>
            </a:r>
            <a:endParaRPr lang="en-US" sz="3800" dirty="0"/>
          </a:p>
          <a:p>
            <a:r>
              <a:rPr lang="en-US" dirty="0"/>
              <a:t>4 By faith Abel offered to God a more excellent sacrifice than Cain, </a:t>
            </a:r>
          </a:p>
          <a:p>
            <a:r>
              <a:rPr lang="en-US" dirty="0"/>
              <a:t>7 By faith Noah, being divinely warned of things not yet seen, moved with godly fear, prepared an ark for the saving of his household, </a:t>
            </a:r>
          </a:p>
          <a:p>
            <a:r>
              <a:rPr lang="en-US" dirty="0"/>
              <a:t>8 By faith Abraham obeyed when he was called to go out to the place which he would receive as an inheritance. And he went out, not knowing where he was going</a:t>
            </a:r>
            <a:r>
              <a:rPr lang="en-US" dirty="0" smtClean="0"/>
              <a:t>.</a:t>
            </a:r>
          </a:p>
          <a:p>
            <a:endParaRPr lang="en-US" dirty="0"/>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425067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428750"/>
            <a:ext cx="7408333" cy="3429000"/>
          </a:xfrm>
        </p:spPr>
        <p:txBody>
          <a:bodyPr>
            <a:normAutofit fontScale="70000" lnSpcReduction="20000"/>
          </a:bodyPr>
          <a:lstStyle/>
          <a:p>
            <a:r>
              <a:rPr lang="en-US" sz="4100" dirty="0"/>
              <a:t>James 2</a:t>
            </a:r>
          </a:p>
          <a:p>
            <a:r>
              <a:rPr lang="en-US" dirty="0"/>
              <a:t>21 Was not Abraham our father justified by works when he offered Isaac his son on the altar? 22 Do you see that faith was working together with his works, and by works faith was made perfect?23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a:p>
            <a:r>
              <a:rPr lang="en-US" dirty="0"/>
              <a:t>25 Likewise, was not Rahab the harlot also justified by works when she received the messengers and sent them out another way?</a:t>
            </a:r>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346611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a:t>
            </a:r>
            <a:r>
              <a:rPr lang="en-US" baseline="0" dirty="0" smtClean="0"/>
              <a:t> 1</a:t>
            </a:r>
            <a:endParaRPr lang="en-US" dirty="0"/>
          </a:p>
        </p:txBody>
      </p:sp>
      <p:sp>
        <p:nvSpPr>
          <p:cNvPr id="3" name="Content Placeholder 2"/>
          <p:cNvSpPr>
            <a:spLocks noGrp="1"/>
          </p:cNvSpPr>
          <p:nvPr>
            <p:ph sz="half" idx="1"/>
          </p:nvPr>
        </p:nvSpPr>
        <p:spPr>
          <a:xfrm>
            <a:off x="457201" y="1200151"/>
            <a:ext cx="8381999" cy="3393281"/>
          </a:xfrm>
        </p:spPr>
        <p:txBody>
          <a:bodyPr>
            <a:normAutofit fontScale="70000" lnSpcReduction="20000"/>
          </a:bodyPr>
          <a:lstStyle/>
          <a:p>
            <a:pPr marL="107950" lvl="0" indent="0">
              <a:spcBef>
                <a:spcPts val="638"/>
              </a:spcBef>
              <a:buSzPct val="45000"/>
              <a:buFont typeface="Arial" charset="0"/>
              <a:buNone/>
              <a:tabLst>
                <a:tab pos="723900" algn="l"/>
                <a:tab pos="1447800" algn="l"/>
                <a:tab pos="2171700" algn="l"/>
                <a:tab pos="2895600" algn="l"/>
                <a:tab pos="3619500" algn="l"/>
              </a:tabLst>
            </a:pPr>
            <a:r>
              <a:rPr lang="en-US" altLang="en-US" dirty="0" smtClean="0"/>
              <a:t>18 For the wrath of God is revealed from heaven against all ungodliness and unrighteousness of men, who suppress the truth in unrighteousness, 19 because what may be known of God is manifest in them, for God has shown it to them. 20 For 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22 Professing to be wise, they became fools, </a:t>
            </a:r>
            <a:r>
              <a:rPr lang="en-US" altLang="en-US" dirty="0"/>
              <a:t>23 and changed the glory of the incorruptible God into an image made like corruptible man—and birds and four-footed animals and creeping things.</a:t>
            </a:r>
          </a:p>
          <a:p>
            <a:pPr marL="107950" lvl="0" indent="0">
              <a:spcBef>
                <a:spcPts val="638"/>
              </a:spcBef>
              <a:buSzPct val="45000"/>
              <a:buFont typeface="Arial" charset="0"/>
              <a:buNone/>
              <a:tabLst>
                <a:tab pos="723900" algn="l"/>
                <a:tab pos="1447800" algn="l"/>
                <a:tab pos="2171700" algn="l"/>
                <a:tab pos="2895600" algn="l"/>
                <a:tab pos="3619500" algn="l"/>
              </a:tabLst>
            </a:pPr>
            <a:endParaRPr lang="en-US" altLang="en-US" dirty="0" smtClean="0"/>
          </a:p>
        </p:txBody>
      </p:sp>
    </p:spTree>
    <p:extLst>
      <p:ext uri="{BB962C8B-B14F-4D97-AF65-F5344CB8AC3E}">
        <p14:creationId xmlns:p14="http://schemas.microsoft.com/office/powerpoint/2010/main" val="209589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Wrath</a:t>
            </a:r>
            <a:endParaRPr lang="en-US" dirty="0"/>
          </a:p>
        </p:txBody>
      </p:sp>
      <p:sp>
        <p:nvSpPr>
          <p:cNvPr id="6" name="Content Placeholder 5"/>
          <p:cNvSpPr>
            <a:spLocks noGrp="1"/>
          </p:cNvSpPr>
          <p:nvPr>
            <p:ph idx="1"/>
          </p:nvPr>
        </p:nvSpPr>
        <p:spPr/>
        <p:txBody>
          <a:bodyPr/>
          <a:lstStyle/>
          <a:p>
            <a:r>
              <a:rPr lang="en-US" dirty="0" smtClean="0"/>
              <a:t>We cannot ignore God’s Wrath</a:t>
            </a:r>
          </a:p>
          <a:p>
            <a:r>
              <a:rPr lang="en-US" dirty="0" smtClean="0"/>
              <a:t>There can be no Justice without Wrath</a:t>
            </a:r>
          </a:p>
          <a:p>
            <a:r>
              <a:rPr lang="en-US" dirty="0" smtClean="0"/>
              <a:t>Christ sacrifice was for nothing if it was not to save us from something</a:t>
            </a:r>
          </a:p>
          <a:p>
            <a:r>
              <a:rPr lang="en-US" dirty="0" smtClean="0"/>
              <a:t>Suppress the truth</a:t>
            </a:r>
          </a:p>
          <a:p>
            <a:r>
              <a:rPr lang="en-US" dirty="0" smtClean="0"/>
              <a:t>Without excuse</a:t>
            </a:r>
            <a:endParaRPr lang="en-US" dirty="0"/>
          </a:p>
        </p:txBody>
      </p:sp>
    </p:spTree>
    <p:extLst>
      <p:ext uri="{BB962C8B-B14F-4D97-AF65-F5344CB8AC3E}">
        <p14:creationId xmlns:p14="http://schemas.microsoft.com/office/powerpoint/2010/main" val="269181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85750"/>
            <a:ext cx="7772400" cy="1102519"/>
          </a:xfrm>
          <a:ln/>
        </p:spPr>
        <p:txBody>
          <a:bodyPr lIns="0" tIns="0"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Background</a:t>
            </a:r>
          </a:p>
        </p:txBody>
      </p:sp>
      <p:sp>
        <p:nvSpPr>
          <p:cNvPr id="5122" name="Rectangle 2"/>
          <p:cNvSpPr>
            <a:spLocks noGrp="1" noChangeArrowheads="1"/>
          </p:cNvSpPr>
          <p:nvPr>
            <p:ph idx="1"/>
          </p:nvPr>
        </p:nvSpPr>
        <p:spPr>
          <a:xfrm>
            <a:off x="457200" y="1485901"/>
            <a:ext cx="8229600" cy="4355306"/>
          </a:xfrm>
          <a:ln/>
        </p:spPr>
        <p:txBody>
          <a:bodyPr>
            <a:normAutofit/>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Written by Paul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No Scholarly debate on this point</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Saul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Born in Tarsus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Roman Citizen</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Student of Gamaliel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Pharisee</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Persecuted the Church</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Converted on the Road to Damascus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Preached the Gospel over much of the known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Teleology</a:t>
            </a:r>
            <a:endParaRPr lang="en-US" dirty="0"/>
          </a:p>
        </p:txBody>
      </p:sp>
      <p:sp>
        <p:nvSpPr>
          <p:cNvPr id="6" name="Content Placeholder 5"/>
          <p:cNvSpPr>
            <a:spLocks noGrp="1"/>
          </p:cNvSpPr>
          <p:nvPr>
            <p:ph idx="1"/>
          </p:nvPr>
        </p:nvSpPr>
        <p:spPr/>
        <p:txBody>
          <a:bodyPr/>
          <a:lstStyle/>
          <a:p>
            <a:r>
              <a:rPr lang="en-US" dirty="0" smtClean="0"/>
              <a:t>Design demands a designer</a:t>
            </a:r>
          </a:p>
          <a:p>
            <a:r>
              <a:rPr lang="en-US" dirty="0" smtClean="0"/>
              <a:t>Intelligent design</a:t>
            </a:r>
          </a:p>
          <a:p>
            <a:r>
              <a:rPr lang="en-US" dirty="0" smtClean="0"/>
              <a:t>Under what conditions</a:t>
            </a:r>
            <a:r>
              <a:rPr lang="en-US" baseline="0" dirty="0" smtClean="0"/>
              <a:t> can we distinguish design from randomness?</a:t>
            </a:r>
          </a:p>
        </p:txBody>
      </p:sp>
    </p:spTree>
    <p:extLst>
      <p:ext uri="{BB962C8B-B14F-4D97-AF65-F5344CB8AC3E}">
        <p14:creationId xmlns:p14="http://schemas.microsoft.com/office/powerpoint/2010/main" val="138386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5" descr="ayers_culture_1l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896" y="1200150"/>
            <a:ext cx="5366208"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1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6" descr="old_stone_fa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Random</a:t>
            </a:r>
            <a:endParaRPr lang="en-US" dirty="0"/>
          </a:p>
        </p:txBody>
      </p:sp>
      <p:pic>
        <p:nvPicPr>
          <p:cNvPr id="5" name="Picture 5" descr="fa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43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n-US" altLang="en-US" dirty="0"/>
              <a:t>Irreducible systems</a:t>
            </a:r>
          </a:p>
        </p:txBody>
      </p:sp>
      <p:pic>
        <p:nvPicPr>
          <p:cNvPr id="49157" name="Picture 5" descr="71Q2XHZHNJ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47750"/>
            <a:ext cx="27940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18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n-US" altLang="en-US" dirty="0"/>
              <a:t>Irreducible systems</a:t>
            </a:r>
          </a:p>
        </p:txBody>
      </p:sp>
      <p:sp>
        <p:nvSpPr>
          <p:cNvPr id="50179" name="Rectangle 3"/>
          <p:cNvSpPr>
            <a:spLocks noGrp="1" noChangeArrowheads="1"/>
          </p:cNvSpPr>
          <p:nvPr>
            <p:ph type="body" idx="1"/>
          </p:nvPr>
        </p:nvSpPr>
        <p:spPr/>
        <p:txBody>
          <a:bodyPr/>
          <a:lstStyle/>
          <a:p>
            <a:r>
              <a:rPr lang="en-US" altLang="en-US" dirty="0"/>
              <a:t>The bacterial flagellum </a:t>
            </a:r>
          </a:p>
          <a:p>
            <a:r>
              <a:rPr lang="en-US" altLang="en-US" dirty="0"/>
              <a:t>Clotting cascade</a:t>
            </a:r>
          </a:p>
          <a:p>
            <a:r>
              <a:rPr lang="en-US" altLang="en-US" dirty="0"/>
              <a:t>Immune system</a:t>
            </a:r>
          </a:p>
          <a:p>
            <a:pPr>
              <a:buFont typeface="Wingdings" charset="2"/>
              <a:buNone/>
            </a:pPr>
            <a:endParaRPr lang="en-US" altLang="en-US" dirty="0" smtClean="0"/>
          </a:p>
        </p:txBody>
      </p:sp>
    </p:spTree>
    <p:extLst>
      <p:ext uri="{BB962C8B-B14F-4D97-AF65-F5344CB8AC3E}">
        <p14:creationId xmlns:p14="http://schemas.microsoft.com/office/powerpoint/2010/main" val="170471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ltLang="en-US" dirty="0"/>
          </a:p>
        </p:txBody>
      </p:sp>
      <p:sp>
        <p:nvSpPr>
          <p:cNvPr id="72707" name="Rectangle 3"/>
          <p:cNvSpPr>
            <a:spLocks noGrp="1" noChangeArrowheads="1"/>
          </p:cNvSpPr>
          <p:nvPr>
            <p:ph type="body" idx="1"/>
          </p:nvPr>
        </p:nvSpPr>
        <p:spPr/>
        <p:txBody>
          <a:bodyPr/>
          <a:lstStyle/>
          <a:p>
            <a:endParaRPr lang="en-US" altLang="en-US"/>
          </a:p>
        </p:txBody>
      </p:sp>
      <p:pic>
        <p:nvPicPr>
          <p:cNvPr id="72709" name="Picture 5" descr="Flagellum of Gram-negative Bacteria">
            <a:hlinkClick r:id="rId2" tooltip="Flagellum of Gram-negative Bacteri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1450"/>
            <a:ext cx="7162800" cy="47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altLang="en-US" dirty="0"/>
          </a:p>
        </p:txBody>
      </p:sp>
      <p:sp>
        <p:nvSpPr>
          <p:cNvPr id="86019" name="Rectangle 3"/>
          <p:cNvSpPr>
            <a:spLocks noGrp="1" noChangeArrowheads="1"/>
          </p:cNvSpPr>
          <p:nvPr>
            <p:ph type="body" idx="1"/>
          </p:nvPr>
        </p:nvSpPr>
        <p:spPr/>
        <p:txBody>
          <a:bodyPr/>
          <a:lstStyle/>
          <a:p>
            <a:endParaRPr lang="en-US" altLang="en-US"/>
          </a:p>
        </p:txBody>
      </p:sp>
      <p:pic>
        <p:nvPicPr>
          <p:cNvPr id="86021" name="Picture 5" descr="mouset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0050"/>
            <a:ext cx="8229600" cy="413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24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en-US" altLang="en-US" dirty="0"/>
          </a:p>
        </p:txBody>
      </p:sp>
      <p:sp>
        <p:nvSpPr>
          <p:cNvPr id="97283" name="Rectangle 3"/>
          <p:cNvSpPr>
            <a:spLocks noGrp="1" noChangeArrowheads="1"/>
          </p:cNvSpPr>
          <p:nvPr>
            <p:ph type="body" idx="1"/>
          </p:nvPr>
        </p:nvSpPr>
        <p:spPr/>
        <p:txBody>
          <a:bodyPr/>
          <a:lstStyle/>
          <a:p>
            <a:endParaRPr lang="en-US" altLang="en-US"/>
          </a:p>
        </p:txBody>
      </p:sp>
      <p:pic>
        <p:nvPicPr>
          <p:cNvPr id="97285" name="Picture 5" descr="ch10f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0"/>
            <a:ext cx="5197475"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6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en-US" altLang="en-US" dirty="0"/>
          </a:p>
        </p:txBody>
      </p:sp>
      <p:sp>
        <p:nvSpPr>
          <p:cNvPr id="74755" name="Rectangle 3"/>
          <p:cNvSpPr>
            <a:spLocks noGrp="1" noChangeArrowheads="1"/>
          </p:cNvSpPr>
          <p:nvPr>
            <p:ph type="body" idx="1"/>
          </p:nvPr>
        </p:nvSpPr>
        <p:spPr/>
        <p:txBody>
          <a:bodyPr/>
          <a:lstStyle/>
          <a:p>
            <a:endParaRPr lang="en-US" altLang="en-US"/>
          </a:p>
        </p:txBody>
      </p:sp>
      <p:pic>
        <p:nvPicPr>
          <p:cNvPr id="74757" name="Picture 5" descr="pathway-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963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99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62000" y="285750"/>
            <a:ext cx="7772400" cy="1102519"/>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2800" dirty="0"/>
              <a:t>To the Romans</a:t>
            </a:r>
          </a:p>
        </p:txBody>
      </p:sp>
      <p:sp>
        <p:nvSpPr>
          <p:cNvPr id="6146" name="Rectangle 2"/>
          <p:cNvSpPr>
            <a:spLocks noGrp="1" noChangeArrowheads="1"/>
          </p:cNvSpPr>
          <p:nvPr>
            <p:ph idx="1"/>
          </p:nvPr>
        </p:nvSpPr>
        <p:spPr>
          <a:xfrm>
            <a:off x="457200" y="1276350"/>
            <a:ext cx="8229600" cy="3733800"/>
          </a:xfrm>
          <a:ln/>
        </p:spPr>
        <p:txBody>
          <a:bodyPr>
            <a:normAutofit fontScale="77500" lnSpcReduction="2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dirty="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 </a:t>
            </a:r>
            <a:r>
              <a:rPr lang="en-US" altLang="en-US" sz="2600" dirty="0" smtClean="0"/>
              <a:t>mixture </a:t>
            </a:r>
            <a:r>
              <a:rPr lang="en-US" altLang="en-US" sz="2600" dirty="0"/>
              <a:t>of Jews and Gentiles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Unknown as to who started the church there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No evidence that Peter started it</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Paul had not visited Rome (Romans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Acts 2:10</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10 Phrygia and Pamphylia, Egypt and the parts of Libya adjoining Cyrene, visitors from Rome, both Jews and proselytes, </a:t>
            </a: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Neither Paul or Peter started the church in Rome.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Paul did not mention Peter in Romans 16 nor did he mention him in the prison epistles.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sz="2400" dirty="0" smtClean="0"/>
              <a:t>24 Therefore God also gave them up to uncleanness, in the lusts of their hearts, to dishonor their bodies among themselves, 25 who exchanged the truth of God for the lie, and worshiped and served the creature rather than the Creator, who is blessed forever. Amen.</a:t>
            </a:r>
          </a:p>
        </p:txBody>
      </p:sp>
    </p:spTree>
    <p:extLst>
      <p:ext uri="{BB962C8B-B14F-4D97-AF65-F5344CB8AC3E}">
        <p14:creationId xmlns:p14="http://schemas.microsoft.com/office/powerpoint/2010/main" val="208085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“God gave them up”</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1:24,26,28</a:t>
            </a:r>
          </a:p>
          <a:p>
            <a:r>
              <a:rPr lang="en-US" dirty="0" smtClean="0"/>
              <a:t>Matt. 6:13 </a:t>
            </a:r>
          </a:p>
          <a:p>
            <a:pPr lvl="1"/>
            <a:r>
              <a:rPr lang="en-US" dirty="0" smtClean="0"/>
              <a:t>And </a:t>
            </a:r>
            <a:r>
              <a:rPr lang="en-US" dirty="0"/>
              <a:t>do not lead us into temptation,</a:t>
            </a:r>
          </a:p>
          <a:p>
            <a:pPr lvl="1"/>
            <a:r>
              <a:rPr lang="en-US" dirty="0"/>
              <a:t>But deliver us from the evil one.</a:t>
            </a:r>
          </a:p>
          <a:p>
            <a:pPr lvl="1"/>
            <a:r>
              <a:rPr lang="en-US" dirty="0"/>
              <a:t>For Yours is the kingdom and the power and the glory forever. Amen</a:t>
            </a:r>
            <a:r>
              <a:rPr lang="en-US" dirty="0" smtClean="0"/>
              <a:t>.</a:t>
            </a:r>
            <a:endParaRPr lang="en-US" dirty="0"/>
          </a:p>
          <a:p>
            <a:r>
              <a:rPr lang="en-US" dirty="0" smtClean="0"/>
              <a:t>1 Cor. 10:13 No </a:t>
            </a:r>
            <a:r>
              <a:rPr lang="en-US" dirty="0"/>
              <a:t>temptation has overtaken you except such as is common to man; but God is faithful, who will not allow you to be tempted beyond what you are able, but with the temptation will also make the way of escape, that you may be able to bear it</a:t>
            </a:r>
            <a:r>
              <a:rPr lang="en-US" dirty="0" smtClean="0"/>
              <a:t>.</a:t>
            </a:r>
          </a:p>
        </p:txBody>
      </p:sp>
    </p:spTree>
    <p:extLst>
      <p:ext uri="{BB962C8B-B14F-4D97-AF65-F5344CB8AC3E}">
        <p14:creationId xmlns:p14="http://schemas.microsoft.com/office/powerpoint/2010/main" val="2462028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gave them up”</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Ephesians 3:15-17</a:t>
            </a:r>
          </a:p>
          <a:p>
            <a:r>
              <a:rPr kumimoji="0" lang="en-US" sz="2800" b="1" i="0" kern="1200" baseline="30000" dirty="0" smtClean="0">
                <a:solidFill>
                  <a:schemeClr val="tx1"/>
                </a:solidFill>
                <a:effectLst/>
                <a:latin typeface="+mn-lt"/>
                <a:ea typeface="+mn-ea"/>
                <a:cs typeface="+mn-cs"/>
              </a:rPr>
              <a:t>15 </a:t>
            </a:r>
            <a:r>
              <a:rPr kumimoji="0" lang="en-US" sz="2800" b="0" i="0" kern="1200" dirty="0" smtClean="0">
                <a:solidFill>
                  <a:schemeClr val="tx1"/>
                </a:solidFill>
                <a:effectLst/>
                <a:latin typeface="+mn-lt"/>
                <a:ea typeface="+mn-ea"/>
                <a:cs typeface="+mn-cs"/>
              </a:rPr>
              <a:t>from whom the whole family in heaven and earth is named, </a:t>
            </a:r>
            <a:r>
              <a:rPr kumimoji="0" lang="en-US" sz="2800" b="1" i="0" kern="1200" baseline="30000" dirty="0" smtClean="0">
                <a:solidFill>
                  <a:schemeClr val="tx1"/>
                </a:solidFill>
                <a:effectLst/>
                <a:latin typeface="+mn-lt"/>
                <a:ea typeface="+mn-ea"/>
                <a:cs typeface="+mn-cs"/>
              </a:rPr>
              <a:t>16 </a:t>
            </a:r>
            <a:r>
              <a:rPr kumimoji="0" lang="en-US" sz="2800" b="0" i="0" kern="1200" dirty="0" smtClean="0">
                <a:solidFill>
                  <a:schemeClr val="tx1"/>
                </a:solidFill>
                <a:effectLst/>
                <a:latin typeface="+mn-lt"/>
                <a:ea typeface="+mn-ea"/>
                <a:cs typeface="+mn-cs"/>
              </a:rPr>
              <a:t>that He would grant you, according to the riches of His glory, to be strengthened with might through His Spirit in the inner man, </a:t>
            </a:r>
            <a:r>
              <a:rPr kumimoji="0" lang="en-US" sz="2800" b="1" i="0" kern="1200" baseline="30000" dirty="0" smtClean="0">
                <a:solidFill>
                  <a:schemeClr val="tx1"/>
                </a:solidFill>
                <a:effectLst/>
                <a:latin typeface="+mn-lt"/>
                <a:ea typeface="+mn-ea"/>
                <a:cs typeface="+mn-cs"/>
              </a:rPr>
              <a:t>17 </a:t>
            </a:r>
            <a:r>
              <a:rPr kumimoji="0" lang="en-US" sz="2800" b="0" i="0" kern="1200" dirty="0" smtClean="0">
                <a:solidFill>
                  <a:schemeClr val="tx1"/>
                </a:solidFill>
                <a:effectLst/>
                <a:latin typeface="+mn-lt"/>
                <a:ea typeface="+mn-ea"/>
                <a:cs typeface="+mn-cs"/>
              </a:rPr>
              <a:t>that Christ may dwell in your hearts through faith; that you, being rooted and grounded in love,</a:t>
            </a:r>
            <a:endParaRPr lang="en-US" dirty="0"/>
          </a:p>
        </p:txBody>
      </p:sp>
    </p:spTree>
    <p:extLst>
      <p:ext uri="{BB962C8B-B14F-4D97-AF65-F5344CB8AC3E}">
        <p14:creationId xmlns:p14="http://schemas.microsoft.com/office/powerpoint/2010/main" val="3345078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lnSpcReduction="1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a:t>
            </a:r>
          </a:p>
        </p:txBody>
      </p:sp>
    </p:spTree>
    <p:extLst>
      <p:ext uri="{BB962C8B-B14F-4D97-AF65-F5344CB8AC3E}">
        <p14:creationId xmlns:p14="http://schemas.microsoft.com/office/powerpoint/2010/main" val="2201908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Homosexuality</a:t>
            </a:r>
            <a:endParaRPr lang="en-US" dirty="0"/>
          </a:p>
        </p:txBody>
      </p:sp>
      <p:sp>
        <p:nvSpPr>
          <p:cNvPr id="7" name="Content Placeholder 6"/>
          <p:cNvSpPr>
            <a:spLocks noGrp="1"/>
          </p:cNvSpPr>
          <p:nvPr>
            <p:ph idx="1"/>
          </p:nvPr>
        </p:nvSpPr>
        <p:spPr/>
        <p:txBody>
          <a:bodyPr/>
          <a:lstStyle/>
          <a:p>
            <a:r>
              <a:rPr lang="en-US" dirty="0" smtClean="0"/>
              <a:t>Arch Gen Psychiatry. 1991 Dec;48(12):1089-96.</a:t>
            </a:r>
          </a:p>
          <a:p>
            <a:r>
              <a:rPr lang="en-US" dirty="0" smtClean="0"/>
              <a:t>A genetic study of male sexual orientation.</a:t>
            </a:r>
          </a:p>
          <a:p>
            <a:r>
              <a:rPr lang="en-US" dirty="0" smtClean="0"/>
              <a:t>52% (29/56) of monozygotic </a:t>
            </a:r>
            <a:r>
              <a:rPr lang="en-US" dirty="0" err="1" smtClean="0"/>
              <a:t>cotwins</a:t>
            </a:r>
            <a:r>
              <a:rPr lang="en-US" dirty="0" smtClean="0"/>
              <a:t>, 22% (12/54) of dizygotic </a:t>
            </a:r>
            <a:r>
              <a:rPr lang="en-US" dirty="0" err="1" smtClean="0"/>
              <a:t>cotwins</a:t>
            </a:r>
            <a:r>
              <a:rPr lang="en-US" dirty="0" smtClean="0"/>
              <a:t>, and 11% (6/57) of adoptive brothers were homosexual</a:t>
            </a:r>
            <a:endParaRPr lang="en-US" dirty="0"/>
          </a:p>
        </p:txBody>
      </p:sp>
    </p:spTree>
    <p:extLst>
      <p:ext uri="{BB962C8B-B14F-4D97-AF65-F5344CB8AC3E}">
        <p14:creationId xmlns:p14="http://schemas.microsoft.com/office/powerpoint/2010/main" val="1188133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153399" cy="3393281"/>
          </a:xfrm>
        </p:spPr>
        <p:txBody>
          <a:bodyPr>
            <a:normAutofit fontScale="77500" lnSpcReduction="2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28 And even as they did not like to retain God in their knowledge, God gave them over to a debased mind, to do those things which are not fitting; 29 being filled with all unrighteousness, sexual immorality,</a:t>
            </a:r>
            <a:r>
              <a:rPr lang="en-US" altLang="en-US" baseline="0" dirty="0" smtClean="0"/>
              <a:t> </a:t>
            </a:r>
            <a:r>
              <a:rPr lang="en-US" altLang="en-US" dirty="0" smtClean="0"/>
              <a:t>wickedness, covetousness, maliciousness; full of envy, murder, strife, deceit, evil-mindedness; they are whisperers, 30 backbiters, haters of God, violent, proud, boasters, inventors of evil things, disobedient to parents, 31 undiscerning, untrustworthy, unloving, unforgiving, unmerciful; 32 who, knowing the righteous judgment of God, that those who practice such things are deserving of death, not only do the same but also approve of those who practice them.</a:t>
            </a:r>
          </a:p>
        </p:txBody>
      </p:sp>
    </p:spTree>
    <p:extLst>
      <p:ext uri="{BB962C8B-B14F-4D97-AF65-F5344CB8AC3E}">
        <p14:creationId xmlns:p14="http://schemas.microsoft.com/office/powerpoint/2010/main" val="4176449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Litany of Sins</a:t>
            </a:r>
            <a:r>
              <a:rPr lang="en-US" baseline="0" dirty="0" smtClean="0"/>
              <a:t> </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Unrighteousness</a:t>
            </a:r>
          </a:p>
          <a:p>
            <a:r>
              <a:rPr lang="en-US" dirty="0" smtClean="0"/>
              <a:t>Sexual immorality</a:t>
            </a:r>
          </a:p>
          <a:p>
            <a:r>
              <a:rPr lang="en-US" dirty="0" smtClean="0"/>
              <a:t>Wickedness</a:t>
            </a:r>
          </a:p>
          <a:p>
            <a:r>
              <a:rPr lang="en-US" dirty="0" smtClean="0"/>
              <a:t>Covetousness</a:t>
            </a:r>
          </a:p>
          <a:p>
            <a:r>
              <a:rPr lang="en-US" dirty="0" smtClean="0"/>
              <a:t>Maliciousness</a:t>
            </a:r>
          </a:p>
          <a:p>
            <a:r>
              <a:rPr lang="en-US" dirty="0" smtClean="0"/>
              <a:t>Envy</a:t>
            </a:r>
          </a:p>
          <a:p>
            <a:r>
              <a:rPr lang="en-US" dirty="0" smtClean="0"/>
              <a:t>Murder</a:t>
            </a:r>
          </a:p>
          <a:p>
            <a:r>
              <a:rPr lang="en-US" dirty="0" smtClean="0"/>
              <a:t>Strife</a:t>
            </a:r>
          </a:p>
          <a:p>
            <a:r>
              <a:rPr lang="en-US" dirty="0" smtClean="0"/>
              <a:t>Deceit</a:t>
            </a:r>
          </a:p>
          <a:p>
            <a:r>
              <a:rPr lang="en-US" dirty="0" smtClean="0"/>
              <a:t>Evil-mindedness</a:t>
            </a:r>
          </a:p>
          <a:p>
            <a:r>
              <a:rPr lang="en-US" dirty="0" smtClean="0"/>
              <a:t>Whisperers</a:t>
            </a:r>
          </a:p>
          <a:p>
            <a:r>
              <a:rPr lang="en-US" dirty="0" smtClean="0"/>
              <a:t>Backbiters</a:t>
            </a:r>
          </a:p>
          <a:p>
            <a:endParaRPr lang="en-US" dirty="0" smtClean="0"/>
          </a:p>
          <a:p>
            <a:endParaRPr lang="en-US" dirty="0"/>
          </a:p>
        </p:txBody>
      </p:sp>
      <p:sp>
        <p:nvSpPr>
          <p:cNvPr id="9" name="Content Placeholder 8"/>
          <p:cNvSpPr>
            <a:spLocks noGrp="1"/>
          </p:cNvSpPr>
          <p:nvPr>
            <p:ph sz="half" idx="2"/>
          </p:nvPr>
        </p:nvSpPr>
        <p:spPr/>
        <p:txBody>
          <a:bodyPr>
            <a:normAutofit fontScale="70000" lnSpcReduction="20000"/>
          </a:bodyPr>
          <a:lstStyle/>
          <a:p>
            <a:r>
              <a:rPr lang="en-US" dirty="0"/>
              <a:t>Haters of God</a:t>
            </a:r>
          </a:p>
          <a:p>
            <a:r>
              <a:rPr lang="en-US" dirty="0"/>
              <a:t>Violent</a:t>
            </a:r>
          </a:p>
          <a:p>
            <a:r>
              <a:rPr lang="en-US" dirty="0"/>
              <a:t>Proud</a:t>
            </a:r>
          </a:p>
          <a:p>
            <a:r>
              <a:rPr lang="en-US" dirty="0"/>
              <a:t>Boasters</a:t>
            </a:r>
          </a:p>
          <a:p>
            <a:r>
              <a:rPr lang="en-US" dirty="0"/>
              <a:t>Inventors of evil things</a:t>
            </a:r>
          </a:p>
          <a:p>
            <a:r>
              <a:rPr lang="en-US" dirty="0"/>
              <a:t>Disobedient to parents</a:t>
            </a:r>
          </a:p>
          <a:p>
            <a:r>
              <a:rPr lang="en-US" dirty="0"/>
              <a:t>Undiscerning</a:t>
            </a:r>
          </a:p>
          <a:p>
            <a:r>
              <a:rPr lang="en-US" dirty="0"/>
              <a:t>Untrustworthy</a:t>
            </a:r>
          </a:p>
          <a:p>
            <a:r>
              <a:rPr lang="en-US" dirty="0"/>
              <a:t>Unloving</a:t>
            </a:r>
          </a:p>
          <a:p>
            <a:r>
              <a:rPr lang="en-US" dirty="0" smtClean="0"/>
              <a:t>Unforgiving</a:t>
            </a:r>
            <a:endParaRPr lang="en-US" dirty="0"/>
          </a:p>
          <a:p>
            <a:r>
              <a:rPr lang="en-US" dirty="0"/>
              <a:t>Unmerciful</a:t>
            </a:r>
          </a:p>
          <a:p>
            <a:r>
              <a:rPr lang="en-US" dirty="0"/>
              <a:t>Encourage evil in </a:t>
            </a:r>
            <a:r>
              <a:rPr lang="en-US" dirty="0" smtClean="0"/>
              <a:t>others</a:t>
            </a:r>
          </a:p>
        </p:txBody>
      </p:sp>
    </p:spTree>
    <p:extLst>
      <p:ext uri="{BB962C8B-B14F-4D97-AF65-F5344CB8AC3E}">
        <p14:creationId xmlns:p14="http://schemas.microsoft.com/office/powerpoint/2010/main" val="3874602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6" name="Content Placeholder 5"/>
          <p:cNvSpPr>
            <a:spLocks noGrp="1"/>
          </p:cNvSpPr>
          <p:nvPr>
            <p:ph idx="1"/>
          </p:nvPr>
        </p:nvSpPr>
        <p:spPr/>
        <p:txBody>
          <a:bodyPr/>
          <a:lstStyle/>
          <a:p>
            <a:r>
              <a:rPr lang="en-US" dirty="0" smtClean="0"/>
              <a:t>No Big or</a:t>
            </a:r>
            <a:r>
              <a:rPr lang="en-US" baseline="0" dirty="0" smtClean="0"/>
              <a:t> Small sins</a:t>
            </a:r>
          </a:p>
          <a:p>
            <a:r>
              <a:rPr lang="pt-BR" dirty="0" smtClean="0"/>
              <a:t>a whisperer, secret slanderer, detractor</a:t>
            </a:r>
          </a:p>
          <a:p>
            <a:r>
              <a:rPr lang="pt-BR" dirty="0" smtClean="0"/>
              <a:t>Disobedient to parents</a:t>
            </a:r>
          </a:p>
          <a:p>
            <a:r>
              <a:rPr lang="pt-BR" dirty="0" smtClean="0"/>
              <a:t>Not only commit these sins but encourage others to sin</a:t>
            </a:r>
          </a:p>
          <a:p>
            <a:r>
              <a:rPr lang="pt-BR" dirty="0" smtClean="0"/>
              <a:t>Breaking down denial</a:t>
            </a:r>
            <a:endParaRPr lang="en-US" dirty="0"/>
          </a:p>
        </p:txBody>
      </p:sp>
    </p:spTree>
    <p:extLst>
      <p:ext uri="{BB962C8B-B14F-4D97-AF65-F5344CB8AC3E}">
        <p14:creationId xmlns:p14="http://schemas.microsoft.com/office/powerpoint/2010/main" val="3682225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0"/>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2</a:t>
            </a:r>
          </a:p>
        </p:txBody>
      </p:sp>
      <p:sp>
        <p:nvSpPr>
          <p:cNvPr id="2" name="Content Placeholder 1"/>
          <p:cNvSpPr>
            <a:spLocks noGrp="1"/>
          </p:cNvSpPr>
          <p:nvPr>
            <p:ph idx="1"/>
          </p:nvPr>
        </p:nvSpPr>
        <p:spPr>
          <a:xfrm>
            <a:off x="76200" y="895350"/>
            <a:ext cx="8915400" cy="4038600"/>
          </a:xfrm>
        </p:spPr>
        <p:txBody>
          <a:bodyPr>
            <a:noAutofit/>
          </a:bodyPr>
          <a:lstStyle/>
          <a:p>
            <a:r>
              <a:rPr lang="en-US" sz="2400" dirty="0"/>
              <a:t>1</a:t>
            </a:r>
            <a:r>
              <a:rPr lang="en-US" sz="2400" dirty="0" smtClean="0"/>
              <a:t> Therefore you are inexcusable, O man, whoever you are who judge, for in whatever you judge another you condemn yourself; for you who judge practice the same things. 2 But we know that the judgment of God is according to truth against those who practice such things. 3 And do you think this, O man, you who judge those practicing such things, and doing the same, that you will escape the judgment of God? 4 Or do you despise the riches of His goodness, forbearance, and longsuffering, not knowing that the goodness of God leads you to repentance?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This is for everyone</a:t>
            </a:r>
          </a:p>
          <a:p>
            <a:r>
              <a:rPr lang="en-US" dirty="0" smtClean="0"/>
              <a:t>Judgment</a:t>
            </a:r>
            <a:r>
              <a:rPr lang="en-US" baseline="0" dirty="0" smtClean="0"/>
              <a:t> and Hypocrisy</a:t>
            </a:r>
          </a:p>
          <a:p>
            <a:r>
              <a:rPr lang="en-US" baseline="0" dirty="0" smtClean="0"/>
              <a:t>How does the goodness of God lead to repentance?</a:t>
            </a:r>
            <a:endParaRPr lang="en-US" dirty="0"/>
          </a:p>
        </p:txBody>
      </p:sp>
    </p:spTree>
    <p:extLst>
      <p:ext uri="{BB962C8B-B14F-4D97-AF65-F5344CB8AC3E}">
        <p14:creationId xmlns:p14="http://schemas.microsoft.com/office/powerpoint/2010/main" val="367922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Romans</a:t>
            </a:r>
            <a:endParaRPr lang="en-US" dirty="0"/>
          </a:p>
        </p:txBody>
      </p:sp>
      <p:sp>
        <p:nvSpPr>
          <p:cNvPr id="3" name="Content Placeholder 2"/>
          <p:cNvSpPr>
            <a:spLocks noGrp="1"/>
          </p:cNvSpPr>
          <p:nvPr>
            <p:ph idx="1"/>
          </p:nvPr>
        </p:nvSpPr>
        <p:spPr/>
        <p:txBody>
          <a:bodyPr>
            <a:normAutofit fontScale="92500" lnSpcReduction="20000"/>
          </a:bodyPr>
          <a:lstStyle/>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16:3</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3 Greet Priscilla and Aquila, my fellow workers in Christ Jesus,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Acts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 After these things Paul departed from Athens and went to Corinth. 2 And he found a certain Jew named Aquila, born in Pontus, who had recently come from Italy with his wife Priscilla (because Claudius had commanded all the Jews to depart from Rome); and he came to them.</a:t>
            </a:r>
            <a:endParaRPr lang="en-US" dirty="0"/>
          </a:p>
        </p:txBody>
      </p:sp>
    </p:spTree>
    <p:extLst>
      <p:ext uri="{BB962C8B-B14F-4D97-AF65-F5344CB8AC3E}">
        <p14:creationId xmlns:p14="http://schemas.microsoft.com/office/powerpoint/2010/main" val="3263983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1200150"/>
            <a:ext cx="8229600" cy="3733800"/>
          </a:xfrm>
        </p:spPr>
        <p:txBody>
          <a:bodyPr>
            <a:normAutofit/>
          </a:bodyPr>
          <a:lstStyle/>
          <a:p>
            <a:r>
              <a:rPr lang="en-US" sz="2000" dirty="0" smtClean="0"/>
              <a:t> 5 But in accordance with your hardness and your impenitent heart you are treasuring up for yourself wrath in the day of wrath and revelation of the righteous judgment of God, 6 who “will render to each one according to his deeds”:7 eternal life to those who by patient continuance in doing good seek for glory, honor, and immortality; 8 but to those who are self-seeking and do not obey the truth, but obey unrighteousness—indignation and wrath, 9 tribulation and anguish, on every soul of man who does evil, of the Jew first and also of the Greek; 10 but glory, honor, and peace to everyone who works what is good, to the Jew first and also to the Greek. 11 For there is no partiality with God.</a:t>
            </a:r>
            <a:endParaRPr lang="en-US" sz="2000" dirty="0"/>
          </a:p>
        </p:txBody>
      </p:sp>
    </p:spTree>
    <p:extLst>
      <p:ext uri="{BB962C8B-B14F-4D97-AF65-F5344CB8AC3E}">
        <p14:creationId xmlns:p14="http://schemas.microsoft.com/office/powerpoint/2010/main" val="3974711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Sin, Judgment and Hypocrisy lead to wrath</a:t>
            </a:r>
          </a:p>
          <a:p>
            <a:r>
              <a:rPr lang="en-US" dirty="0" smtClean="0"/>
              <a:t>by patient continuance in doing good </a:t>
            </a:r>
          </a:p>
          <a:p>
            <a:pPr lvl="1"/>
            <a:r>
              <a:rPr lang="en-US" dirty="0" smtClean="0"/>
              <a:t>Galatians 6:9 </a:t>
            </a:r>
          </a:p>
          <a:p>
            <a:pPr lvl="1"/>
            <a:r>
              <a:rPr lang="en-US" dirty="0" smtClean="0"/>
              <a:t>And let us not grow weary while doing good, for in due season we shall reap if we do not lose heart.</a:t>
            </a:r>
          </a:p>
          <a:p>
            <a:r>
              <a:rPr lang="en-US" dirty="0" smtClean="0"/>
              <a:t>self-seeking and do not obey the truth, but obey unrighteousness</a:t>
            </a:r>
          </a:p>
          <a:p>
            <a:endParaRPr lang="en-US" dirty="0"/>
          </a:p>
        </p:txBody>
      </p:sp>
    </p:spTree>
    <p:extLst>
      <p:ext uri="{BB962C8B-B14F-4D97-AF65-F5344CB8AC3E}">
        <p14:creationId xmlns:p14="http://schemas.microsoft.com/office/powerpoint/2010/main" val="551628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102310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0000" lnSpcReduction="20000"/>
          </a:bodyPr>
          <a:lstStyle/>
          <a:p>
            <a:r>
              <a:rPr lang="en-US" i="1" dirty="0"/>
              <a:t>The Divorced And Remarried Who Would Come To God </a:t>
            </a:r>
            <a:r>
              <a:rPr lang="en-US" dirty="0"/>
              <a:t>- Homer </a:t>
            </a:r>
            <a:r>
              <a:rPr lang="en-US" dirty="0" smtClean="0"/>
              <a:t>Hailey,1991</a:t>
            </a:r>
          </a:p>
          <a:p>
            <a:r>
              <a:rPr lang="en-US" dirty="0"/>
              <a:t>...they had truth - God's universal moral law. This is truth manifested or made known by God; they understood the nature and character of God which would include a knowledge of moral right and wrong, of what is good and evil...they had law, the universal moral law, the violation of which was sin (p. 28</a:t>
            </a:r>
            <a:r>
              <a:rPr lang="en-US" dirty="0" smtClean="0"/>
              <a:t>).</a:t>
            </a:r>
          </a:p>
          <a:p>
            <a:endParaRPr lang="en-US" dirty="0"/>
          </a:p>
          <a:p>
            <a:r>
              <a:rPr lang="en-US" dirty="0" smtClean="0"/>
              <a:t>What </a:t>
            </a:r>
            <a:r>
              <a:rPr lang="en-US" dirty="0"/>
              <a:t>does this have to do with the subject of marriage - divorce - remarriage? It simply shows that the people of the world are under a system of law other than Christ's new covenant. They are under the universal moral law of God, and the violation of this law makes one a sinner (p. 37</a:t>
            </a:r>
            <a:r>
              <a:rPr lang="en-US" dirty="0" smtClean="0"/>
              <a:t>).</a:t>
            </a:r>
          </a:p>
        </p:txBody>
      </p:sp>
    </p:spTree>
    <p:extLst>
      <p:ext uri="{BB962C8B-B14F-4D97-AF65-F5344CB8AC3E}">
        <p14:creationId xmlns:p14="http://schemas.microsoft.com/office/powerpoint/2010/main" val="1216049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7500" lnSpcReduction="20000"/>
          </a:bodyPr>
          <a:lstStyle/>
          <a:p>
            <a:r>
              <a:rPr lang="en-US" i="1" dirty="0"/>
              <a:t>Rethinking Marriage, Divorce &amp; </a:t>
            </a:r>
            <a:r>
              <a:rPr lang="en-US" i="1" dirty="0" smtClean="0"/>
              <a:t>Remarriage - </a:t>
            </a:r>
            <a:r>
              <a:rPr lang="en-US" dirty="0" smtClean="0"/>
              <a:t>Jerry Bassett.</a:t>
            </a:r>
          </a:p>
          <a:p>
            <a:r>
              <a:rPr lang="en-US" dirty="0" smtClean="0"/>
              <a:t> </a:t>
            </a:r>
            <a:endParaRPr lang="en-US" dirty="0"/>
          </a:p>
          <a:p>
            <a:r>
              <a:rPr lang="en-US" dirty="0"/>
              <a:t>Thus, the gospel of Christ, the New Covenant, may warn the world of the consequences of sin, but it is not the means by which those of the world are made sinners (p. 12)</a:t>
            </a:r>
          </a:p>
          <a:p>
            <a:endParaRPr lang="en-US" dirty="0"/>
          </a:p>
          <a:p>
            <a:r>
              <a:rPr lang="en-US" dirty="0"/>
              <a:t>Further, the present tense of Paul's statements indicates the Gentile was still accountable to this law, the basic obligations to God and man, when Paul penned the Roman letter twenty-five years after the gospel was first preached in Jerusalem (p. 6).</a:t>
            </a:r>
          </a:p>
        </p:txBody>
      </p:sp>
    </p:spTree>
    <p:extLst>
      <p:ext uri="{BB962C8B-B14F-4D97-AF65-F5344CB8AC3E}">
        <p14:creationId xmlns:p14="http://schemas.microsoft.com/office/powerpoint/2010/main" val="3772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the law?</a:t>
            </a:r>
          </a:p>
          <a:p>
            <a:r>
              <a:rPr lang="en-US" dirty="0" smtClean="0"/>
              <a:t>Must be the O.T. law</a:t>
            </a:r>
            <a:r>
              <a:rPr lang="en-US" baseline="0" dirty="0" smtClean="0"/>
              <a:t> – see vs. 17</a:t>
            </a:r>
          </a:p>
          <a:p>
            <a:r>
              <a:rPr lang="en-US" baseline="0" dirty="0" smtClean="0"/>
              <a:t>If “law” in general including N.T. law then there is no motivation to be under the new law.</a:t>
            </a:r>
          </a:p>
          <a:p>
            <a:r>
              <a:rPr lang="en-US" baseline="0" dirty="0" smtClean="0"/>
              <a:t>Where can I find/read the law of the heart?</a:t>
            </a:r>
          </a:p>
          <a:p>
            <a:r>
              <a:rPr lang="en-US" baseline="0" dirty="0" smtClean="0"/>
              <a:t>Why is this in the present tense?</a:t>
            </a:r>
          </a:p>
          <a:p>
            <a:r>
              <a:rPr lang="en-US" dirty="0" smtClean="0"/>
              <a:t>Hebrews 8:13 In that He says, “A new covenant,” He has made the first obsolete. Now what is becoming obsolete and growing old is ready to vanish away.</a:t>
            </a:r>
          </a:p>
        </p:txBody>
      </p:sp>
    </p:spTree>
    <p:extLst>
      <p:ext uri="{BB962C8B-B14F-4D97-AF65-F5344CB8AC3E}">
        <p14:creationId xmlns:p14="http://schemas.microsoft.com/office/powerpoint/2010/main" val="339789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Matt. 19:3 </a:t>
            </a:r>
            <a:r>
              <a:rPr lang="en-US" dirty="0"/>
              <a:t>The Pharisees also came to Him, testing Him, and saying to Him, “Is it lawful for a man to divorce his wife for just any reason?”</a:t>
            </a:r>
          </a:p>
          <a:p>
            <a:endParaRPr lang="en-US" dirty="0"/>
          </a:p>
          <a:p>
            <a:r>
              <a:rPr lang="en-US" dirty="0"/>
              <a:t>4 And He answered and said to them, “Have you not read that He who </a:t>
            </a:r>
            <a:r>
              <a:rPr lang="en-US" dirty="0" smtClean="0"/>
              <a:t>made </a:t>
            </a:r>
            <a:r>
              <a:rPr lang="en-US" dirty="0"/>
              <a:t>them at the beginning ‘made them male and female</a:t>
            </a:r>
            <a:r>
              <a:rPr lang="en-US" dirty="0" smtClean="0"/>
              <a:t>,’5 </a:t>
            </a:r>
            <a:r>
              <a:rPr lang="en-US" dirty="0"/>
              <a:t>and said, ‘For this reason a man shall leave his father and mother and be joined to his wife, and the two shall become one flesh</a:t>
            </a:r>
            <a:r>
              <a:rPr lang="en-US" dirty="0" smtClean="0"/>
              <a:t>’? </a:t>
            </a:r>
            <a:r>
              <a:rPr lang="en-US" dirty="0"/>
              <a:t>6 So then, they are no longer two but one flesh. Therefore what God has joined together, let not man separate.”</a:t>
            </a:r>
          </a:p>
          <a:p>
            <a:endParaRPr lang="en-US" dirty="0"/>
          </a:p>
          <a:p>
            <a:r>
              <a:rPr lang="en-US" dirty="0"/>
              <a:t>7 They said to Him, “Why then did Moses command to give a certificate of divorce, and to put her away?”</a:t>
            </a:r>
          </a:p>
          <a:p>
            <a:endParaRPr lang="en-US" dirty="0"/>
          </a:p>
          <a:p>
            <a:r>
              <a:rPr lang="en-US" dirty="0"/>
              <a:t>8 He said to them, “Moses, because of the hardness of your hearts, permitted you to divorce your wives, but from the beginning it was not so. 9 And I say to you, whoever divorces his wife, except for sexual immorality</a:t>
            </a:r>
            <a:r>
              <a:rPr lang="en-US" dirty="0" smtClean="0"/>
              <a:t>, </a:t>
            </a:r>
            <a:r>
              <a:rPr lang="en-US" dirty="0"/>
              <a:t>and marries another, commits adultery; and whoever marries her who is divorced commits adultery</a:t>
            </a:r>
            <a:r>
              <a:rPr lang="en-US" dirty="0" smtClean="0"/>
              <a:t>.”</a:t>
            </a:r>
          </a:p>
        </p:txBody>
      </p:sp>
    </p:spTree>
    <p:extLst>
      <p:ext uri="{BB962C8B-B14F-4D97-AF65-F5344CB8AC3E}">
        <p14:creationId xmlns:p14="http://schemas.microsoft.com/office/powerpoint/2010/main" val="4038361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Cor. 6:9 Do you not know that the unrighteous will not inherit the kingdom of God? Do not be deceived. Neither fornicators, nor idolaters, nor adulterers, nor homosexuals, nor sodomites, 10 nor thieves, nor covetous, nor drunkards, nor revilers, nor </a:t>
            </a:r>
            <a:r>
              <a:rPr lang="en-US" dirty="0" err="1" smtClean="0"/>
              <a:t>extortioners</a:t>
            </a:r>
            <a:r>
              <a:rPr lang="en-US" dirty="0" smtClean="0"/>
              <a:t> will inherit the kingdom of God. 11 And such were some of you. But you were washed, but you were sanctified, but you were justified in the name of the Lord Jesus and by the Spirit of our God.</a:t>
            </a:r>
          </a:p>
        </p:txBody>
      </p:sp>
    </p:spTree>
    <p:extLst>
      <p:ext uri="{BB962C8B-B14F-4D97-AF65-F5344CB8AC3E}">
        <p14:creationId xmlns:p14="http://schemas.microsoft.com/office/powerpoint/2010/main" val="1555975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lstStyle/>
          <a:p>
            <a:r>
              <a:rPr lang="en-US" dirty="0" smtClean="0"/>
              <a:t>Repentance</a:t>
            </a:r>
          </a:p>
          <a:p>
            <a:endParaRPr lang="en-US" dirty="0" smtClean="0"/>
          </a:p>
          <a:p>
            <a:r>
              <a:rPr lang="en-US" dirty="0" smtClean="0"/>
              <a:t>Back up,</a:t>
            </a:r>
            <a:r>
              <a:rPr lang="en-US" baseline="0" dirty="0" smtClean="0"/>
              <a:t> Regroup</a:t>
            </a:r>
            <a:endParaRPr lang="en-US" dirty="0"/>
          </a:p>
        </p:txBody>
      </p:sp>
    </p:spTree>
    <p:extLst>
      <p:ext uri="{BB962C8B-B14F-4D97-AF65-F5344CB8AC3E}">
        <p14:creationId xmlns:p14="http://schemas.microsoft.com/office/powerpoint/2010/main" val="3776720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290381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85800" y="209550"/>
            <a:ext cx="7772400" cy="1102519"/>
          </a:xfrm>
          <a:ln/>
        </p:spPr>
        <p:txBody>
          <a:bodyPr lIns="0" tIns="0" rIns="0" bIns="0" anchor="ctr">
            <a:normAutofit/>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Date</a:t>
            </a:r>
          </a:p>
        </p:txBody>
      </p:sp>
      <p:sp>
        <p:nvSpPr>
          <p:cNvPr id="7170" name="Rectangle 2"/>
          <p:cNvSpPr>
            <a:spLocks noGrp="1" noChangeArrowheads="1"/>
          </p:cNvSpPr>
          <p:nvPr>
            <p:ph idx="1"/>
          </p:nvPr>
        </p:nvSpPr>
        <p:spPr>
          <a:xfrm>
            <a:off x="457200" y="1428750"/>
            <a:ext cx="8229600" cy="3169444"/>
          </a:xfrm>
          <a:ln/>
        </p:spPr>
        <p:txBody>
          <a:bodyPr>
            <a:normAutofit lnSpcReduction="1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Late 55, early 56</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Probably from Corinth (Phoebe was from </a:t>
            </a:r>
            <a:r>
              <a:rPr lang="en-US" altLang="en-US" sz="2600" dirty="0" err="1"/>
              <a:t>Cenchreae</a:t>
            </a:r>
            <a:r>
              <a:rPr lang="en-US" altLang="en-US" sz="2600" dirty="0"/>
              <a:t> near Corinth and Erastus 16:23 also lived in Corinth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“written from Corinth” B2,D2(P)</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err="1"/>
              <a:t>Tertius</a:t>
            </a:r>
            <a:r>
              <a:rPr lang="en-US" altLang="en-US" sz="2600" dirty="0"/>
              <a:t> was his secretary – 16:22</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Sent by Phoebe of </a:t>
            </a:r>
            <a:r>
              <a:rPr lang="en-US" altLang="en-US" sz="2600" dirty="0" err="1" smtClean="0"/>
              <a:t>Cenchrea</a:t>
            </a:r>
            <a:endParaRPr lang="en-US" altLang="en-US" sz="26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971550"/>
            <a:ext cx="8229600" cy="4171950"/>
          </a:xfrm>
        </p:spPr>
        <p:txBody>
          <a:bodyPr>
            <a:noAutofit/>
          </a:bodyPr>
          <a:lstStyle/>
          <a:p>
            <a:r>
              <a:rPr lang="en-US" sz="2000" dirty="0" smtClean="0"/>
              <a:t>17 Indeed you are called a Jew, and rest on the law, and make your boast in God, 18 and know His will, and approve the things that are excellent, being instructed out of the law, 19 and are confident that you yourself are a guide to the blind, a light to those who are in darkness, 20 an instructor of the foolish, a teacher of babes, having the form of knowledge and truth in the law. 21 You, therefore, who teach another, do you not teach yourself? You who preach that a man should not steal, do you steal? 22 You who say, “Do not commit adultery,” do you commit adultery? You who abhor idols, do you rob temples? 23 You who make your boast in the law, do you dishonor God through breaking the law? 24 For “the name of God is blasphemed among the Gentiles because of you,” as it is written.</a:t>
            </a:r>
          </a:p>
        </p:txBody>
      </p:sp>
    </p:spTree>
    <p:extLst>
      <p:ext uri="{BB962C8B-B14F-4D97-AF65-F5344CB8AC3E}">
        <p14:creationId xmlns:p14="http://schemas.microsoft.com/office/powerpoint/2010/main" val="31037205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Hypocrisy</a:t>
            </a:r>
          </a:p>
          <a:p>
            <a:r>
              <a:rPr lang="en-US" dirty="0" smtClean="0"/>
              <a:t>Getting at their</a:t>
            </a:r>
            <a:r>
              <a:rPr lang="en-US" baseline="0" dirty="0" smtClean="0"/>
              <a:t> pride</a:t>
            </a:r>
          </a:p>
          <a:p>
            <a:r>
              <a:rPr lang="en-US" baseline="0" dirty="0" smtClean="0"/>
              <a:t>What is the world’s opinion of us?</a:t>
            </a:r>
          </a:p>
          <a:p>
            <a:r>
              <a:rPr lang="en-US" baseline="0" dirty="0" smtClean="0"/>
              <a:t>Should it matter?</a:t>
            </a:r>
          </a:p>
          <a:p>
            <a:r>
              <a:rPr lang="en-US" dirty="0" smtClean="0"/>
              <a:t>Matt. 5:16 Let </a:t>
            </a:r>
            <a:r>
              <a:rPr lang="en-US" dirty="0"/>
              <a:t>your light so shine before men, that they may see your good works and glorify your Father in heaven.</a:t>
            </a:r>
          </a:p>
        </p:txBody>
      </p:sp>
    </p:spTree>
    <p:extLst>
      <p:ext uri="{BB962C8B-B14F-4D97-AF65-F5344CB8AC3E}">
        <p14:creationId xmlns:p14="http://schemas.microsoft.com/office/powerpoint/2010/main" val="2512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25 For circumcision is indeed profitable if you keep the law; but if you are a breaker of the law, your circumcision has become </a:t>
            </a:r>
            <a:r>
              <a:rPr lang="en-US" dirty="0" err="1" smtClean="0"/>
              <a:t>uncircumcision</a:t>
            </a:r>
            <a:r>
              <a:rPr lang="en-US" dirty="0" smtClean="0"/>
              <a:t>. 26 Therefore, if an uncircumcised man keeps the righteous requirements of the law, will not his </a:t>
            </a:r>
            <a:r>
              <a:rPr lang="en-US" dirty="0" err="1" smtClean="0"/>
              <a:t>uncircumcision</a:t>
            </a:r>
            <a:r>
              <a:rPr lang="en-US" dirty="0" smtClean="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p:txBody>
      </p:sp>
    </p:spTree>
    <p:extLst>
      <p:ext uri="{BB962C8B-B14F-4D97-AF65-F5344CB8AC3E}">
        <p14:creationId xmlns:p14="http://schemas.microsoft.com/office/powerpoint/2010/main" val="644482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Chapter 2</a:t>
            </a:r>
            <a:endParaRPr lang="en-US" dirty="0"/>
          </a:p>
        </p:txBody>
      </p:sp>
      <p:sp>
        <p:nvSpPr>
          <p:cNvPr id="6" name="Content Placeholder 5"/>
          <p:cNvSpPr>
            <a:spLocks noGrp="1"/>
          </p:cNvSpPr>
          <p:nvPr>
            <p:ph sz="half" idx="1"/>
          </p:nvPr>
        </p:nvSpPr>
        <p:spPr/>
        <p:txBody>
          <a:bodyPr>
            <a:normAutofit fontScale="55000" lnSpcReduction="20000"/>
          </a:bodyPr>
          <a:lstStyle/>
          <a:p>
            <a:r>
              <a:rPr lang="en-US" dirty="0"/>
              <a:t>25 For circumcision is indeed profitable if you keep the law; but if you are a breaker of the law, your circumcision has become </a:t>
            </a:r>
            <a:r>
              <a:rPr lang="en-US" dirty="0" err="1"/>
              <a:t>uncircumcision</a:t>
            </a:r>
            <a:r>
              <a:rPr lang="en-US" dirty="0"/>
              <a:t>. 26 Therefore, if an uncircumcised man keeps the righteous requirements of the law, will not his </a:t>
            </a:r>
            <a:r>
              <a:rPr lang="en-US" dirty="0" err="1"/>
              <a:t>uncircumcision</a:t>
            </a:r>
            <a:r>
              <a:rPr lang="en-US" dirty="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a:p>
            <a:endParaRPr lang="en-US" dirty="0"/>
          </a:p>
        </p:txBody>
      </p:sp>
      <p:sp>
        <p:nvSpPr>
          <p:cNvPr id="7" name="Content Placeholder 6"/>
          <p:cNvSpPr>
            <a:spLocks noGrp="1"/>
          </p:cNvSpPr>
          <p:nvPr>
            <p:ph sz="half" idx="2"/>
          </p:nvPr>
        </p:nvSpPr>
        <p:spPr/>
        <p:txBody>
          <a:bodyPr>
            <a:normAutofit fontScale="55000" lnSpcReduction="20000"/>
          </a:bodyPr>
          <a:lstStyle/>
          <a:p>
            <a:r>
              <a:rPr lang="en-US" dirty="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a:p>
            <a:endParaRPr lang="en-US" dirty="0"/>
          </a:p>
        </p:txBody>
      </p:sp>
    </p:spTree>
    <p:extLst>
      <p:ext uri="{BB962C8B-B14F-4D97-AF65-F5344CB8AC3E}">
        <p14:creationId xmlns:p14="http://schemas.microsoft.com/office/powerpoint/2010/main" val="1170439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The important</a:t>
            </a:r>
            <a:r>
              <a:rPr lang="en-US" baseline="0" dirty="0" smtClean="0"/>
              <a:t> thing is to be pleasing to God.</a:t>
            </a:r>
          </a:p>
          <a:p>
            <a:r>
              <a:rPr lang="en-US" baseline="0" dirty="0" smtClean="0"/>
              <a:t>How today are we pleasing to God?</a:t>
            </a:r>
          </a:p>
          <a:p>
            <a:r>
              <a:rPr lang="en-US" dirty="0" smtClean="0"/>
              <a:t>1 Thess. 4:1  </a:t>
            </a:r>
            <a:r>
              <a:rPr lang="en-US" dirty="0"/>
              <a:t>Finally then, brethren, we urge and exhort in the Lord Jesus that you should abound more and more, just as you received from us how you ought to walk and to please God;</a:t>
            </a:r>
          </a:p>
        </p:txBody>
      </p:sp>
    </p:spTree>
    <p:extLst>
      <p:ext uri="{BB962C8B-B14F-4D97-AF65-F5344CB8AC3E}">
        <p14:creationId xmlns:p14="http://schemas.microsoft.com/office/powerpoint/2010/main" val="235939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3</a:t>
            </a:r>
          </a:p>
        </p:txBody>
      </p:sp>
      <p:sp>
        <p:nvSpPr>
          <p:cNvPr id="2" name="Content Placeholder 1"/>
          <p:cNvSpPr>
            <a:spLocks noGrp="1"/>
          </p:cNvSpPr>
          <p:nvPr>
            <p:ph idx="1"/>
          </p:nvPr>
        </p:nvSpPr>
        <p:spPr>
          <a:xfrm>
            <a:off x="533400" y="1123950"/>
            <a:ext cx="8229600" cy="3886200"/>
          </a:xfrm>
        </p:spPr>
        <p:txBody>
          <a:bodyPr>
            <a:normAutofit fontScale="77500" lnSpcReduction="20000"/>
          </a:bodyPr>
          <a:lstStyle/>
          <a:p>
            <a:r>
              <a:rPr lang="en-US" dirty="0" smtClean="0"/>
              <a:t>1 What advantage then has the Jew, or what is the profit of circumcision? 2 Much in every way! Chiefly because to them were committed the oracles of God. 3 For what if some did not believe? Will their unbelief make the faithfulness of God without effect? 4 Certainly not! Indeed, let God be true but every man a liar. As it is written:</a:t>
            </a:r>
          </a:p>
          <a:p>
            <a:r>
              <a:rPr lang="en-US" dirty="0" smtClean="0"/>
              <a:t>“That You may be justified in Your words,</a:t>
            </a:r>
          </a:p>
          <a:p>
            <a:r>
              <a:rPr lang="en-US" dirty="0" smtClean="0"/>
              <a:t>And may overcome when You are judged.”</a:t>
            </a:r>
          </a:p>
          <a:p>
            <a:r>
              <a:rPr lang="en-US" dirty="0" smtClean="0"/>
              <a:t>5 But if our unrighteousness demonstrates the righteousness of God, what shall we say? Is God unjust who inflicts wrath? (I speak as a man.) 6 Certainly not! For then how will God judge the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lnSpcReduction="10000"/>
          </a:bodyPr>
          <a:lstStyle/>
          <a:p>
            <a:r>
              <a:rPr lang="en-US" dirty="0" smtClean="0"/>
              <a:t>Softening the blow</a:t>
            </a:r>
          </a:p>
          <a:p>
            <a:r>
              <a:rPr lang="en-US" dirty="0" smtClean="0"/>
              <a:t>Breaking down denial</a:t>
            </a:r>
          </a:p>
          <a:p>
            <a:pPr lvl="1"/>
            <a:r>
              <a:rPr lang="en-US" dirty="0"/>
              <a:t>Psalm </a:t>
            </a:r>
            <a:r>
              <a:rPr lang="en-US" dirty="0" smtClean="0"/>
              <a:t>51:3 </a:t>
            </a:r>
            <a:r>
              <a:rPr lang="en-US" dirty="0"/>
              <a:t>For I acknowledge my transgressions,</a:t>
            </a:r>
          </a:p>
          <a:p>
            <a:pPr lvl="1"/>
            <a:r>
              <a:rPr lang="en-US" dirty="0"/>
              <a:t>And my sin is always before me.</a:t>
            </a:r>
          </a:p>
          <a:p>
            <a:pPr lvl="1"/>
            <a:r>
              <a:rPr lang="en-US" dirty="0"/>
              <a:t>4 Against You, You only, have I sinned,</a:t>
            </a:r>
          </a:p>
          <a:p>
            <a:pPr lvl="1"/>
            <a:r>
              <a:rPr lang="en-US" dirty="0"/>
              <a:t>And done this evil in Your sight—</a:t>
            </a:r>
          </a:p>
          <a:p>
            <a:pPr lvl="1"/>
            <a:r>
              <a:rPr lang="en-US" dirty="0"/>
              <a:t>That You may be found just when You speak</a:t>
            </a:r>
            <a:r>
              <a:rPr lang="en-US" dirty="0" smtClean="0"/>
              <a:t>,</a:t>
            </a:r>
            <a:endParaRPr lang="en-US" dirty="0"/>
          </a:p>
          <a:p>
            <a:pPr lvl="1"/>
            <a:r>
              <a:rPr lang="en-US" dirty="0"/>
              <a:t>And blameless when You judge.</a:t>
            </a:r>
          </a:p>
        </p:txBody>
      </p:sp>
    </p:spTree>
    <p:extLst>
      <p:ext uri="{BB962C8B-B14F-4D97-AF65-F5344CB8AC3E}">
        <p14:creationId xmlns:p14="http://schemas.microsoft.com/office/powerpoint/2010/main" val="3075492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92500" lnSpcReduction="20000"/>
          </a:bodyPr>
          <a:lstStyle/>
          <a:p>
            <a:pPr marL="137160" indent="0">
              <a:buNone/>
            </a:pPr>
            <a:endParaRPr lang="en-US" dirty="0" smtClean="0"/>
          </a:p>
          <a:p>
            <a:r>
              <a:rPr lang="en-US" dirty="0" smtClean="0"/>
              <a:t>7 For if the truth of God has increased through my lie to His glory, why am I also still judged as a sinner? 8 And why not say, “Let us do evil that good may come”?—as we are slanderously reported and as some affirm that we say. Their condemnation is just.</a:t>
            </a:r>
          </a:p>
          <a:p>
            <a:endParaRPr lang="en-US" dirty="0" smtClean="0"/>
          </a:p>
          <a:p>
            <a:r>
              <a:rPr lang="en-US" dirty="0" smtClean="0"/>
              <a:t>There always</a:t>
            </a:r>
            <a:r>
              <a:rPr lang="en-US" baseline="0" dirty="0" smtClean="0"/>
              <a:t> has to be one in the crowd. </a:t>
            </a:r>
          </a:p>
        </p:txBody>
      </p:sp>
    </p:spTree>
    <p:extLst>
      <p:ext uri="{BB962C8B-B14F-4D97-AF65-F5344CB8AC3E}">
        <p14:creationId xmlns:p14="http://schemas.microsoft.com/office/powerpoint/2010/main" val="1618644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2"/>
          </p:nvPr>
        </p:nvSpPr>
        <p:spPr>
          <a:xfrm>
            <a:off x="457200" y="209550"/>
            <a:ext cx="4040188" cy="4933950"/>
          </a:xfrm>
        </p:spPr>
        <p:txBody>
          <a:bodyPr>
            <a:normAutofit fontScale="62500" lnSpcReduction="20000"/>
          </a:bodyPr>
          <a:lstStyle/>
          <a:p>
            <a:r>
              <a:rPr lang="en-US" sz="2600" dirty="0"/>
              <a:t>9 What then? Are we better than they? Not at all. For we have previously charged both Jews and Greeks that they are all under sin.</a:t>
            </a:r>
          </a:p>
          <a:p>
            <a:r>
              <a:rPr lang="en-US" sz="2600" dirty="0"/>
              <a:t>10 As it is written:</a:t>
            </a:r>
          </a:p>
          <a:p>
            <a:r>
              <a:rPr lang="en-US" sz="2600" dirty="0"/>
              <a:t>“There is none righteous, no, not one;</a:t>
            </a:r>
          </a:p>
          <a:p>
            <a:r>
              <a:rPr lang="en-US" sz="2600" dirty="0"/>
              <a:t>11 There is none who understands;</a:t>
            </a:r>
          </a:p>
          <a:p>
            <a:r>
              <a:rPr lang="en-US" sz="2600" dirty="0"/>
              <a:t>There is none who seeks after God.</a:t>
            </a:r>
          </a:p>
          <a:p>
            <a:r>
              <a:rPr lang="en-US" sz="2600" dirty="0"/>
              <a:t>12 They have all turned aside;</a:t>
            </a:r>
          </a:p>
          <a:p>
            <a:r>
              <a:rPr lang="en-US" sz="2600" dirty="0"/>
              <a:t>They have together become unprofitable;</a:t>
            </a:r>
          </a:p>
          <a:p>
            <a:r>
              <a:rPr lang="en-US" sz="2600" dirty="0"/>
              <a:t>There is none who does good, no, not one.”[b</a:t>
            </a:r>
            <a:r>
              <a:rPr lang="en-US" sz="2600" dirty="0" smtClean="0"/>
              <a:t>]</a:t>
            </a:r>
          </a:p>
          <a:p>
            <a:r>
              <a:rPr lang="en-US" sz="2600" dirty="0"/>
              <a:t>13 “Their throat is an open tomb;</a:t>
            </a:r>
          </a:p>
          <a:p>
            <a:r>
              <a:rPr lang="en-US" sz="2600" dirty="0"/>
              <a:t>With their tongues they have practiced deceit”; [c]</a:t>
            </a:r>
          </a:p>
          <a:p>
            <a:r>
              <a:rPr lang="en-US" sz="2600" dirty="0"/>
              <a:t>“The poison of asps is under their lips”; [d]</a:t>
            </a:r>
          </a:p>
          <a:p>
            <a:endParaRPr lang="en-US" dirty="0"/>
          </a:p>
          <a:p>
            <a:endParaRPr lang="en-US" dirty="0"/>
          </a:p>
        </p:txBody>
      </p:sp>
      <p:sp>
        <p:nvSpPr>
          <p:cNvPr id="9" name="Content Placeholder 8"/>
          <p:cNvSpPr>
            <a:spLocks noGrp="1"/>
          </p:cNvSpPr>
          <p:nvPr>
            <p:ph sz="quarter" idx="4"/>
          </p:nvPr>
        </p:nvSpPr>
        <p:spPr>
          <a:xfrm>
            <a:off x="4645026" y="57150"/>
            <a:ext cx="4041775" cy="5257800"/>
          </a:xfrm>
        </p:spPr>
        <p:txBody>
          <a:bodyPr>
            <a:normAutofit/>
          </a:bodyPr>
          <a:lstStyle/>
          <a:p>
            <a:r>
              <a:rPr lang="en-US" sz="1600" dirty="0" smtClean="0"/>
              <a:t>14 </a:t>
            </a:r>
            <a:r>
              <a:rPr lang="en-US" sz="1600" dirty="0"/>
              <a:t>“Whose mouth is full of cursing and bitterness.”[e]</a:t>
            </a:r>
          </a:p>
          <a:p>
            <a:r>
              <a:rPr lang="en-US" sz="1600" dirty="0"/>
              <a:t>15 “Their feet are swift to shed blood;</a:t>
            </a:r>
          </a:p>
          <a:p>
            <a:r>
              <a:rPr lang="en-US" sz="1600" dirty="0"/>
              <a:t>16 Destruction and misery are in their ways;</a:t>
            </a:r>
          </a:p>
          <a:p>
            <a:r>
              <a:rPr lang="en-US" sz="1600" dirty="0"/>
              <a:t>17 And the way of peace they have not known.”[f]</a:t>
            </a:r>
          </a:p>
          <a:p>
            <a:r>
              <a:rPr lang="en-US" sz="1600" dirty="0"/>
              <a:t>18 “There is no fear of God before their eyes.”[g]</a:t>
            </a:r>
          </a:p>
          <a:p>
            <a:r>
              <a:rPr lang="en-US" sz="1600" dirty="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Tree>
    <p:extLst>
      <p:ext uri="{BB962C8B-B14F-4D97-AF65-F5344CB8AC3E}">
        <p14:creationId xmlns:p14="http://schemas.microsoft.com/office/powerpoint/2010/main" val="1898109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
            <a:ext cx="8229600" cy="857250"/>
          </a:xfrm>
        </p:spPr>
        <p:txBody>
          <a:bodyPr/>
          <a:lstStyle/>
          <a:p>
            <a:r>
              <a:rPr lang="en-US" dirty="0" smtClean="0"/>
              <a:t>Chapter 3</a:t>
            </a:r>
            <a:endParaRPr lang="en-US" dirty="0"/>
          </a:p>
        </p:txBody>
      </p:sp>
      <p:sp>
        <p:nvSpPr>
          <p:cNvPr id="3" name="Content Placeholder 2"/>
          <p:cNvSpPr>
            <a:spLocks noGrp="1"/>
          </p:cNvSpPr>
          <p:nvPr>
            <p:ph sz="half" idx="1"/>
          </p:nvPr>
        </p:nvSpPr>
        <p:spPr>
          <a:xfrm>
            <a:off x="457200" y="895350"/>
            <a:ext cx="4038600" cy="3699273"/>
          </a:xfrm>
        </p:spPr>
        <p:txBody>
          <a:bodyPr>
            <a:noAutofit/>
          </a:bodyPr>
          <a:lstStyle/>
          <a:p>
            <a:r>
              <a:rPr lang="en-US" sz="1000" dirty="0" smtClean="0"/>
              <a:t>9 What then? Are we better than they? Not at all. For we have previously charged both Jews and Greeks that they are all under sin.</a:t>
            </a:r>
          </a:p>
          <a:p>
            <a:r>
              <a:rPr lang="en-US" sz="1000" dirty="0" smtClean="0"/>
              <a:t>10 As it is written:</a:t>
            </a:r>
          </a:p>
          <a:p>
            <a:r>
              <a:rPr lang="en-US" sz="1000" dirty="0" smtClean="0"/>
              <a:t>“There is none righteous, no, not one;</a:t>
            </a:r>
          </a:p>
          <a:p>
            <a:r>
              <a:rPr lang="en-US" sz="1000" dirty="0" smtClean="0"/>
              <a:t>11 There is none who understands;</a:t>
            </a:r>
          </a:p>
          <a:p>
            <a:r>
              <a:rPr lang="en-US" sz="1000" dirty="0" smtClean="0"/>
              <a:t>There is none who seeks after God.</a:t>
            </a:r>
          </a:p>
          <a:p>
            <a:r>
              <a:rPr lang="en-US" sz="1000" dirty="0" smtClean="0"/>
              <a:t>12 They have all turned aside;</a:t>
            </a:r>
          </a:p>
          <a:p>
            <a:r>
              <a:rPr lang="en-US" sz="1000" dirty="0" smtClean="0"/>
              <a:t>They have together become unprofitable;</a:t>
            </a:r>
          </a:p>
          <a:p>
            <a:r>
              <a:rPr lang="en-US" sz="1000" dirty="0" smtClean="0"/>
              <a:t>There is none who does good, no, not one.”[b]</a:t>
            </a:r>
          </a:p>
          <a:p>
            <a:r>
              <a:rPr lang="en-US" sz="1000" dirty="0" smtClean="0"/>
              <a:t>13 “Their throat is an open tomb;</a:t>
            </a:r>
          </a:p>
          <a:p>
            <a:r>
              <a:rPr lang="en-US" sz="1000" dirty="0" smtClean="0"/>
              <a:t>With their tongues they have practiced deceit”; [c]</a:t>
            </a:r>
          </a:p>
          <a:p>
            <a:r>
              <a:rPr lang="en-US" sz="1000" dirty="0" smtClean="0"/>
              <a:t>“The poison of asps is under their lips”; [d]</a:t>
            </a:r>
          </a:p>
          <a:p>
            <a:r>
              <a:rPr lang="en-US" sz="1000" dirty="0" smtClean="0"/>
              <a:t>14 “Whose mouth is full of cursing and bitterness.”[e]</a:t>
            </a:r>
          </a:p>
          <a:p>
            <a:r>
              <a:rPr lang="en-US" sz="1000" dirty="0" smtClean="0"/>
              <a:t>15 “Their feet are swift to shed blood;</a:t>
            </a:r>
          </a:p>
          <a:p>
            <a:r>
              <a:rPr lang="en-US" sz="1000" dirty="0" smtClean="0"/>
              <a:t>16 Destruction and misery are in their ways;</a:t>
            </a:r>
          </a:p>
          <a:p>
            <a:r>
              <a:rPr lang="en-US" sz="1000" dirty="0" smtClean="0"/>
              <a:t>17 And the way of peace they have not known.”[f]</a:t>
            </a:r>
          </a:p>
          <a:p>
            <a:r>
              <a:rPr lang="en-US" sz="1000" dirty="0" smtClean="0"/>
              <a:t>18 “There is no fear of God before their eyes.”[g]</a:t>
            </a:r>
          </a:p>
          <a:p>
            <a:r>
              <a:rPr lang="en-US" sz="1000" dirty="0" smtClean="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
        <p:nvSpPr>
          <p:cNvPr id="5" name="Content Placeholder 4"/>
          <p:cNvSpPr>
            <a:spLocks noGrp="1"/>
          </p:cNvSpPr>
          <p:nvPr>
            <p:ph sz="half" idx="2"/>
          </p:nvPr>
        </p:nvSpPr>
        <p:spPr/>
        <p:txBody>
          <a:bodyPr>
            <a:normAutofit fontScale="85000" lnSpcReduction="20000"/>
          </a:bodyPr>
          <a:lstStyle/>
          <a:p>
            <a:r>
              <a:rPr lang="en-US" dirty="0" smtClean="0"/>
              <a:t>B)Romans </a:t>
            </a:r>
            <a:r>
              <a:rPr lang="en-US" dirty="0"/>
              <a:t>3:12 Psalms 14:1–3; 53:1–3; Ecclesiastes 7:20</a:t>
            </a:r>
          </a:p>
          <a:p>
            <a:r>
              <a:rPr lang="en-US" dirty="0" smtClean="0"/>
              <a:t>C)Romans </a:t>
            </a:r>
            <a:r>
              <a:rPr lang="en-US" dirty="0"/>
              <a:t>3:13 Psalm 5:9</a:t>
            </a:r>
          </a:p>
          <a:p>
            <a:r>
              <a:rPr lang="en-US" dirty="0" smtClean="0"/>
              <a:t>D)Romans </a:t>
            </a:r>
            <a:r>
              <a:rPr lang="en-US" dirty="0"/>
              <a:t>3:13 Psalm 140:3</a:t>
            </a:r>
          </a:p>
          <a:p>
            <a:r>
              <a:rPr lang="en-US" dirty="0" smtClean="0"/>
              <a:t>E)Romans </a:t>
            </a:r>
            <a:r>
              <a:rPr lang="en-US" dirty="0"/>
              <a:t>3:14 Psalm 10:7</a:t>
            </a:r>
          </a:p>
          <a:p>
            <a:r>
              <a:rPr lang="en-US" dirty="0" smtClean="0"/>
              <a:t>F)Romans </a:t>
            </a:r>
            <a:r>
              <a:rPr lang="en-US" dirty="0"/>
              <a:t>3:17 Isaiah 59:7, 8</a:t>
            </a:r>
          </a:p>
          <a:p>
            <a:r>
              <a:rPr lang="en-US" dirty="0" smtClean="0"/>
              <a:t>G)Romans </a:t>
            </a:r>
            <a:r>
              <a:rPr lang="en-US" dirty="0"/>
              <a:t>3:18 Psalm 36:1</a:t>
            </a:r>
          </a:p>
          <a:p>
            <a:endParaRPr lang="en-US" dirty="0"/>
          </a:p>
        </p:txBody>
      </p:sp>
    </p:spTree>
    <p:extLst>
      <p:ext uri="{BB962C8B-B14F-4D97-AF65-F5344CB8AC3E}">
        <p14:creationId xmlns:p14="http://schemas.microsoft.com/office/powerpoint/2010/main" val="200556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smtClean="0"/>
              <a:t>Outline and Themes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Faith</a:t>
            </a:r>
          </a:p>
          <a:p>
            <a:pPr lvl="1"/>
            <a:r>
              <a:rPr lang="en-US" dirty="0" smtClean="0"/>
              <a:t>1:17</a:t>
            </a:r>
          </a:p>
          <a:p>
            <a:pPr lvl="1"/>
            <a:r>
              <a:rPr lang="en-US" dirty="0" smtClean="0"/>
              <a:t>3:21-31</a:t>
            </a:r>
          </a:p>
          <a:p>
            <a:pPr lvl="0"/>
            <a:r>
              <a:rPr lang="en-US" dirty="0" smtClean="0"/>
              <a:t>The Case for Faith (Reasoning out Christian Theology) (Softening</a:t>
            </a:r>
            <a:r>
              <a:rPr lang="en-US" baseline="0" dirty="0" smtClean="0"/>
              <a:t> the Blow)</a:t>
            </a:r>
          </a:p>
          <a:p>
            <a:pPr lvl="1"/>
            <a:r>
              <a:rPr lang="en-US" dirty="0" smtClean="0"/>
              <a:t>4:1-25</a:t>
            </a:r>
          </a:p>
          <a:p>
            <a:pPr lvl="1"/>
            <a:r>
              <a:rPr lang="en-US" dirty="0" smtClean="0"/>
              <a:t>5:12-20</a:t>
            </a:r>
          </a:p>
          <a:p>
            <a:pPr lvl="1"/>
            <a:r>
              <a:rPr lang="en-US" dirty="0" smtClean="0"/>
              <a:t>6:1-23</a:t>
            </a:r>
          </a:p>
          <a:p>
            <a:pPr lvl="1"/>
            <a:r>
              <a:rPr lang="en-US" dirty="0" smtClean="0"/>
              <a:t>7:1-6</a:t>
            </a:r>
          </a:p>
          <a:p>
            <a:pPr lvl="0"/>
            <a:r>
              <a:rPr lang="en-US" dirty="0" smtClean="0"/>
              <a:t>Wrath</a:t>
            </a:r>
          </a:p>
          <a:p>
            <a:pPr lvl="1"/>
            <a:r>
              <a:rPr lang="en-US" dirty="0" smtClean="0"/>
              <a:t>1:18</a:t>
            </a:r>
          </a:p>
          <a:p>
            <a:pPr lvl="1"/>
            <a:r>
              <a:rPr lang="en-US" dirty="0" smtClean="0"/>
              <a:t>2:5,8</a:t>
            </a:r>
          </a:p>
          <a:p>
            <a:pPr lvl="1"/>
            <a:r>
              <a:rPr lang="en-US" dirty="0" smtClean="0"/>
              <a:t>5:1-2; 9-10</a:t>
            </a:r>
          </a:p>
        </p:txBody>
      </p:sp>
    </p:spTree>
    <p:extLst>
      <p:ext uri="{BB962C8B-B14F-4D97-AF65-F5344CB8AC3E}">
        <p14:creationId xmlns:p14="http://schemas.microsoft.com/office/powerpoint/2010/main" val="2333324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now……..</a:t>
            </a:r>
            <a:endParaRPr lang="en-US" dirty="0"/>
          </a:p>
        </p:txBody>
      </p:sp>
      <p:sp>
        <p:nvSpPr>
          <p:cNvPr id="7" name="Content Placeholder 6"/>
          <p:cNvSpPr>
            <a:spLocks noGrp="1"/>
          </p:cNvSpPr>
          <p:nvPr>
            <p:ph idx="1"/>
          </p:nvPr>
        </p:nvSpPr>
        <p:spPr/>
        <p:txBody>
          <a:bodyPr>
            <a:normAutofit fontScale="55000" lnSpcReduction="20000"/>
          </a:bodyPr>
          <a:lstStyle/>
          <a:p>
            <a:r>
              <a:rPr lang="en-US" dirty="0" smtClean="0"/>
              <a:t>It’s ok to be emotional</a:t>
            </a:r>
          </a:p>
          <a:p>
            <a:r>
              <a:rPr lang="en-US" dirty="0" smtClean="0"/>
              <a:t>The build up to the conclusion</a:t>
            </a:r>
          </a:p>
          <a:p>
            <a:r>
              <a:rPr lang="en-US" dirty="0" smtClean="0"/>
              <a:t>18 For the wrath of God is revealed from heaven against all ungodliness </a:t>
            </a:r>
          </a:p>
          <a:p>
            <a:r>
              <a:rPr lang="en-US" dirty="0" smtClean="0"/>
              <a:t>28 And even as they did not like to retain God in their knowledge, God gave them over to a debased mind, </a:t>
            </a:r>
          </a:p>
          <a:p>
            <a:r>
              <a:rPr lang="en-US" dirty="0" smtClean="0"/>
              <a:t>Therefore </a:t>
            </a:r>
            <a:r>
              <a:rPr lang="en-US" dirty="0"/>
              <a:t>you are inexcusable, </a:t>
            </a:r>
            <a:endParaRPr lang="en-US" dirty="0" smtClean="0"/>
          </a:p>
          <a:p>
            <a:r>
              <a:rPr lang="en-US" dirty="0" smtClean="0"/>
              <a:t>But </a:t>
            </a:r>
            <a:r>
              <a:rPr lang="en-US" dirty="0"/>
              <a:t>in accordance with your hardness and your impenitent heart you are treasuring up for yourself wrath </a:t>
            </a:r>
            <a:endParaRPr lang="en-US" dirty="0" smtClean="0"/>
          </a:p>
          <a:p>
            <a:r>
              <a:rPr lang="en-US" dirty="0" smtClean="0"/>
              <a:t>For </a:t>
            </a:r>
            <a:r>
              <a:rPr lang="en-US" dirty="0"/>
              <a:t>as many as have sinned without law will also perish without law, and as many as have sinned in the law will be judged by the law </a:t>
            </a:r>
            <a:endParaRPr lang="en-US" dirty="0" smtClean="0"/>
          </a:p>
          <a:p>
            <a:r>
              <a:rPr lang="en-US" dirty="0"/>
              <a:t>For “the name of God is blasphemed among the Gentiles because of you,” as it is written</a:t>
            </a:r>
            <a:r>
              <a:rPr lang="en-US" dirty="0" smtClean="0"/>
              <a:t>.</a:t>
            </a:r>
          </a:p>
          <a:p>
            <a:r>
              <a:rPr lang="en-US" dirty="0"/>
              <a:t>There is none righteous, no, not one</a:t>
            </a:r>
            <a:r>
              <a:rPr lang="en-US" dirty="0" smtClean="0"/>
              <a:t>;</a:t>
            </a:r>
          </a:p>
          <a:p>
            <a:r>
              <a:rPr lang="en-US" dirty="0"/>
              <a:t>Therefore by the deeds of the law no flesh will be justified in His sight, for by the law is the knowledge of sin.</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7120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arn(inVertical)">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arn(inVertical)">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Now….</a:t>
            </a:r>
            <a:endParaRPr lang="en-US" dirty="0"/>
          </a:p>
        </p:txBody>
      </p:sp>
      <p:sp>
        <p:nvSpPr>
          <p:cNvPr id="3" name="Content Placeholder 2"/>
          <p:cNvSpPr>
            <a:spLocks noGrp="1"/>
          </p:cNvSpPr>
          <p:nvPr>
            <p:ph idx="1"/>
          </p:nvPr>
        </p:nvSpPr>
        <p:spPr>
          <a:xfrm>
            <a:off x="457200" y="1200150"/>
            <a:ext cx="8229600" cy="3581400"/>
          </a:xfrm>
        </p:spPr>
        <p:txBody>
          <a:bodyPr>
            <a:normAutofit fontScale="77500" lnSpcReduction="20000"/>
          </a:bodyPr>
          <a:lstStyle/>
          <a:p>
            <a:r>
              <a:rPr lang="en-US" dirty="0" smtClean="0"/>
              <a:t>21 But now the righteousness of God apart from the law is revealed, being witnessed by the Law and the Prophets, 22 even the righteousness of God, through faith in Jesus Christ, to all and on all who believe. For there is no difference; 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a:t>
            </a:r>
          </a:p>
        </p:txBody>
      </p:sp>
    </p:spTree>
    <p:extLst>
      <p:ext uri="{BB962C8B-B14F-4D97-AF65-F5344CB8AC3E}">
        <p14:creationId xmlns:p14="http://schemas.microsoft.com/office/powerpoint/2010/main" val="390979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conclusion</a:t>
            </a:r>
          </a:p>
          <a:p>
            <a:r>
              <a:rPr lang="en-US" dirty="0" smtClean="0"/>
              <a:t>Justified by Faith in</a:t>
            </a:r>
            <a:r>
              <a:rPr lang="en-US" baseline="0" dirty="0" smtClean="0"/>
              <a:t> Christ Jesus</a:t>
            </a:r>
          </a:p>
          <a:p>
            <a:r>
              <a:rPr lang="en-US" smtClean="0"/>
              <a:t>Propitiation:   relating </a:t>
            </a:r>
            <a:r>
              <a:rPr lang="en-US" dirty="0"/>
              <a:t>to an appeasing or expiating, having placating or expiating force, expiatory; a means of appeasing or expiating, a propitiation</a:t>
            </a:r>
          </a:p>
          <a:p>
            <a:r>
              <a:rPr lang="en-US" dirty="0"/>
              <a:t>used of the cover of the ark of the covenant in the Holy of Holies, which was sprinkled with the blood of the expiatory victim on the annual day of atonement (this rite signifying that the life of the people, the loss of which they had merited by their sins, was offered to God in the blood as the life of the victim, and that God by this ceremony was appeased and their sins expiated); hence the lid of expiation, the propitiatory</a:t>
            </a:r>
          </a:p>
          <a:p>
            <a:r>
              <a:rPr lang="en-US" dirty="0"/>
              <a:t>an expiatory sacrifice</a:t>
            </a:r>
          </a:p>
          <a:p>
            <a:r>
              <a:rPr lang="en-US" dirty="0"/>
              <a:t>a expiatory victim</a:t>
            </a:r>
          </a:p>
        </p:txBody>
      </p:sp>
    </p:spTree>
    <p:extLst>
      <p:ext uri="{BB962C8B-B14F-4D97-AF65-F5344CB8AC3E}">
        <p14:creationId xmlns:p14="http://schemas.microsoft.com/office/powerpoint/2010/main" val="31909202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more boasting in the Law</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27 Where is boasting then? It is excluded. By what law? Of works? No, but by the law of faith. 28 Therefore we conclude that a man is justified by faith apart from the deeds of the law. 29 Or is He the God of the Jews only? Is He not also the God of the Gentiles? Yes, of the Gentiles also, 30 since there is one God who will justify the circumcised by faith and the uncircumcised through faith. 31 Do we then make void the law through faith? Certainly not! On the contrary, we establish the law.</a:t>
            </a:r>
          </a:p>
          <a:p>
            <a:endParaRPr lang="en-US" dirty="0"/>
          </a:p>
        </p:txBody>
      </p:sp>
    </p:spTree>
    <p:extLst>
      <p:ext uri="{BB962C8B-B14F-4D97-AF65-F5344CB8AC3E}">
        <p14:creationId xmlns:p14="http://schemas.microsoft.com/office/powerpoint/2010/main" val="4114767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4</a:t>
            </a:r>
            <a:r>
              <a:rPr lang="en-US" baseline="0" dirty="0" smtClean="0"/>
              <a:t> – The Arguments for Faith</a:t>
            </a:r>
            <a:endParaRPr lang="en-US" dirty="0"/>
          </a:p>
        </p:txBody>
      </p:sp>
      <p:sp>
        <p:nvSpPr>
          <p:cNvPr id="3" name="Content Placeholder 2"/>
          <p:cNvSpPr>
            <a:spLocks noGrp="1"/>
          </p:cNvSpPr>
          <p:nvPr>
            <p:ph idx="1"/>
          </p:nvPr>
        </p:nvSpPr>
        <p:spPr/>
        <p:txBody>
          <a:bodyPr>
            <a:normAutofit/>
          </a:bodyPr>
          <a:lstStyle/>
          <a:p>
            <a:r>
              <a:rPr lang="en-US" dirty="0"/>
              <a:t>1</a:t>
            </a:r>
            <a:r>
              <a:rPr lang="en-US" dirty="0" smtClean="0"/>
              <a:t> </a:t>
            </a:r>
            <a:r>
              <a:rPr lang="en-US" dirty="0"/>
              <a:t>What then shall we say that Abraham our father has found according to the flesh</a:t>
            </a:r>
            <a:r>
              <a:rPr lang="en-US" dirty="0" smtClean="0"/>
              <a:t>? </a:t>
            </a:r>
            <a:r>
              <a:rPr lang="en-US" dirty="0"/>
              <a:t>2 For if Abraham was justified by works, he has something to boast about, but not before God. 3 For what does the Scripture say? “Abraham believed God, and it was accounted to him for righteousness</a:t>
            </a:r>
            <a:r>
              <a:rPr lang="en-US" dirty="0" smtClean="0"/>
              <a:t>.” </a:t>
            </a:r>
            <a:r>
              <a:rPr lang="en-US" dirty="0"/>
              <a:t>4 Now to him who works, the wages are not counted as grace but as debt</a:t>
            </a:r>
            <a:r>
              <a:rPr lang="en-US" dirty="0" smtClean="0"/>
              <a:t>.</a:t>
            </a:r>
          </a:p>
        </p:txBody>
      </p:sp>
    </p:spTree>
    <p:extLst>
      <p:ext uri="{BB962C8B-B14F-4D97-AF65-F5344CB8AC3E}">
        <p14:creationId xmlns:p14="http://schemas.microsoft.com/office/powerpoint/2010/main" val="21007068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David</a:t>
            </a:r>
            <a:endParaRPr lang="en-US" dirty="0"/>
          </a:p>
        </p:txBody>
      </p:sp>
      <p:sp>
        <p:nvSpPr>
          <p:cNvPr id="3" name="Content Placeholder 2"/>
          <p:cNvSpPr>
            <a:spLocks noGrp="1"/>
          </p:cNvSpPr>
          <p:nvPr>
            <p:ph idx="1"/>
          </p:nvPr>
        </p:nvSpPr>
        <p:spPr/>
        <p:txBody>
          <a:bodyPr>
            <a:noAutofit/>
          </a:bodyPr>
          <a:lstStyle/>
          <a:p>
            <a:pPr marL="457200" lvl="1" indent="0">
              <a:buNone/>
            </a:pPr>
            <a:r>
              <a:rPr lang="en-US" dirty="0" smtClean="0"/>
              <a:t>5 But to him who does not work but believes on Him who justifies the ungodly, his faith is accounted for righteousness, 6 just as David also describes the blessedness of the man to whom God imputes righteousness apart from works:</a:t>
            </a:r>
          </a:p>
          <a:p>
            <a:endParaRPr lang="en-US" sz="2400" dirty="0" smtClean="0"/>
          </a:p>
          <a:p>
            <a:r>
              <a:rPr lang="en-US" sz="2400" dirty="0" smtClean="0"/>
              <a:t>7 “Blessed are those whose lawless deeds are forgiven,</a:t>
            </a:r>
          </a:p>
          <a:p>
            <a:r>
              <a:rPr lang="en-US" sz="2400" dirty="0" smtClean="0"/>
              <a:t>And whose sins are covered;</a:t>
            </a:r>
          </a:p>
          <a:p>
            <a:r>
              <a:rPr lang="en-US" sz="2400" dirty="0" smtClean="0"/>
              <a:t>8 Blessed is the man to whom the Lord shall not impute sin.”</a:t>
            </a:r>
          </a:p>
        </p:txBody>
      </p:sp>
    </p:spTree>
    <p:extLst>
      <p:ext uri="{BB962C8B-B14F-4D97-AF65-F5344CB8AC3E}">
        <p14:creationId xmlns:p14="http://schemas.microsoft.com/office/powerpoint/2010/main" val="3823411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Paul</a:t>
            </a:r>
            <a:r>
              <a:rPr lang="en-US" baseline="0" dirty="0" smtClean="0"/>
              <a:t> has stated the facts, now he wants to strengthen it by reasoning with them</a:t>
            </a:r>
          </a:p>
          <a:p>
            <a:r>
              <a:rPr lang="en-US" baseline="0" dirty="0" smtClean="0"/>
              <a:t>Two Concerns</a:t>
            </a:r>
          </a:p>
          <a:p>
            <a:pPr lvl="1"/>
            <a:r>
              <a:rPr lang="en-US" baseline="0" dirty="0" smtClean="0"/>
              <a:t>Is this</a:t>
            </a:r>
            <a:r>
              <a:rPr lang="en-US" dirty="0" smtClean="0"/>
              <a:t> a contradiction?</a:t>
            </a:r>
          </a:p>
          <a:p>
            <a:pPr lvl="1"/>
            <a:r>
              <a:rPr lang="en-US" dirty="0" smtClean="0"/>
              <a:t>Faith only</a:t>
            </a:r>
          </a:p>
          <a:p>
            <a:r>
              <a:rPr lang="en-US" dirty="0" smtClean="0"/>
              <a:t>James 2:21 </a:t>
            </a:r>
            <a:r>
              <a:rPr lang="en-US" dirty="0"/>
              <a:t>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p:txBody>
      </p:sp>
    </p:spTree>
    <p:extLst>
      <p:ext uri="{BB962C8B-B14F-4D97-AF65-F5344CB8AC3E}">
        <p14:creationId xmlns:p14="http://schemas.microsoft.com/office/powerpoint/2010/main" val="9071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Words mean things</a:t>
            </a:r>
          </a:p>
          <a:p>
            <a:r>
              <a:rPr lang="en-US" dirty="0" smtClean="0"/>
              <a:t>Context helps us define words</a:t>
            </a:r>
          </a:p>
          <a:p>
            <a:r>
              <a:rPr lang="en-US" dirty="0" smtClean="0"/>
              <a:t>The same word can mean different things</a:t>
            </a:r>
          </a:p>
          <a:p>
            <a:r>
              <a:rPr lang="en-US" dirty="0" smtClean="0"/>
              <a:t>Define “bank”</a:t>
            </a:r>
          </a:p>
          <a:p>
            <a:r>
              <a:rPr lang="en-US" dirty="0" smtClean="0"/>
              <a:t>We must use the context and our heads to figure out Bible “difficulties”</a:t>
            </a:r>
          </a:p>
          <a:p>
            <a:r>
              <a:rPr lang="en-US" dirty="0" smtClean="0"/>
              <a:t>Eric’s rule of contradictions:  If you can add information to a set of statements to make them clearly contradict, then they did not contradict initially.  </a:t>
            </a:r>
            <a:endParaRPr lang="en-US" dirty="0"/>
          </a:p>
        </p:txBody>
      </p:sp>
    </p:spTree>
    <p:extLst>
      <p:ext uri="{BB962C8B-B14F-4D97-AF65-F5344CB8AC3E}">
        <p14:creationId xmlns:p14="http://schemas.microsoft.com/office/powerpoint/2010/main" val="2617063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John 1: 19 </a:t>
            </a:r>
            <a:r>
              <a:rPr lang="en-US" dirty="0"/>
              <a:t>Now this is the testimony of John, when the Jews sent priests and Levites from Jerusalem to ask him, “Who are you?”</a:t>
            </a:r>
          </a:p>
          <a:p>
            <a:endParaRPr lang="en-US" dirty="0"/>
          </a:p>
          <a:p>
            <a:r>
              <a:rPr lang="en-US" dirty="0"/>
              <a:t>20 He confessed, and did not deny, but confessed, “I am not the Christ.”</a:t>
            </a:r>
          </a:p>
          <a:p>
            <a:endParaRPr lang="en-US" dirty="0"/>
          </a:p>
          <a:p>
            <a:r>
              <a:rPr lang="en-US" dirty="0"/>
              <a:t>21 And they asked him, “What then? Are you Elijah?”</a:t>
            </a:r>
          </a:p>
          <a:p>
            <a:endParaRPr lang="en-US" dirty="0"/>
          </a:p>
          <a:p>
            <a:r>
              <a:rPr lang="en-US" dirty="0"/>
              <a:t>He said, “I am not.”</a:t>
            </a:r>
          </a:p>
          <a:p>
            <a:endParaRPr lang="en-US" dirty="0"/>
          </a:p>
          <a:p>
            <a:r>
              <a:rPr lang="en-US" dirty="0"/>
              <a:t>“Are you the Prophet?”</a:t>
            </a:r>
          </a:p>
          <a:p>
            <a:endParaRPr lang="en-US" dirty="0"/>
          </a:p>
          <a:p>
            <a:r>
              <a:rPr lang="en-US" dirty="0"/>
              <a:t>And he answered, “No.”</a:t>
            </a:r>
          </a:p>
        </p:txBody>
      </p:sp>
    </p:spTree>
    <p:extLst>
      <p:ext uri="{BB962C8B-B14F-4D97-AF65-F5344CB8AC3E}">
        <p14:creationId xmlns:p14="http://schemas.microsoft.com/office/powerpoint/2010/main" val="1612815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Matt 17:10 </a:t>
            </a:r>
            <a:r>
              <a:rPr lang="en-US" dirty="0"/>
              <a:t>And His disciples asked Him, saying, “Why then do the scribes say that Elijah must come first</a:t>
            </a:r>
            <a:r>
              <a:rPr lang="en-US" dirty="0" smtClean="0"/>
              <a:t>?”</a:t>
            </a:r>
            <a:endParaRPr lang="en-US" dirty="0"/>
          </a:p>
          <a:p>
            <a:r>
              <a:rPr lang="en-US" dirty="0"/>
              <a:t>11 Jesus answered and said to them, “Indeed, Elijah is coming </a:t>
            </a:r>
            <a:r>
              <a:rPr lang="en-US" dirty="0" smtClean="0"/>
              <a:t>first </a:t>
            </a:r>
            <a:r>
              <a:rPr lang="en-US" dirty="0"/>
              <a:t>and will restore all things. 12 But I say to you that Elijah has come already, and they did not know him but did to him whatever they wished. Likewise the Son of Man is also about to suffer at their hands.” 13 Then the disciples understood that He spoke to them of John the Baptist.</a:t>
            </a:r>
          </a:p>
        </p:txBody>
      </p:sp>
    </p:spTree>
    <p:extLst>
      <p:ext uri="{BB962C8B-B14F-4D97-AF65-F5344CB8AC3E}">
        <p14:creationId xmlns:p14="http://schemas.microsoft.com/office/powerpoint/2010/main" val="179739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and Themes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smtClean="0"/>
              <a:t>All are under sin</a:t>
            </a:r>
          </a:p>
          <a:p>
            <a:pPr lvl="1"/>
            <a:r>
              <a:rPr lang="en-US" smtClean="0"/>
              <a:t>2:1-3; 21-24</a:t>
            </a:r>
          </a:p>
          <a:p>
            <a:pPr lvl="1"/>
            <a:r>
              <a:rPr lang="en-US" smtClean="0"/>
              <a:t>3:9-18</a:t>
            </a:r>
          </a:p>
          <a:p>
            <a:pPr lvl="0"/>
            <a:r>
              <a:rPr lang="en-US" smtClean="0"/>
              <a:t>Limits of the Law</a:t>
            </a:r>
          </a:p>
          <a:p>
            <a:pPr lvl="1"/>
            <a:r>
              <a:rPr lang="en-US" smtClean="0"/>
              <a:t>2:12-16; 25</a:t>
            </a:r>
          </a:p>
          <a:p>
            <a:pPr lvl="1"/>
            <a:r>
              <a:rPr lang="en-US" smtClean="0"/>
              <a:t>3:19-20</a:t>
            </a:r>
          </a:p>
          <a:p>
            <a:pPr lvl="1"/>
            <a:r>
              <a:rPr lang="en-US" smtClean="0"/>
              <a:t>5:20-21</a:t>
            </a:r>
          </a:p>
          <a:p>
            <a:pPr lvl="1"/>
            <a:r>
              <a:rPr lang="en-US" smtClean="0"/>
              <a:t>7:7-25</a:t>
            </a:r>
          </a:p>
          <a:p>
            <a:pPr lvl="1"/>
            <a:r>
              <a:rPr lang="en-US" smtClean="0"/>
              <a:t>8:3</a:t>
            </a:r>
          </a:p>
          <a:p>
            <a:pPr lvl="0"/>
            <a:r>
              <a:rPr lang="en-US" smtClean="0"/>
              <a:t>Chapter 8 – The Holy Spirit</a:t>
            </a:r>
          </a:p>
          <a:p>
            <a:pPr lvl="0"/>
            <a:r>
              <a:rPr lang="en-US" smtClean="0"/>
              <a:t>Chapter 9-11 – Israel</a:t>
            </a:r>
            <a:r>
              <a:rPr lang="en-US" baseline="0" smtClean="0"/>
              <a:t> and Israel</a:t>
            </a:r>
            <a:endParaRPr lang="en-US"/>
          </a:p>
        </p:txBody>
      </p:sp>
    </p:spTree>
    <p:extLst>
      <p:ext uri="{BB962C8B-B14F-4D97-AF65-F5344CB8AC3E}">
        <p14:creationId xmlns:p14="http://schemas.microsoft.com/office/powerpoint/2010/main" val="31920332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Luke 1:13 </a:t>
            </a:r>
            <a:r>
              <a:rPr lang="en-US" dirty="0"/>
              <a:t>But the angel said to him, “Do not be afraid, Zacharias, for your prayer is heard; and your wife Elizabeth will bear you a son, and you shall call his name John. 14 And you will have joy and gladness, and many will rejoice at his birth. 15 For he will be great in the sight of the Lord, and shall drink neither wine nor strong drink. He will also be filled with the Holy Spirit, even from his mother’s womb. 16 And he will turn many of the children of Israel to the Lord their God. 17 He will also go before Him in the spirit and power of Elijah, ‘to turn the hearts of the fathers to the children</a:t>
            </a:r>
            <a:r>
              <a:rPr lang="en-US" dirty="0" smtClean="0"/>
              <a:t>,’ </a:t>
            </a:r>
            <a:r>
              <a:rPr lang="en-US" dirty="0"/>
              <a:t>and the disobedient to the wisdom of the just, to make ready a people prepared for the Lord</a:t>
            </a:r>
            <a:r>
              <a:rPr lang="en-US" dirty="0" smtClean="0"/>
              <a:t>.”</a:t>
            </a:r>
          </a:p>
        </p:txBody>
      </p:sp>
    </p:spTree>
    <p:extLst>
      <p:ext uri="{BB962C8B-B14F-4D97-AF65-F5344CB8AC3E}">
        <p14:creationId xmlns:p14="http://schemas.microsoft.com/office/powerpoint/2010/main" val="3470271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Contradiction</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Romans 4:2 </a:t>
            </a:r>
            <a:r>
              <a:rPr lang="en-US" dirty="0"/>
              <a:t>For if Abraham was justified by works, he has something to boast about, but not before God. 3 For what does the Scripture say? “Abraham believed God, and it was accounted to him for righteousness.”4 Now to him who works, the wages are not counted as grace but as debt. 5 But to him who does not work but believes on Him who justifies the ungodly, his faith is accounted for righteousness, </a:t>
            </a:r>
          </a:p>
        </p:txBody>
      </p:sp>
      <p:sp>
        <p:nvSpPr>
          <p:cNvPr id="9" name="Content Placeholder 8"/>
          <p:cNvSpPr>
            <a:spLocks noGrp="1"/>
          </p:cNvSpPr>
          <p:nvPr>
            <p:ph sz="half" idx="2"/>
          </p:nvPr>
        </p:nvSpPr>
        <p:spPr/>
        <p:txBody>
          <a:bodyPr>
            <a:normAutofit fontScale="70000" lnSpcReduction="20000"/>
          </a:bodyPr>
          <a:lstStyle/>
          <a:p>
            <a:r>
              <a:rPr lang="en-US" dirty="0"/>
              <a:t>James 2:21 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 And he was called the friend of God. 24 You see then that a man is justified by works, and not by faith only.</a:t>
            </a:r>
          </a:p>
          <a:p>
            <a:endParaRPr lang="en-US" dirty="0"/>
          </a:p>
        </p:txBody>
      </p:sp>
    </p:spTree>
    <p:extLst>
      <p:ext uri="{BB962C8B-B14F-4D97-AF65-F5344CB8AC3E}">
        <p14:creationId xmlns:p14="http://schemas.microsoft.com/office/powerpoint/2010/main" val="4284334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By works (O.T. law)</a:t>
            </a:r>
          </a:p>
          <a:p>
            <a:r>
              <a:rPr lang="en-US" dirty="0" smtClean="0"/>
              <a:t>If I keep the law perfectly then you owe me salvation.</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My </a:t>
            </a:r>
            <a:r>
              <a:rPr lang="en-US" dirty="0"/>
              <a:t>faith(action</a:t>
            </a:r>
            <a:r>
              <a:rPr lang="en-US" dirty="0" smtClean="0"/>
              <a:t>) in Christ leads to salvation and my faith is made perfect (whole, complete) by my works (things that I do including obeying the law of Christ)</a:t>
            </a:r>
            <a:endParaRPr lang="en-US" dirty="0"/>
          </a:p>
        </p:txBody>
      </p:sp>
    </p:spTree>
    <p:extLst>
      <p:ext uri="{BB962C8B-B14F-4D97-AF65-F5344CB8AC3E}">
        <p14:creationId xmlns:p14="http://schemas.microsoft.com/office/powerpoint/2010/main" val="41749389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Paul and James are not in conflict</a:t>
            </a:r>
            <a:endParaRPr lang="en-US" dirty="0"/>
          </a:p>
        </p:txBody>
      </p:sp>
      <p:sp>
        <p:nvSpPr>
          <p:cNvPr id="7" name="Content Placeholder 6"/>
          <p:cNvSpPr>
            <a:spLocks noGrp="1"/>
          </p:cNvSpPr>
          <p:nvPr>
            <p:ph idx="1"/>
          </p:nvPr>
        </p:nvSpPr>
        <p:spPr/>
        <p:txBody>
          <a:bodyPr/>
          <a:lstStyle/>
          <a:p>
            <a:r>
              <a:rPr lang="en-US" dirty="0"/>
              <a:t> </a:t>
            </a:r>
            <a:r>
              <a:rPr lang="en-US" dirty="0" smtClean="0"/>
              <a:t>Eph. 2:8 </a:t>
            </a:r>
            <a:r>
              <a:rPr lang="en-US" dirty="0"/>
              <a:t>For by grace you have been saved through faith, and that not of yourselves; it is the gift of God, 9 not of works, lest anyone should boast. 10 For we are His workmanship, created in Christ Jesus for good works, which God prepared beforehand that we should walk in them.</a:t>
            </a:r>
          </a:p>
        </p:txBody>
      </p:sp>
    </p:spTree>
    <p:extLst>
      <p:ext uri="{BB962C8B-B14F-4D97-AF65-F5344CB8AC3E}">
        <p14:creationId xmlns:p14="http://schemas.microsoft.com/office/powerpoint/2010/main" val="1703650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Abraham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9 Does this blessedness then come upon the circumcised only, or upon the uncircumcised also? For we say that faith was accounted to Abraham for righteousness. 10 How then was it accounted? While he was circumcised, or uncircumcised? Not while circumcised, but while uncircumcised. 11 And he received the sign of circumcision, a seal of the righteousness of the faith which he had while still uncircumcised, that he might be the father of all those who believe, though they are uncircumcised, that righteousness might be imputed to them also, 12 and the father of circumcision to those who not only are of the circumcision, but who also walk in the steps of the faith which our father Abraham had while still uncircumcised.</a:t>
            </a:r>
          </a:p>
        </p:txBody>
      </p:sp>
    </p:spTree>
    <p:extLst>
      <p:ext uri="{BB962C8B-B14F-4D97-AF65-F5344CB8AC3E}">
        <p14:creationId xmlns:p14="http://schemas.microsoft.com/office/powerpoint/2010/main" val="38467699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Abraham’s faith was before</a:t>
            </a:r>
            <a:r>
              <a:rPr lang="en-US" baseline="0" dirty="0" smtClean="0"/>
              <a:t> his circumcision</a:t>
            </a:r>
          </a:p>
          <a:p>
            <a:r>
              <a:rPr lang="en-US" baseline="0" dirty="0" smtClean="0"/>
              <a:t>He is now the father not of the circumcision but of all who have faith</a:t>
            </a:r>
          </a:p>
        </p:txBody>
      </p:sp>
    </p:spTree>
    <p:extLst>
      <p:ext uri="{BB962C8B-B14F-4D97-AF65-F5344CB8AC3E}">
        <p14:creationId xmlns:p14="http://schemas.microsoft.com/office/powerpoint/2010/main" val="890865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Abraham</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13 For the promise that he would be the heir of the world was not to Abraham or to his seed through the law, but through the righteousness of faith. 14 For if those who are of the law are heirs, faith is made void and the promise made of no effect, 15 because the law brings about wrath; for where there is no law there is no transgression.</a:t>
            </a:r>
          </a:p>
        </p:txBody>
      </p:sp>
    </p:spTree>
    <p:extLst>
      <p:ext uri="{BB962C8B-B14F-4D97-AF65-F5344CB8AC3E}">
        <p14:creationId xmlns:p14="http://schemas.microsoft.com/office/powerpoint/2010/main" val="3840684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16 Therefore it is of faith that it might be according to grace, so that the promise might be sure to all the seed, not only to those who are of the law, but also to those who are of the faith of Abraham, who is the father of us all 17 (as it is written, “I have made you a father of many nations”) in the presence of Him whom he believed—God, who gives life to the dead and calls those things which do not exist as though they did; 18 who, contrary to hope, in hope believed, so that he became the father of many nations, according to what was spoken, “So shall your descendants be.” 19 And not being weak in faith, he did not consider his own body, already dead (since he was about a hundred years old), and the deadness of Sarah’s womb. 20 He did not waver at the promise of God through unbelief, but was strengthened in faith, giving glory to God, 21 and being fully convinced that what He had promised He was also able to perform. 22 And therefore “it was accounted to him for righteousness.”</a:t>
            </a:r>
          </a:p>
        </p:txBody>
      </p:sp>
    </p:spTree>
    <p:extLst>
      <p:ext uri="{BB962C8B-B14F-4D97-AF65-F5344CB8AC3E}">
        <p14:creationId xmlns:p14="http://schemas.microsoft.com/office/powerpoint/2010/main" val="15993547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endParaRPr lang="en-US" smtClean="0"/>
          </a:p>
          <a:p>
            <a:r>
              <a:rPr lang="en-US" smtClean="0"/>
              <a:t>23 Now it was not written for his sake alone that it was imputed to him, 24 but also for us. It shall be imputed to us who believe in Him who raised up Jesus our Lord from the dead, 25 who was delivered up because of our offenses, and was raised because of our justification.</a:t>
            </a:r>
            <a:endParaRPr lang="en-US"/>
          </a:p>
        </p:txBody>
      </p:sp>
    </p:spTree>
    <p:extLst>
      <p:ext uri="{BB962C8B-B14F-4D97-AF65-F5344CB8AC3E}">
        <p14:creationId xmlns:p14="http://schemas.microsoft.com/office/powerpoint/2010/main" val="23839024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Therefore, having been justified by faith, we </a:t>
            </a:r>
            <a:r>
              <a:rPr lang="en-US" dirty="0" smtClean="0"/>
              <a:t>have </a:t>
            </a:r>
            <a:r>
              <a:rPr lang="en-US" dirty="0"/>
              <a:t>peace with God through our Lord Jesus Christ, 2 through whom also we have access by faith into this grace in which we stand, and rejoice in hope of the glory of God. 3 And not only that, but we also glory in tribulations, knowing that tribulation produces perseverance; 4 and perseverance, character; and character, hope. 5 Now hope does not disappoint, because the love of God has been poured out in our hearts by the Holy Spirit who was given to </a:t>
            </a:r>
            <a:r>
              <a:rPr lang="en-US" dirty="0" smtClean="0"/>
              <a:t>us.</a:t>
            </a:r>
          </a:p>
        </p:txBody>
      </p:sp>
    </p:spTree>
    <p:extLst>
      <p:ext uri="{BB962C8B-B14F-4D97-AF65-F5344CB8AC3E}">
        <p14:creationId xmlns:p14="http://schemas.microsoft.com/office/powerpoint/2010/main" val="204068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a:t>
            </a:r>
          </a:p>
        </p:txBody>
      </p:sp>
      <p:sp>
        <p:nvSpPr>
          <p:cNvPr id="9218" name="Text Box 2"/>
          <p:cNvSpPr txBox="1">
            <a:spLocks noChangeArrowheads="1"/>
          </p:cNvSpPr>
          <p:nvPr/>
        </p:nvSpPr>
        <p:spPr bwMode="auto">
          <a:xfrm>
            <a:off x="457200" y="1203513"/>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endParaRPr lang="en-US" altLang="en-US" sz="2400" dirty="0">
              <a:latin typeface="Calibri" charset="0"/>
            </a:endParaRPr>
          </a:p>
        </p:txBody>
      </p:sp>
      <p:sp>
        <p:nvSpPr>
          <p:cNvPr id="2" name="Content Placeholder 1"/>
          <p:cNvSpPr>
            <a:spLocks noGrp="1"/>
          </p:cNvSpPr>
          <p:nvPr>
            <p:ph idx="1"/>
          </p:nvPr>
        </p:nvSpPr>
        <p:spPr/>
        <p:txBody>
          <a:bodyPr>
            <a:normAutofit fontScale="85000" lnSpcReduction="20000"/>
          </a:bodyPr>
          <a:lstStyle/>
          <a:p>
            <a:r>
              <a:rPr lang="en-US" dirty="0" smtClean="0"/>
              <a:t>1 Paul, a bondservant of Jesus Christ, called to be an apostle, separated to the gospel of God 2 which He promised before through His prophets in the Holy Scriptures, 3 concerning His Son Jesus Christ our Lord, who was born of the seed of David according to the flesh, 4 and declared to be the Son of God with power according to the Spirit of holiness, by the resurrection from the dead. 5 Through Him we have received grace and apostleship for obedience to the faith among all nations for His name, 6 among whom you also are the called of Jesus Christ;</a:t>
            </a: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lnSpcReduction="10000"/>
          </a:bodyPr>
          <a:lstStyle/>
          <a:p>
            <a:r>
              <a:rPr lang="en-US" dirty="0" smtClean="0"/>
              <a:t>The results of faith</a:t>
            </a:r>
          </a:p>
          <a:p>
            <a:r>
              <a:rPr lang="en-US" dirty="0" smtClean="0"/>
              <a:t>“We have peace…”  vs. “Let us have peace”</a:t>
            </a:r>
          </a:p>
          <a:p>
            <a:r>
              <a:rPr lang="en-US" dirty="0" smtClean="0"/>
              <a:t>Peace resulting in joy</a:t>
            </a:r>
          </a:p>
          <a:p>
            <a:pPr lvl="1"/>
            <a:r>
              <a:rPr lang="en-US" dirty="0" smtClean="0"/>
              <a:t>How good does it feel to be at peace with our _____?</a:t>
            </a:r>
          </a:p>
          <a:p>
            <a:r>
              <a:rPr lang="en-US" dirty="0" smtClean="0"/>
              <a:t>Glory in Tribulations?</a:t>
            </a:r>
          </a:p>
          <a:p>
            <a:pPr lvl="1"/>
            <a:r>
              <a:rPr lang="fr-FR" dirty="0" smtClean="0"/>
              <a:t>oppression, affliction, tribulation, </a:t>
            </a:r>
            <a:r>
              <a:rPr lang="fr-FR" dirty="0" err="1" smtClean="0"/>
              <a:t>distress</a:t>
            </a:r>
            <a:r>
              <a:rPr lang="fr-FR" dirty="0" smtClean="0"/>
              <a:t>, </a:t>
            </a:r>
            <a:r>
              <a:rPr lang="fr-FR" dirty="0" err="1" smtClean="0"/>
              <a:t>straits</a:t>
            </a:r>
            <a:endParaRPr lang="en-US" dirty="0" smtClean="0"/>
          </a:p>
          <a:p>
            <a:pPr lvl="1"/>
            <a:r>
              <a:rPr lang="en-US" dirty="0" smtClean="0"/>
              <a:t>Tribulations </a:t>
            </a:r>
            <a:r>
              <a:rPr lang="en-US" dirty="0" smtClean="0">
                <a:sym typeface="Wingdings" panose="05000000000000000000" pitchFamily="2" charset="2"/>
              </a:rPr>
              <a:t>Perseverance Character Hope</a:t>
            </a:r>
          </a:p>
          <a:p>
            <a:pPr lvl="1"/>
            <a:r>
              <a:rPr lang="en-US" dirty="0" smtClean="0">
                <a:sym typeface="Wingdings" panose="05000000000000000000" pitchFamily="2" charset="2"/>
              </a:rPr>
              <a:t>That which does not make us lose our faith…..</a:t>
            </a:r>
            <a:endParaRPr lang="en-US" dirty="0"/>
          </a:p>
        </p:txBody>
      </p:sp>
    </p:spTree>
    <p:extLst>
      <p:ext uri="{BB962C8B-B14F-4D97-AF65-F5344CB8AC3E}">
        <p14:creationId xmlns:p14="http://schemas.microsoft.com/office/powerpoint/2010/main" val="25982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Tribulations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Find joy in endurance</a:t>
            </a:r>
          </a:p>
          <a:p>
            <a:r>
              <a:rPr lang="en-US" dirty="0" smtClean="0"/>
              <a:t>Luke 8:14 </a:t>
            </a:r>
          </a:p>
          <a:p>
            <a:pPr lvl="1"/>
            <a:r>
              <a:rPr lang="en-US" dirty="0" smtClean="0"/>
              <a:t>Now </a:t>
            </a:r>
            <a:r>
              <a:rPr lang="en-US" dirty="0"/>
              <a:t>the ones that fell among thorns are those who, when they have heard, go out and are choked with cares, riches, and pleasures of life, and bring no fruit to maturity</a:t>
            </a:r>
            <a:r>
              <a:rPr lang="en-US" dirty="0" smtClean="0"/>
              <a:t>.</a:t>
            </a:r>
            <a:endParaRPr lang="en-US" dirty="0"/>
          </a:p>
          <a:p>
            <a:r>
              <a:rPr lang="en-US" dirty="0" smtClean="0"/>
              <a:t>Hebrews 12:1 </a:t>
            </a:r>
          </a:p>
          <a:p>
            <a:pPr lvl="1"/>
            <a:r>
              <a:rPr lang="en-US" dirty="0" smtClean="0"/>
              <a:t>Therefore </a:t>
            </a:r>
            <a:r>
              <a:rPr lang="en-US" dirty="0"/>
              <a:t>we also, since we are surrounded by so great a cloud of witnesses, let us lay aside every weight, and the sin which so easily ensnares us, and let us run with endurance the race that is set before us,</a:t>
            </a:r>
          </a:p>
        </p:txBody>
      </p:sp>
    </p:spTree>
    <p:extLst>
      <p:ext uri="{BB962C8B-B14F-4D97-AF65-F5344CB8AC3E}">
        <p14:creationId xmlns:p14="http://schemas.microsoft.com/office/powerpoint/2010/main" val="2973772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Perseverance</a:t>
            </a:r>
          </a:p>
        </p:txBody>
      </p:sp>
      <p:sp>
        <p:nvSpPr>
          <p:cNvPr id="3" name="Content Placeholder 2"/>
          <p:cNvSpPr>
            <a:spLocks noGrp="1"/>
          </p:cNvSpPr>
          <p:nvPr>
            <p:ph idx="1"/>
          </p:nvPr>
        </p:nvSpPr>
        <p:spPr/>
        <p:txBody>
          <a:bodyPr>
            <a:normAutofit fontScale="92500" lnSpcReduction="10000"/>
          </a:bodyPr>
          <a:lstStyle/>
          <a:p>
            <a:r>
              <a:rPr lang="en-US" dirty="0"/>
              <a:t> the characteristic of a man who is not swerved from his deliberate purpose and his loyalty to faith and piety by even the greatest trials and </a:t>
            </a:r>
            <a:r>
              <a:rPr lang="en-US" dirty="0" smtClean="0"/>
              <a:t>sufferings</a:t>
            </a:r>
          </a:p>
          <a:p>
            <a:r>
              <a:rPr lang="en-US" dirty="0" smtClean="0"/>
              <a:t>How do we build Perseverance?</a:t>
            </a:r>
          </a:p>
          <a:p>
            <a:r>
              <a:rPr lang="en-US" dirty="0" smtClean="0"/>
              <a:t>Matt. </a:t>
            </a:r>
            <a:r>
              <a:rPr lang="en-US" dirty="0"/>
              <a:t>25:21  </a:t>
            </a:r>
            <a:endParaRPr lang="en-US" dirty="0" smtClean="0"/>
          </a:p>
          <a:p>
            <a:pPr lvl="1"/>
            <a:r>
              <a:rPr lang="en-US" dirty="0" smtClean="0"/>
              <a:t>His </a:t>
            </a:r>
            <a:r>
              <a:rPr lang="en-US" dirty="0"/>
              <a:t>lord said to him, ‘Well done, good and faithful servant; you were faithful over a few things, I will make you ruler over many things. Enter into the joy of your lord.’</a:t>
            </a:r>
          </a:p>
        </p:txBody>
      </p:sp>
    </p:spTree>
    <p:extLst>
      <p:ext uri="{BB962C8B-B14F-4D97-AF65-F5344CB8AC3E}">
        <p14:creationId xmlns:p14="http://schemas.microsoft.com/office/powerpoint/2010/main" val="4883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smtClean="0"/>
              <a:t>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 10 For if when we were enemies we were reconciled to God through the death of His Son, much more, having been reconciled, we shall be saved by His life. 11 And not only that, but we also rejoice in God through our Lord Jesus Christ, through whom we have now received the reconciliation.</a:t>
            </a:r>
          </a:p>
        </p:txBody>
      </p:sp>
    </p:spTree>
    <p:extLst>
      <p:ext uri="{BB962C8B-B14F-4D97-AF65-F5344CB8AC3E}">
        <p14:creationId xmlns:p14="http://schemas.microsoft.com/office/powerpoint/2010/main" val="38323307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This all starts with God’s Love</a:t>
            </a:r>
          </a:p>
          <a:p>
            <a:r>
              <a:rPr lang="en-US" dirty="0" smtClean="0"/>
              <a:t>Reconciliation </a:t>
            </a:r>
          </a:p>
          <a:p>
            <a:r>
              <a:rPr lang="en-US" dirty="0"/>
              <a:t>Luke 15:20 “And he arose and came to his father. But when he was still a great way off, his father saw him and had compassion, and ran and fell on his neck and kissed him.</a:t>
            </a:r>
          </a:p>
        </p:txBody>
      </p:sp>
    </p:spTree>
    <p:extLst>
      <p:ext uri="{BB962C8B-B14F-4D97-AF65-F5344CB8AC3E}">
        <p14:creationId xmlns:p14="http://schemas.microsoft.com/office/powerpoint/2010/main" val="8215802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12 Therefore, just as through one man sin entered the world, and death through sin, and thus death spread to all men, because all sinned— 13 (For until the law sin was in the world, but sin is not imputed when there is no law. 14 Nevertheless death reigned from Adam to Moses, even over those who had not sinned according to the likeness of the transgression of Adam, who is a type of Him who was to come.</a:t>
            </a:r>
          </a:p>
        </p:txBody>
      </p:sp>
    </p:spTree>
    <p:extLst>
      <p:ext uri="{BB962C8B-B14F-4D97-AF65-F5344CB8AC3E}">
        <p14:creationId xmlns:p14="http://schemas.microsoft.com/office/powerpoint/2010/main" val="10450100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consequences of sin</a:t>
            </a:r>
          </a:p>
          <a:p>
            <a:r>
              <a:rPr lang="en-US" dirty="0" smtClean="0"/>
              <a:t>We may be tempted to say that this is not fair</a:t>
            </a:r>
          </a:p>
          <a:p>
            <a:r>
              <a:rPr lang="en-US" dirty="0" smtClean="0"/>
              <a:t>God had a plan from the beginning</a:t>
            </a:r>
            <a:endParaRPr lang="en-US" dirty="0"/>
          </a:p>
        </p:txBody>
      </p:sp>
    </p:spTree>
    <p:extLst>
      <p:ext uri="{BB962C8B-B14F-4D97-AF65-F5344CB8AC3E}">
        <p14:creationId xmlns:p14="http://schemas.microsoft.com/office/powerpoint/2010/main" val="27356726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 15 But the free gift is not like the offense. For if by the one man’s offense many died, much more the grace of God and the gift by the grace of the one Man, Jesus Christ, abounded to many. 16 And the gift is not like that which came through the one who sinned. For the judgment which came from one offense resulted in condemnation, but the free gift which came from many offenses resulted in justification. 17 For if by the one man’s offense death reigned through the one, much more those who receive abundance of grace and of the gift of righteousness will reign in life through the One, Jesus Christ.)</a:t>
            </a:r>
            <a:endParaRPr lang="en-US"/>
          </a:p>
        </p:txBody>
      </p:sp>
    </p:spTree>
    <p:extLst>
      <p:ext uri="{BB962C8B-B14F-4D97-AF65-F5344CB8AC3E}">
        <p14:creationId xmlns:p14="http://schemas.microsoft.com/office/powerpoint/2010/main" val="12241105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a:t>
            </a:r>
          </a:p>
          <a:p>
            <a:r>
              <a:rPr lang="en-US" dirty="0" smtClean="0"/>
              <a:t>20 Moreover the law entered that the offense might abound. But where sin abounded, grace abounded much more, 21 so that as sin reigned in death, even so grace might reign through righteousness to eternal life through Jesus Christ our Lord.</a:t>
            </a:r>
          </a:p>
        </p:txBody>
      </p:sp>
    </p:spTree>
    <p:extLst>
      <p:ext uri="{BB962C8B-B14F-4D97-AF65-F5344CB8AC3E}">
        <p14:creationId xmlns:p14="http://schemas.microsoft.com/office/powerpoint/2010/main" val="12874153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solution to the problem of sin and the consequences of sin.</a:t>
            </a:r>
          </a:p>
          <a:p>
            <a:r>
              <a:rPr lang="en-US" smtClean="0"/>
              <a:t>The problem of the law</a:t>
            </a:r>
            <a:endParaRPr lang="en-US" dirty="0"/>
          </a:p>
        </p:txBody>
      </p:sp>
    </p:spTree>
    <p:extLst>
      <p:ext uri="{BB962C8B-B14F-4D97-AF65-F5344CB8AC3E}">
        <p14:creationId xmlns:p14="http://schemas.microsoft.com/office/powerpoint/2010/main" val="256401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0242" name="Rectangle 2"/>
          <p:cNvSpPr>
            <a:spLocks noGrp="1" noChangeArrowheads="1"/>
          </p:cNvSpPr>
          <p:nvPr>
            <p:ph type="body" sz="half" idx="2"/>
          </p:nvPr>
        </p:nvSpPr>
        <p:spPr>
          <a:xfrm>
            <a:off x="457200" y="1200151"/>
            <a:ext cx="4014788" cy="3394472"/>
          </a:xfrm>
          <a:ln/>
        </p:spPr>
        <p:txBody>
          <a:bodyPr lIns="0" tIns="0" rIns="0" bIns="0"/>
          <a:lstStyle/>
          <a:p>
            <a:pPr marL="431800" indent="-323850">
              <a:buSzPct val="45000"/>
              <a:buFont typeface="Wingdings" charset="2"/>
              <a:buChar char=""/>
              <a:tabLst>
                <a:tab pos="723900" algn="l"/>
                <a:tab pos="1447800" algn="l"/>
                <a:tab pos="2171700" algn="l"/>
                <a:tab pos="2895600" algn="l"/>
                <a:tab pos="3619500" algn="l"/>
              </a:tabLst>
            </a:pPr>
            <a:r>
              <a:rPr lang="en-US" altLang="en-US" dirty="0"/>
              <a:t>Immediate appeal to the Jews from the Old Testament </a:t>
            </a:r>
          </a:p>
          <a:p>
            <a:pPr marL="431800" indent="-323850">
              <a:buSzPct val="45000"/>
              <a:buFont typeface="Wingdings" charset="2"/>
              <a:buChar char=""/>
              <a:tabLst>
                <a:tab pos="723900" algn="l"/>
                <a:tab pos="1447800" algn="l"/>
                <a:tab pos="2171700" algn="l"/>
                <a:tab pos="2895600" algn="l"/>
                <a:tab pos="3619500" algn="l"/>
              </a:tabLst>
            </a:pPr>
            <a:r>
              <a:rPr lang="en-US" altLang="en-US" dirty="0"/>
              <a:t>Appeal to the Gentiles – Power</a:t>
            </a:r>
          </a:p>
          <a:p>
            <a:pPr marL="431800" indent="-323850">
              <a:buSzPct val="45000"/>
              <a:buFont typeface="Wingdings" charset="2"/>
              <a:buChar char=""/>
              <a:tabLst>
                <a:tab pos="723900" algn="l"/>
                <a:tab pos="1447800" algn="l"/>
                <a:tab pos="2171700" algn="l"/>
                <a:tab pos="2895600" algn="l"/>
                <a:tab pos="3619500" algn="l"/>
              </a:tabLst>
            </a:pPr>
            <a:r>
              <a:rPr lang="en-US" altLang="en-US" dirty="0"/>
              <a:t>Obedience to the faith among all nations</a:t>
            </a:r>
          </a:p>
        </p:txBody>
      </p:sp>
      <p:sp>
        <p:nvSpPr>
          <p:cNvPr id="10243" name="Text Box 3"/>
          <p:cNvSpPr txBox="1">
            <a:spLocks noChangeArrowheads="1"/>
          </p:cNvSpPr>
          <p:nvPr/>
        </p:nvSpPr>
        <p:spPr bwMode="auto">
          <a:xfrm>
            <a:off x="4673600" y="1200151"/>
            <a:ext cx="4014788"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dirty="0"/>
              <a:t>What shall we say then? Shall we continue in sin that grace may abound? 2 Certainly not! How shall we who died to sin live any longer in it? 3 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a:t>
            </a:r>
            <a:r>
              <a:rPr lang="en-US" dirty="0" smtClean="0"/>
              <a:t>.</a:t>
            </a:r>
          </a:p>
        </p:txBody>
      </p:sp>
    </p:spTree>
    <p:extLst>
      <p:ext uri="{BB962C8B-B14F-4D97-AF65-F5344CB8AC3E}">
        <p14:creationId xmlns:p14="http://schemas.microsoft.com/office/powerpoint/2010/main" val="38096044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The reason for Baptism</a:t>
            </a:r>
          </a:p>
          <a:p>
            <a:r>
              <a:rPr lang="en-US" dirty="0" smtClean="0"/>
              <a:t>We participate with Christ</a:t>
            </a:r>
          </a:p>
          <a:p>
            <a:r>
              <a:rPr lang="en-US" dirty="0" smtClean="0"/>
              <a:t>How do we die to sin?</a:t>
            </a:r>
            <a:endParaRPr lang="en-US" dirty="0"/>
          </a:p>
        </p:txBody>
      </p:sp>
    </p:spTree>
    <p:extLst>
      <p:ext uri="{BB962C8B-B14F-4D97-AF65-F5344CB8AC3E}">
        <p14:creationId xmlns:p14="http://schemas.microsoft.com/office/powerpoint/2010/main" val="10382117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5 For if we have been united together in the likeness of His death, certainly we also shall be in the likeness of His resurrection, 6 knowing this, that our old man was crucified with Him, that the body of sin might be done away with, that we should no longer be slaves of sin. 7 For he who has died has been freed from sin. 8 Now if we died with Christ, we believe that we shall also live with Him, 9 knowing that Christ, having been raised from the dead, dies no more. Death no longer has dominion over Him. 10 For the death that He died, He died to sin once for all; but the life that He lives, He lives to God. 11 Likewise you also, reckon yourselves to be dead indeed to sin, but alive to God in Christ Jesus our Lord.</a:t>
            </a:r>
          </a:p>
        </p:txBody>
      </p:sp>
    </p:spTree>
    <p:extLst>
      <p:ext uri="{BB962C8B-B14F-4D97-AF65-F5344CB8AC3E}">
        <p14:creationId xmlns:p14="http://schemas.microsoft.com/office/powerpoint/2010/main" val="37021158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Crucify the “old man of sin”</a:t>
            </a:r>
          </a:p>
          <a:p>
            <a:r>
              <a:rPr lang="en-US" dirty="0"/>
              <a:t>7 For he who has died has been freed from sin. </a:t>
            </a:r>
            <a:endParaRPr lang="en-US" dirty="0" smtClean="0"/>
          </a:p>
          <a:p>
            <a:r>
              <a:rPr lang="el-GR" b="1" dirty="0" smtClean="0"/>
              <a:t>δικαιόω</a:t>
            </a:r>
            <a:r>
              <a:rPr lang="en-US" b="1" dirty="0" smtClean="0"/>
              <a:t> - Justify</a:t>
            </a:r>
            <a:endParaRPr lang="el-GR" b="1" dirty="0"/>
          </a:p>
          <a:p>
            <a:r>
              <a:rPr lang="en-US" dirty="0" smtClean="0"/>
              <a:t>1 John 2:1 My </a:t>
            </a:r>
            <a:r>
              <a:rPr lang="en-US" dirty="0"/>
              <a:t>little children, these things I write to you, so that you may not sin. And if anyone sins, we have an Advocate with the Father, Jesus Christ the righteous. 2 And He Himself is the propitiation for our sins, and not for ours only but also for the whole world</a:t>
            </a:r>
            <a:r>
              <a:rPr lang="en-US" dirty="0" smtClean="0"/>
              <a:t>.</a:t>
            </a:r>
          </a:p>
        </p:txBody>
      </p:sp>
    </p:spTree>
    <p:extLst>
      <p:ext uri="{BB962C8B-B14F-4D97-AF65-F5344CB8AC3E}">
        <p14:creationId xmlns:p14="http://schemas.microsoft.com/office/powerpoint/2010/main" val="38549211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 The old man of sin</a:t>
            </a:r>
            <a:endParaRPr lang="en-US" dirty="0"/>
          </a:p>
        </p:txBody>
      </p:sp>
      <p:sp>
        <p:nvSpPr>
          <p:cNvPr id="3" name="Content Placeholder 2"/>
          <p:cNvSpPr>
            <a:spLocks noGrp="1"/>
          </p:cNvSpPr>
          <p:nvPr>
            <p:ph idx="1"/>
          </p:nvPr>
        </p:nvSpPr>
        <p:spPr/>
        <p:txBody>
          <a:bodyPr>
            <a:normAutofit lnSpcReduction="10000"/>
          </a:bodyPr>
          <a:lstStyle/>
          <a:p>
            <a:r>
              <a:rPr lang="en-US" smtClean="0"/>
              <a:t>Colossians 3:8-10</a:t>
            </a:r>
          </a:p>
          <a:p>
            <a:r>
              <a:rPr lang="en-US" smtClean="0"/>
              <a:t>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a:t>
            </a:r>
          </a:p>
          <a:p>
            <a:endParaRPr lang="en-US"/>
          </a:p>
        </p:txBody>
      </p:sp>
    </p:spTree>
    <p:extLst>
      <p:ext uri="{BB962C8B-B14F-4D97-AF65-F5344CB8AC3E}">
        <p14:creationId xmlns:p14="http://schemas.microsoft.com/office/powerpoint/2010/main" val="41632733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12 Therefore do not let sin reign in your mortal body, that you should obey it in its lusts. 13 And do not present your members as instruments of unrighteousness to sin, but present yourselves to God as being alive from the dead, and your members as instruments of righteousness to God. 14 For sin shall not have dominion over you, for you are not under law but under grace.</a:t>
            </a:r>
          </a:p>
        </p:txBody>
      </p:sp>
    </p:spTree>
    <p:extLst>
      <p:ext uri="{BB962C8B-B14F-4D97-AF65-F5344CB8AC3E}">
        <p14:creationId xmlns:p14="http://schemas.microsoft.com/office/powerpoint/2010/main" val="11561945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Not under law but under grace.</a:t>
            </a:r>
          </a:p>
          <a:p>
            <a:r>
              <a:rPr lang="en-US" dirty="0" smtClean="0"/>
              <a:t>Conditional</a:t>
            </a:r>
            <a:r>
              <a:rPr lang="en-US" baseline="0" dirty="0" smtClean="0"/>
              <a:t> or Unconditional grace?</a:t>
            </a:r>
          </a:p>
          <a:p>
            <a:r>
              <a:rPr lang="en-US" dirty="0" smtClean="0"/>
              <a:t>1 John 1:7 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813404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15 What then? Shall we sin because we are not under law but under grace? Certainly not! 16 Do you not know that to whom you present yourselves slaves to obey, you are that one’s slaves whom you obey, whether of sin leading to death, or of obedience leading to righteousness? 17 But God be thanked that though you were slaves of sin, yet you obeyed from the heart that form of doctrine to which you were delivered. 18 And having been set free from sin, you became slaves of righteousness. 19 I speak in human terms because of the weakness of your flesh. For just as you presented your members as slaves of uncleanness, and of lawlessness leading to more lawlessness, so now present your members as slaves of righteousness for holiness.</a:t>
            </a:r>
          </a:p>
        </p:txBody>
      </p:sp>
    </p:spTree>
    <p:extLst>
      <p:ext uri="{BB962C8B-B14F-4D97-AF65-F5344CB8AC3E}">
        <p14:creationId xmlns:p14="http://schemas.microsoft.com/office/powerpoint/2010/main" val="22454801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a:t>of obedience leading to </a:t>
            </a:r>
            <a:r>
              <a:rPr lang="en-US" dirty="0" smtClean="0"/>
              <a:t>righteousness</a:t>
            </a:r>
          </a:p>
          <a:p>
            <a:r>
              <a:rPr lang="en-US" dirty="0"/>
              <a:t>obeyed from the heart that form of doctrine to which you were </a:t>
            </a:r>
            <a:r>
              <a:rPr lang="en-US" dirty="0" smtClean="0"/>
              <a:t>delivered</a:t>
            </a:r>
          </a:p>
          <a:p>
            <a:r>
              <a:rPr lang="en-US" dirty="0" smtClean="0"/>
              <a:t>This is not just a “love letter”</a:t>
            </a:r>
            <a:endParaRPr lang="en-US" dirty="0"/>
          </a:p>
        </p:txBody>
      </p:sp>
    </p:spTree>
    <p:extLst>
      <p:ext uri="{BB962C8B-B14F-4D97-AF65-F5344CB8AC3E}">
        <p14:creationId xmlns:p14="http://schemas.microsoft.com/office/powerpoint/2010/main" val="6360561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endParaRPr lang="en-US" dirty="0"/>
          </a:p>
        </p:txBody>
      </p:sp>
    </p:spTree>
    <p:extLst>
      <p:ext uri="{BB962C8B-B14F-4D97-AF65-F5344CB8AC3E}">
        <p14:creationId xmlns:p14="http://schemas.microsoft.com/office/powerpoint/2010/main" val="3289568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4375</TotalTime>
  <Words>15972</Words>
  <Application>Microsoft Office PowerPoint</Application>
  <PresentationFormat>On-screen Show (16:9)</PresentationFormat>
  <Paragraphs>728</Paragraphs>
  <Slides>115</Slides>
  <Notes>22</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Apex</vt:lpstr>
      <vt:lpstr>Romans</vt:lpstr>
      <vt:lpstr>Background</vt:lpstr>
      <vt:lpstr>To the Romans</vt:lpstr>
      <vt:lpstr>To the Romans</vt:lpstr>
      <vt:lpstr>Date</vt:lpstr>
      <vt:lpstr>Outline and Themes</vt:lpstr>
      <vt:lpstr>Outline and Themes</vt:lpstr>
      <vt:lpstr>Chapter 1</vt:lpstr>
      <vt:lpstr>Romans 1</vt:lpstr>
      <vt:lpstr>Chapter 1</vt:lpstr>
      <vt:lpstr>Romans 1</vt:lpstr>
      <vt:lpstr>Romans 1</vt:lpstr>
      <vt:lpstr>Romans 1</vt:lpstr>
      <vt:lpstr>Faith</vt:lpstr>
      <vt:lpstr>Faith</vt:lpstr>
      <vt:lpstr>Faith</vt:lpstr>
      <vt:lpstr>Faith</vt:lpstr>
      <vt:lpstr>Romans 1</vt:lpstr>
      <vt:lpstr>Wrath</vt:lpstr>
      <vt:lpstr>Teleology</vt:lpstr>
      <vt:lpstr>Random</vt:lpstr>
      <vt:lpstr>Random</vt:lpstr>
      <vt:lpstr>Not Random</vt:lpstr>
      <vt:lpstr>Irreducible systems</vt:lpstr>
      <vt:lpstr>Irreducible systems</vt:lpstr>
      <vt:lpstr>PowerPoint Presentation</vt:lpstr>
      <vt:lpstr>PowerPoint Presentation</vt:lpstr>
      <vt:lpstr>PowerPoint Presentation</vt:lpstr>
      <vt:lpstr>PowerPoint Presentation</vt:lpstr>
      <vt:lpstr>Romans 1</vt:lpstr>
      <vt:lpstr>“God gave them up”</vt:lpstr>
      <vt:lpstr>“God gave them up”</vt:lpstr>
      <vt:lpstr>Romans 1</vt:lpstr>
      <vt:lpstr>Homosexuality</vt:lpstr>
      <vt:lpstr>Romans 1</vt:lpstr>
      <vt:lpstr>A Litany of Sins </vt:lpstr>
      <vt:lpstr>Chapter 1</vt:lpstr>
      <vt:lpstr>Chapter 2</vt:lpstr>
      <vt:lpstr>Chapter 2</vt:lpstr>
      <vt:lpstr>Chapter 2</vt:lpstr>
      <vt:lpstr>Chapter 2</vt:lpstr>
      <vt:lpstr>Chapter 2</vt:lpstr>
      <vt:lpstr>Law of the Heart</vt:lpstr>
      <vt:lpstr>Law of the Heart</vt:lpstr>
      <vt:lpstr>Chapter 2</vt:lpstr>
      <vt:lpstr>Divorce </vt:lpstr>
      <vt:lpstr>Divorce</vt:lpstr>
      <vt:lpstr>Divorce</vt:lpstr>
      <vt:lpstr>Chapter 2</vt:lpstr>
      <vt:lpstr>Chapter 2</vt:lpstr>
      <vt:lpstr>Chapter 2</vt:lpstr>
      <vt:lpstr>Chapter 2</vt:lpstr>
      <vt:lpstr>Chapter 2</vt:lpstr>
      <vt:lpstr>Chapter 2</vt:lpstr>
      <vt:lpstr>Chapter 3</vt:lpstr>
      <vt:lpstr>Chapter 3</vt:lpstr>
      <vt:lpstr>Chapter 3</vt:lpstr>
      <vt:lpstr>PowerPoint Presentation</vt:lpstr>
      <vt:lpstr>Chapter 3</vt:lpstr>
      <vt:lpstr>But now……..</vt:lpstr>
      <vt:lpstr>But Now….</vt:lpstr>
      <vt:lpstr>Chapter 3</vt:lpstr>
      <vt:lpstr>No more boasting in the Law</vt:lpstr>
      <vt:lpstr>Chapter 4 – The Arguments for Faith</vt:lpstr>
      <vt:lpstr>Chapter 4 - David</vt:lpstr>
      <vt:lpstr>Chapter 4 </vt:lpstr>
      <vt:lpstr>Contradictions</vt:lpstr>
      <vt:lpstr>Contradictions</vt:lpstr>
      <vt:lpstr>Contradictions</vt:lpstr>
      <vt:lpstr>Contradictions</vt:lpstr>
      <vt:lpstr>No Contradiction</vt:lpstr>
      <vt:lpstr>Justification</vt:lpstr>
      <vt:lpstr>Paul and James are not in conflict</vt:lpstr>
      <vt:lpstr>Chapter 4 - Abraham</vt:lpstr>
      <vt:lpstr>Chapter 4</vt:lpstr>
      <vt:lpstr>Chapter 4 Abraham</vt:lpstr>
      <vt:lpstr>Chapter 4</vt:lpstr>
      <vt:lpstr>Chapter 4</vt:lpstr>
      <vt:lpstr>Chapter 5</vt:lpstr>
      <vt:lpstr>Chapter 5</vt:lpstr>
      <vt:lpstr>Tribulations</vt:lpstr>
      <vt:lpstr>Perseverance</vt:lpstr>
      <vt:lpstr>Chapter 5</vt:lpstr>
      <vt:lpstr>Chapter 5</vt:lpstr>
      <vt:lpstr>Chapter 5</vt:lpstr>
      <vt:lpstr>Chapter 5</vt:lpstr>
      <vt:lpstr>Chapter 5</vt:lpstr>
      <vt:lpstr>Chapter 5</vt:lpstr>
      <vt:lpstr>Chapter 5</vt:lpstr>
      <vt:lpstr>Chapter 6 </vt:lpstr>
      <vt:lpstr>Chapter 6</vt:lpstr>
      <vt:lpstr>Chapter 6</vt:lpstr>
      <vt:lpstr>Chapter 6</vt:lpstr>
      <vt:lpstr>Chapter 6 – The old man of sin</vt:lpstr>
      <vt:lpstr>Chapter 6</vt:lpstr>
      <vt:lpstr>Chapter 6</vt:lpstr>
      <vt:lpstr>Chapter 6</vt:lpstr>
      <vt:lpstr>Chapter 6</vt:lpstr>
      <vt:lpstr>Chapter 6</vt:lpstr>
      <vt:lpstr>Chapter 7</vt:lpstr>
      <vt:lpstr>Chapter 7 </vt:lpstr>
      <vt:lpstr>Chapter 7</vt:lpstr>
      <vt:lpstr>Chapter 7 – Death as a transition</vt:lpstr>
      <vt:lpstr>Chapter 7</vt:lpstr>
      <vt:lpstr>Chapter 7</vt:lpstr>
      <vt:lpstr>Chapter 7</vt:lpstr>
      <vt:lpstr>Chapter 8</vt:lpstr>
      <vt:lpstr>Chapter 9</vt:lpstr>
      <vt:lpstr>Chapter 10</vt:lpstr>
      <vt:lpstr>Chapter 11</vt:lpstr>
      <vt:lpstr>Chapter 12</vt:lpstr>
      <vt:lpstr>Chapter 13</vt:lpstr>
      <vt:lpstr>Chapter 14</vt:lpstr>
      <vt:lpstr>Chapter 15</vt:lpstr>
      <vt:lpstr>Chapter 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Melinda</dc:creator>
  <cp:lastModifiedBy>Melinda</cp:lastModifiedBy>
  <cp:revision>78</cp:revision>
  <cp:lastPrinted>1601-01-01T00:00:00Z</cp:lastPrinted>
  <dcterms:created xsi:type="dcterms:W3CDTF">1601-01-01T00:00:00Z</dcterms:created>
  <dcterms:modified xsi:type="dcterms:W3CDTF">2014-10-26T13:29:24Z</dcterms:modified>
</cp:coreProperties>
</file>