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0"/>
  </p:notesMasterIdLst>
  <p:sldIdLst>
    <p:sldId id="256" r:id="rId2"/>
    <p:sldId id="259" r:id="rId3"/>
    <p:sldId id="260" r:id="rId4"/>
    <p:sldId id="278" r:id="rId5"/>
    <p:sldId id="280" r:id="rId6"/>
    <p:sldId id="277" r:id="rId7"/>
    <p:sldId id="279" r:id="rId8"/>
    <p:sldId id="282" r:id="rId9"/>
    <p:sldId id="281" r:id="rId10"/>
    <p:sldId id="284" r:id="rId11"/>
    <p:sldId id="283" r:id="rId12"/>
    <p:sldId id="258" r:id="rId13"/>
    <p:sldId id="257" r:id="rId14"/>
    <p:sldId id="261" r:id="rId15"/>
    <p:sldId id="262" r:id="rId16"/>
    <p:sldId id="263" r:id="rId17"/>
    <p:sldId id="264" r:id="rId18"/>
    <p:sldId id="26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p:cViewPr varScale="1">
        <p:scale>
          <a:sx n="93" d="100"/>
          <a:sy n="93" d="100"/>
        </p:scale>
        <p:origin x="-136" y="-3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F1EF6B-434B-4975-BFEE-CB41AE73E2F2}" type="datetimeFigureOut">
              <a:rPr lang="en-US" smtClean="0"/>
              <a:t>11/28/14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CF5CD3-D5AD-43C2-84CD-7A9C4105341F}" type="slidenum">
              <a:rPr lang="en-US" smtClean="0"/>
              <a:t>‹#›</a:t>
            </a:fld>
            <a:endParaRPr lang="en-US"/>
          </a:p>
        </p:txBody>
      </p:sp>
    </p:spTree>
    <p:extLst>
      <p:ext uri="{BB962C8B-B14F-4D97-AF65-F5344CB8AC3E}">
        <p14:creationId xmlns:p14="http://schemas.microsoft.com/office/powerpoint/2010/main" val="2857059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F5CD3-D5AD-43C2-84CD-7A9C4105341F}" type="slidenum">
              <a:rPr lang="en-US" smtClean="0"/>
              <a:t>13</a:t>
            </a:fld>
            <a:endParaRPr lang="en-US"/>
          </a:p>
        </p:txBody>
      </p:sp>
    </p:spTree>
    <p:extLst>
      <p:ext uri="{BB962C8B-B14F-4D97-AF65-F5344CB8AC3E}">
        <p14:creationId xmlns:p14="http://schemas.microsoft.com/office/powerpoint/2010/main" val="1757823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F5CD3-D5AD-43C2-84CD-7A9C4105341F}" type="slidenum">
              <a:rPr lang="en-US" smtClean="0"/>
              <a:t>14</a:t>
            </a:fld>
            <a:endParaRPr lang="en-US"/>
          </a:p>
        </p:txBody>
      </p:sp>
    </p:spTree>
    <p:extLst>
      <p:ext uri="{BB962C8B-B14F-4D97-AF65-F5344CB8AC3E}">
        <p14:creationId xmlns:p14="http://schemas.microsoft.com/office/powerpoint/2010/main" val="3927012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cap="small"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FF68ACC-B4C7-47F2-B73A-1B15B6149804}" type="datetime1">
              <a:rPr lang="en-US" smtClean="0"/>
              <a:t>11/28/14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xmlns:p14="http://schemas.microsoft.com/office/powerpoint/2010/mai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tx2"/>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D246111A-E3B6-478D-B00C-CB45DE256272}" type="datetime1">
              <a:rPr lang="en-US" smtClean="0"/>
              <a:t>11/28/14</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xmlns:p14="http://schemas.microsoft.com/office/powerpoint/2010/mai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76DFA0-D51C-40DC-9AEB-7B6A7F11118B}" type="datetime1">
              <a:rPr lang="en-US" smtClean="0"/>
              <a:t>11/28/14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xmlns:p14="http://schemas.microsoft.com/office/powerpoint/2010/mai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1D4573-B9E7-40C1-B025-1BF47DD97CE8}" type="datetime1">
              <a:rPr lang="en-US" smtClean="0"/>
              <a:t>11/28/14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xmlns:p14="http://schemas.microsoft.com/office/powerpoint/2010/mai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B935330-A9C0-45D1-8FAE-88602FF94467}" type="datetime1">
              <a:rPr lang="en-US" smtClean="0"/>
              <a:t>11/28/14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xmlns:p14="http://schemas.microsoft.com/office/powerpoint/2010/mai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D24C43-E9D0-4BE4-BBD9-53BC6D88201B}" type="datetime1">
              <a:rPr lang="en-US" smtClean="0"/>
              <a:t>11/28/14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xmlns:p14="http://schemas.microsoft.com/office/powerpoint/2010/mai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A54C26-46D7-4A02-AA8C-438026115E41}" type="datetime1">
              <a:rPr lang="en-US" smtClean="0"/>
              <a:t>11/28/14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xmlns:p14="http://schemas.microsoft.com/office/powerpoint/2010/mai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2">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0BAF7C-4EC5-4060-94A1-3297E193567A}" type="datetime1">
              <a:rPr lang="en-US" smtClean="0"/>
              <a:t>11/28/14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xmlns:p14="http://schemas.microsoft.com/office/powerpoint/2010/mai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48DAFE-F187-4FCD-9AD6-5E4196FD4FCF}" type="datetime1">
              <a:rPr lang="en-US" smtClean="0"/>
              <a:t>11/28/14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xmlns:p14="http://schemas.microsoft.com/office/powerpoint/2010/mai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D9DEE-0D66-4327-86F1-F08B465D355A}" type="datetime1">
              <a:rPr lang="en-US" smtClean="0"/>
              <a:t>11/28/14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xmlns:p14="http://schemas.microsoft.com/office/powerpoint/2010/mai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D9DEE-0D66-4327-86F1-F08B465D355A}" type="datetime1">
              <a:rPr lang="en-US" smtClean="0"/>
              <a:t>11/28/14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
        <p:nvSpPr>
          <p:cNvPr id="9" name="Title 8"/>
          <p:cNvSpPr>
            <a:spLocks noGrp="1"/>
          </p:cNvSpPr>
          <p:nvPr>
            <p:ph type="title"/>
          </p:nvPr>
        </p:nvSpPr>
        <p:spPr>
          <a:xfrm>
            <a:off x="1066800" y="685800"/>
            <a:ext cx="9601202" cy="3505199"/>
          </a:xfrm>
        </p:spPr>
        <p:txBody>
          <a:bodyPr>
            <a:normAutofit/>
          </a:bodyPr>
          <a:lstStyle>
            <a:lvl1pPr>
              <a:lnSpc>
                <a:spcPct val="100000"/>
              </a:lnSpc>
              <a:defRPr sz="3200">
                <a:latin typeface="+mn-lt"/>
              </a:defRPr>
            </a:lvl1pPr>
          </a:lstStyle>
          <a:p>
            <a:r>
              <a:rPr lang="en-US" smtClean="0"/>
              <a:t>Click to edit Master title style</a:t>
            </a:r>
            <a:endParaRPr lang="en-US"/>
          </a:p>
        </p:txBody>
      </p:sp>
      <p:sp>
        <p:nvSpPr>
          <p:cNvPr id="10" name="Rectangle 9"/>
          <p:cNvSpPr/>
          <p:nvPr userDrawn="1"/>
        </p:nvSpPr>
        <p:spPr>
          <a:xfrm>
            <a:off x="0" y="5105400"/>
            <a:ext cx="7924800" cy="11647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 Placeholder 12"/>
          <p:cNvSpPr>
            <a:spLocks noGrp="1"/>
          </p:cNvSpPr>
          <p:nvPr>
            <p:ph type="body" sz="quarter" idx="13"/>
          </p:nvPr>
        </p:nvSpPr>
        <p:spPr>
          <a:xfrm>
            <a:off x="1371600" y="4191000"/>
            <a:ext cx="9067800" cy="477500"/>
          </a:xfrm>
        </p:spPr>
        <p:txBody>
          <a:bodyPr anchor="ctr">
            <a:normAutofit/>
          </a:bodyPr>
          <a:lstStyle>
            <a:lvl1pPr marL="0" indent="0">
              <a:buNone/>
              <a:defRPr sz="2000" cap="small" baseline="0"/>
            </a:lvl1pPr>
          </a:lstStyle>
          <a:p>
            <a:pPr lvl="0"/>
            <a:r>
              <a:rPr lang="en-US" dirty="0" smtClean="0"/>
              <a:t>Click to edit Master text styles</a:t>
            </a:r>
            <a:endParaRPr lang="en-US" dirty="0"/>
          </a:p>
        </p:txBody>
      </p:sp>
      <p:sp>
        <p:nvSpPr>
          <p:cNvPr id="15" name="Text Placeholder 14"/>
          <p:cNvSpPr>
            <a:spLocks noGrp="1"/>
          </p:cNvSpPr>
          <p:nvPr>
            <p:ph type="body" sz="quarter" idx="14"/>
          </p:nvPr>
        </p:nvSpPr>
        <p:spPr>
          <a:xfrm>
            <a:off x="228600" y="5181600"/>
            <a:ext cx="7391400" cy="990600"/>
          </a:xfrm>
        </p:spPr>
        <p:txBody>
          <a:bodyPr anchor="ctr">
            <a:normAutofit/>
          </a:bodyPr>
          <a:lstStyle>
            <a:lvl1pPr marL="0" indent="0">
              <a:buNone/>
              <a:defRPr sz="2000">
                <a:solidFill>
                  <a:schemeClr val="tx1"/>
                </a:solidFill>
              </a:defRPr>
            </a:lvl1pPr>
          </a:lstStyle>
          <a:p>
            <a:pPr lvl="0"/>
            <a:r>
              <a:rPr lang="en-US" dirty="0" smtClean="0"/>
              <a:t>Click to edit Master text styles</a:t>
            </a:r>
            <a:endParaRPr lang="en-US" dirty="0"/>
          </a:p>
        </p:txBody>
      </p:sp>
      <p:sp>
        <p:nvSpPr>
          <p:cNvPr id="16" name="TextBox 15"/>
          <p:cNvSpPr txBox="1"/>
          <p:nvPr userDrawn="1"/>
        </p:nvSpPr>
        <p:spPr>
          <a:xfrm>
            <a:off x="381000" y="271552"/>
            <a:ext cx="925253" cy="1862048"/>
          </a:xfrm>
          <a:prstGeom prst="rect">
            <a:avLst/>
          </a:prstGeom>
          <a:noFill/>
        </p:spPr>
        <p:txBody>
          <a:bodyPr wrap="none" rtlCol="0">
            <a:spAutoFit/>
          </a:bodyPr>
          <a:lstStyle/>
          <a:p>
            <a:r>
              <a:rPr lang="en-US" sz="11500" dirty="0" smtClean="0">
                <a:solidFill>
                  <a:schemeClr val="tx1">
                    <a:lumMod val="50000"/>
                  </a:schemeClr>
                </a:solidFill>
              </a:rPr>
              <a:t>“</a:t>
            </a:r>
            <a:endParaRPr lang="en-US" sz="11500" dirty="0">
              <a:solidFill>
                <a:schemeClr val="tx1">
                  <a:lumMod val="50000"/>
                </a:schemeClr>
              </a:solidFill>
            </a:endParaRPr>
          </a:p>
        </p:txBody>
      </p:sp>
      <p:sp>
        <p:nvSpPr>
          <p:cNvPr id="17" name="TextBox 16"/>
          <p:cNvSpPr txBox="1"/>
          <p:nvPr userDrawn="1"/>
        </p:nvSpPr>
        <p:spPr>
          <a:xfrm>
            <a:off x="10439400" y="3124200"/>
            <a:ext cx="898003" cy="1862048"/>
          </a:xfrm>
          <a:prstGeom prst="rect">
            <a:avLst/>
          </a:prstGeom>
          <a:noFill/>
        </p:spPr>
        <p:txBody>
          <a:bodyPr wrap="none" rtlCol="0">
            <a:spAutoFit/>
          </a:bodyPr>
          <a:lstStyle/>
          <a:p>
            <a:r>
              <a:rPr lang="en-US" sz="11500" dirty="0" smtClean="0">
                <a:solidFill>
                  <a:schemeClr val="tx1">
                    <a:lumMod val="50000"/>
                  </a:schemeClr>
                </a:solidFill>
              </a:rPr>
              <a:t>”</a:t>
            </a:r>
            <a:endParaRPr lang="en-US" sz="11500" dirty="0">
              <a:solidFill>
                <a:schemeClr val="tx1">
                  <a:lumMod val="50000"/>
                </a:schemeClr>
              </a:solidFill>
            </a:endParaRPr>
          </a:p>
        </p:txBody>
      </p:sp>
    </p:spTree>
    <p:extLst>
      <p:ext uri="{BB962C8B-B14F-4D97-AF65-F5344CB8AC3E}">
        <p14:creationId xmlns:p14="http://schemas.microsoft.com/office/powerpoint/2010/main" val="1760104258"/>
      </p:ext>
    </p:extLst>
  </p:cSld>
  <p:clrMapOvr>
    <a:masterClrMapping/>
  </p:clrMapOvr>
  <p:transition xmlns:p14="http://schemas.microsoft.com/office/powerpoint/2010/mai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FE5C1942-8634-4EA6-924F-43F55569E096}" type="datetime1">
              <a:rPr lang="en-US" smtClean="0"/>
              <a:t>11/28/14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slow">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C64A2A3-EF1D-4ADA-9C2C-C3F5A5D1FAF1}" type="datetime1">
              <a:rPr lang="en-US" smtClean="0"/>
              <a:t>11/28/14</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52" r:id="rId8"/>
    <p:sldLayoutId id="2147483848" r:id="rId9"/>
    <p:sldLayoutId id="2147483849" r:id="rId10"/>
    <p:sldLayoutId id="2147483850" r:id="rId11"/>
    <p:sldLayoutId id="2147483851" r:id="rId12"/>
  </p:sldLayoutIdLst>
  <p:transition xmlns:p14="http://schemas.microsoft.com/office/powerpoint/2010/main" spd="slow">
    <p:fade thruBlk="1"/>
  </p:transition>
  <p:hf hdr="0" ftr="0" dt="0"/>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300"/>
        </a:spcBef>
        <a:buFont typeface="Arial" pitchFamily="34" charset="0"/>
        <a:buChar char=" "/>
        <a:defRPr sz="2400" kern="1200">
          <a:solidFill>
            <a:schemeClr val="tx2">
              <a:lumMod val="75000"/>
            </a:schemeClr>
          </a:solidFill>
          <a:latin typeface="+mn-lt"/>
          <a:ea typeface="+mn-ea"/>
          <a:cs typeface="+mn-cs"/>
        </a:defRPr>
      </a:lvl1pPr>
      <a:lvl2pPr marL="347472" indent="-342900" algn="l" defTabSz="914400" rtl="0" eaLnBrk="1" latinLnBrk="0" hangingPunct="1">
        <a:lnSpc>
          <a:spcPct val="100000"/>
        </a:lnSpc>
        <a:spcBef>
          <a:spcPts val="600"/>
        </a:spcBef>
        <a:buFont typeface="Arial" pitchFamily="34" charset="0"/>
        <a:buChar char=" "/>
        <a:defRPr sz="2400" kern="1200">
          <a:solidFill>
            <a:schemeClr val="tx2">
              <a:lumMod val="75000"/>
            </a:schemeClr>
          </a:solidFill>
          <a:latin typeface="+mn-lt"/>
          <a:ea typeface="+mn-ea"/>
          <a:cs typeface="+mn-cs"/>
        </a:defRPr>
      </a:lvl2pPr>
      <a:lvl3pPr marL="548640" indent="-548640" algn="l" defTabSz="914400" rtl="0" eaLnBrk="1" latinLnBrk="0" hangingPunct="1">
        <a:lnSpc>
          <a:spcPct val="100000"/>
        </a:lnSpc>
        <a:spcBef>
          <a:spcPts val="600"/>
        </a:spcBef>
        <a:buFont typeface="Arial" pitchFamily="34" charset="0"/>
        <a:buChar char=" "/>
        <a:defRPr sz="2000" i="1" kern="1200">
          <a:solidFill>
            <a:schemeClr val="tx2">
              <a:lumMod val="75000"/>
            </a:schemeClr>
          </a:solidFill>
          <a:latin typeface="+mn-lt"/>
          <a:ea typeface="+mn-ea"/>
          <a:cs typeface="+mn-cs"/>
        </a:defRPr>
      </a:lvl3pPr>
      <a:lvl4pPr marL="822960" indent="-822960" algn="l" defTabSz="914400" rtl="0" eaLnBrk="1" latinLnBrk="0" hangingPunct="1">
        <a:lnSpc>
          <a:spcPct val="100000"/>
        </a:lnSpc>
        <a:spcBef>
          <a:spcPts val="600"/>
        </a:spcBef>
        <a:buFont typeface="Arial" pitchFamily="34" charset="0"/>
        <a:buChar char=" "/>
        <a:defRPr sz="1800" kern="1200">
          <a:solidFill>
            <a:schemeClr val="tx2">
              <a:lumMod val="75000"/>
            </a:schemeClr>
          </a:solidFill>
          <a:latin typeface="+mn-lt"/>
          <a:ea typeface="+mn-ea"/>
          <a:cs typeface="+mn-cs"/>
        </a:defRPr>
      </a:lvl4pPr>
      <a:lvl5pPr marL="1097280" indent="-1097280" algn="l" defTabSz="914400" rtl="0" eaLnBrk="1" latinLnBrk="0" hangingPunct="1">
        <a:lnSpc>
          <a:spcPct val="100000"/>
        </a:lnSpc>
        <a:spcBef>
          <a:spcPts val="600"/>
        </a:spcBef>
        <a:buFont typeface="Arial" pitchFamily="34" charset="0"/>
        <a:buChar char=" "/>
        <a:defRPr sz="1800" kern="1200">
          <a:solidFill>
            <a:schemeClr val="tx2">
              <a:lumMod val="7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Romans XIII &amp; XIV</a:t>
            </a:r>
            <a:endParaRPr lang="en-US" dirty="0"/>
          </a:p>
        </p:txBody>
      </p:sp>
      <p:sp>
        <p:nvSpPr>
          <p:cNvPr id="3" name="Subtitle 2"/>
          <p:cNvSpPr>
            <a:spLocks noGrp="1"/>
          </p:cNvSpPr>
          <p:nvPr>
            <p:ph type="subTitle" idx="1"/>
          </p:nvPr>
        </p:nvSpPr>
        <p:spPr/>
        <p:txBody>
          <a:bodyPr/>
          <a:lstStyle/>
          <a:p>
            <a:r>
              <a:rPr lang="en-US" i="1" dirty="0" smtClean="0"/>
              <a:t>… put </a:t>
            </a:r>
            <a:r>
              <a:rPr lang="en-US" i="1" dirty="0"/>
              <a:t>on the Lord Jesus </a:t>
            </a:r>
            <a:r>
              <a:rPr lang="en-US" i="1" dirty="0" smtClean="0"/>
              <a:t>Christ …</a:t>
            </a:r>
            <a:endParaRPr lang="en-US" i="1"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1384748674"/>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10</a:t>
            </a:fld>
            <a:endParaRPr lang="en-US" dirty="0"/>
          </a:p>
        </p:txBody>
      </p:sp>
      <p:sp>
        <p:nvSpPr>
          <p:cNvPr id="5" name="Title 4"/>
          <p:cNvSpPr>
            <a:spLocks noGrp="1"/>
          </p:cNvSpPr>
          <p:nvPr>
            <p:ph type="title"/>
          </p:nvPr>
        </p:nvSpPr>
        <p:spPr/>
        <p:txBody>
          <a:bodyPr/>
          <a:lstStyle/>
          <a:p>
            <a:r>
              <a:rPr lang="en-US" dirty="0"/>
              <a:t>Let us walk properly, as in the day, not in revelry and drunkenness, not in lewdness and lust, not in strife and envy. </a:t>
            </a:r>
            <a:r>
              <a:rPr lang="en-US" baseline="30000" dirty="0">
                <a:solidFill>
                  <a:schemeClr val="accent3"/>
                </a:solidFill>
              </a:rPr>
              <a:t>14</a:t>
            </a:r>
            <a:r>
              <a:rPr lang="en-US" dirty="0"/>
              <a:t> But put on the Lord Jesus Christ, and make no provision for the flesh, to fulfill its lusts.</a:t>
            </a:r>
          </a:p>
        </p:txBody>
      </p:sp>
      <p:sp>
        <p:nvSpPr>
          <p:cNvPr id="6" name="Text Placeholder 5"/>
          <p:cNvSpPr>
            <a:spLocks noGrp="1"/>
          </p:cNvSpPr>
          <p:nvPr>
            <p:ph type="body" sz="quarter" idx="13"/>
          </p:nvPr>
        </p:nvSpPr>
        <p:spPr/>
        <p:txBody>
          <a:bodyPr/>
          <a:lstStyle/>
          <a:p>
            <a:r>
              <a:rPr lang="en-US" dirty="0" smtClean="0"/>
              <a:t>Romans 13:13, 14 </a:t>
            </a:r>
            <a:r>
              <a:rPr lang="en-US" dirty="0" err="1" smtClean="0"/>
              <a:t>nkjv</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433660219"/>
      </p:ext>
    </p:extLst>
  </p:cSld>
  <p:clrMapOvr>
    <a:masterClrMapping/>
  </p:clrMapOvr>
  <p:transition xmlns:p14="http://schemas.microsoft.com/office/powerpoint/2010/mai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 On Christ</a:t>
            </a:r>
            <a:endParaRPr lang="en-US" dirty="0"/>
          </a:p>
        </p:txBody>
      </p:sp>
      <p:sp>
        <p:nvSpPr>
          <p:cNvPr id="3" name="Content Placeholder 2"/>
          <p:cNvSpPr>
            <a:spLocks noGrp="1"/>
          </p:cNvSpPr>
          <p:nvPr>
            <p:ph idx="1"/>
          </p:nvPr>
        </p:nvSpPr>
        <p:spPr/>
        <p:txBody>
          <a:bodyPr/>
          <a:lstStyle/>
          <a:p>
            <a:r>
              <a:rPr lang="en-US" dirty="0" smtClean="0"/>
              <a:t>What kinds of things go on at night?</a:t>
            </a:r>
          </a:p>
          <a:p>
            <a:pPr lvl="1"/>
            <a:r>
              <a:rPr lang="en-US" dirty="0" smtClean="0"/>
              <a:t>All too common these days in the daylight</a:t>
            </a:r>
          </a:p>
          <a:p>
            <a:pPr lvl="1"/>
            <a:r>
              <a:rPr lang="en-US" dirty="0" smtClean="0"/>
              <a:t>No shame</a:t>
            </a:r>
          </a:p>
          <a:p>
            <a:r>
              <a:rPr lang="en-US" dirty="0" smtClean="0"/>
              <a:t>Make no provision for the flesh</a:t>
            </a:r>
          </a:p>
          <a:p>
            <a:pPr lvl="1"/>
            <a:r>
              <a:rPr lang="en-US" dirty="0" smtClean="0"/>
              <a:t>Do you follow strictly this instruction?</a:t>
            </a:r>
          </a:p>
          <a:p>
            <a:pPr lvl="1"/>
            <a:r>
              <a:rPr lang="en-US" dirty="0" smtClean="0"/>
              <a:t>Put on the </a:t>
            </a:r>
            <a:r>
              <a:rPr lang="en-US" b="1" dirty="0" smtClean="0"/>
              <a:t>Lord</a:t>
            </a:r>
            <a:r>
              <a:rPr lang="en-US" dirty="0" smtClean="0"/>
              <a:t> Jesus Christ</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1546067897"/>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Romans XIV</a:t>
            </a:r>
            <a:endParaRPr lang="en-US" dirty="0"/>
          </a:p>
        </p:txBody>
      </p:sp>
      <p:sp>
        <p:nvSpPr>
          <p:cNvPr id="6" name="Text Placeholder 5"/>
          <p:cNvSpPr>
            <a:spLocks noGrp="1"/>
          </p:cNvSpPr>
          <p:nvPr>
            <p:ph type="body" idx="1"/>
          </p:nvPr>
        </p:nvSpPr>
        <p:spPr/>
        <p:txBody>
          <a:bodyPr/>
          <a:lstStyle/>
          <a:p>
            <a:r>
              <a:rPr lang="en-US" dirty="0" smtClean="0"/>
              <a:t>Dealing with matters of conscience</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2142003492"/>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Problem</a:t>
            </a:r>
            <a:endParaRPr lang="en-US" dirty="0"/>
          </a:p>
        </p:txBody>
      </p:sp>
      <p:sp>
        <p:nvSpPr>
          <p:cNvPr id="3" name="Content Placeholder 2"/>
          <p:cNvSpPr>
            <a:spLocks noGrp="1"/>
          </p:cNvSpPr>
          <p:nvPr>
            <p:ph idx="1"/>
          </p:nvPr>
        </p:nvSpPr>
        <p:spPr/>
        <p:txBody>
          <a:bodyPr/>
          <a:lstStyle/>
          <a:p>
            <a:r>
              <a:rPr lang="en-US" dirty="0" smtClean="0"/>
              <a:t>Similar to I Corinthians 8–10</a:t>
            </a:r>
          </a:p>
          <a:p>
            <a:pPr lvl="1"/>
            <a:r>
              <a:rPr lang="en-US" dirty="0" smtClean="0"/>
              <a:t>Eating meats offered to idols</a:t>
            </a:r>
          </a:p>
          <a:p>
            <a:pPr lvl="1"/>
            <a:r>
              <a:rPr lang="en-US" dirty="0" smtClean="0"/>
              <a:t>Nothing wrong in theory</a:t>
            </a:r>
          </a:p>
          <a:p>
            <a:pPr lvl="1"/>
            <a:r>
              <a:rPr lang="en-US" dirty="0" smtClean="0"/>
              <a:t>To the strong: Do not offend the weak</a:t>
            </a:r>
          </a:p>
          <a:p>
            <a:pPr lvl="1"/>
            <a:r>
              <a:rPr lang="en-US" dirty="0" smtClean="0"/>
              <a:t>To all: Do not play with fire</a:t>
            </a:r>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3265979329"/>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lstStyle/>
          <a:p>
            <a:r>
              <a:rPr lang="en-US" dirty="0" smtClean="0"/>
              <a:t>Similar to I Corinthians 8–10</a:t>
            </a:r>
          </a:p>
          <a:p>
            <a:r>
              <a:rPr lang="en-US" dirty="0" smtClean="0"/>
              <a:t>Matters of conscience</a:t>
            </a:r>
          </a:p>
          <a:p>
            <a:pPr lvl="1"/>
            <a:r>
              <a:rPr lang="en-US" dirty="0" smtClean="0"/>
              <a:t>To the strong: do not despise the weak</a:t>
            </a:r>
          </a:p>
          <a:p>
            <a:pPr lvl="1"/>
            <a:r>
              <a:rPr lang="en-US" dirty="0" smtClean="0"/>
              <a:t>To the weak: do not judge the strong</a:t>
            </a:r>
          </a:p>
          <a:p>
            <a:pPr lvl="1"/>
            <a:r>
              <a:rPr lang="en-US" dirty="0" smtClean="0"/>
              <a:t>To the strong: consider the conscience of the weak</a:t>
            </a:r>
          </a:p>
          <a:p>
            <a:pPr lvl="1"/>
            <a:r>
              <a:rPr lang="en-US" dirty="0" smtClean="0"/>
              <a:t>Remember the context: Jewish &amp; Gentile friction</a:t>
            </a:r>
          </a:p>
          <a:p>
            <a:pPr lvl="1"/>
            <a:r>
              <a:rPr lang="en-US" b="1" dirty="0" smtClean="0"/>
              <a:t>Not</a:t>
            </a:r>
            <a:r>
              <a:rPr lang="en-US" dirty="0" smtClean="0"/>
              <a:t> matters of right &amp; wrong</a:t>
            </a:r>
          </a:p>
        </p:txBody>
      </p:sp>
      <p:sp>
        <p:nvSpPr>
          <p:cNvPr id="4" name="Slide Number Placeholder 3"/>
          <p:cNvSpPr>
            <a:spLocks noGrp="1"/>
          </p:cNvSpPr>
          <p:nvPr>
            <p:ph type="sldNum" sz="quarter" idx="12"/>
          </p:nvPr>
        </p:nvSpPr>
        <p:spPr/>
        <p:txBody>
          <a:bodyPr/>
          <a:lstStyle/>
          <a:p>
            <a:fld id="{4FAB73BC-B049-4115-A692-8D63A059BFB8}" type="slidenum">
              <a:rPr lang="en-US" smtClean="0"/>
              <a:t>14</a:t>
            </a:fld>
            <a:endParaRPr lang="en-US" dirty="0"/>
          </a:p>
        </p:txBody>
      </p:sp>
    </p:spTree>
    <p:extLst>
      <p:ext uri="{BB962C8B-B14F-4D97-AF65-F5344CB8AC3E}">
        <p14:creationId xmlns:p14="http://schemas.microsoft.com/office/powerpoint/2010/main" val="4212552136"/>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15</a:t>
            </a:fld>
            <a:endParaRPr lang="en-US" dirty="0"/>
          </a:p>
        </p:txBody>
      </p:sp>
      <p:sp>
        <p:nvSpPr>
          <p:cNvPr id="5" name="Title 4"/>
          <p:cNvSpPr>
            <a:spLocks noGrp="1"/>
          </p:cNvSpPr>
          <p:nvPr>
            <p:ph type="title"/>
          </p:nvPr>
        </p:nvSpPr>
        <p:spPr/>
        <p:txBody>
          <a:bodyPr/>
          <a:lstStyle/>
          <a:p>
            <a:r>
              <a:rPr lang="en-US" dirty="0" smtClean="0"/>
              <a:t>Receive </a:t>
            </a:r>
            <a:r>
              <a:rPr lang="en-US" dirty="0"/>
              <a:t>one who is weak in the faith, but not to disputes over doubtful things. </a:t>
            </a:r>
            <a:r>
              <a:rPr lang="en-US" baseline="30000" dirty="0">
                <a:solidFill>
                  <a:schemeClr val="accent3"/>
                </a:solidFill>
              </a:rPr>
              <a:t>2</a:t>
            </a:r>
            <a:r>
              <a:rPr lang="en-US" dirty="0"/>
              <a:t> For one believes he may eat all things, but he who is weak eats only vegetables. </a:t>
            </a:r>
            <a:r>
              <a:rPr lang="en-US" baseline="30000" dirty="0">
                <a:solidFill>
                  <a:schemeClr val="accent3"/>
                </a:solidFill>
              </a:rPr>
              <a:t>3</a:t>
            </a:r>
            <a:r>
              <a:rPr lang="en-US" dirty="0"/>
              <a:t> Let not him who eats despise him who does not eat, and let not him who does not eat judge him who eats; for God has received him.</a:t>
            </a:r>
          </a:p>
        </p:txBody>
      </p:sp>
      <p:sp>
        <p:nvSpPr>
          <p:cNvPr id="6" name="Text Placeholder 5"/>
          <p:cNvSpPr>
            <a:spLocks noGrp="1"/>
          </p:cNvSpPr>
          <p:nvPr>
            <p:ph type="body" sz="quarter" idx="13"/>
          </p:nvPr>
        </p:nvSpPr>
        <p:spPr/>
        <p:txBody>
          <a:bodyPr/>
          <a:lstStyle/>
          <a:p>
            <a:r>
              <a:rPr lang="en-US" dirty="0" smtClean="0"/>
              <a:t>Romans 14:1–3 </a:t>
            </a:r>
            <a:r>
              <a:rPr lang="en-US" dirty="0" err="1" smtClean="0"/>
              <a:t>nkjv</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981169842"/>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Disputes over Doubtful Things</a:t>
            </a:r>
            <a:endParaRPr lang="en-US" dirty="0"/>
          </a:p>
        </p:txBody>
      </p:sp>
      <p:sp>
        <p:nvSpPr>
          <p:cNvPr id="7" name="Content Placeholder 6"/>
          <p:cNvSpPr>
            <a:spLocks noGrp="1"/>
          </p:cNvSpPr>
          <p:nvPr>
            <p:ph idx="1"/>
          </p:nvPr>
        </p:nvSpPr>
        <p:spPr/>
        <p:txBody>
          <a:bodyPr/>
          <a:lstStyle/>
          <a:p>
            <a:r>
              <a:rPr lang="en-US" dirty="0" smtClean="0"/>
              <a:t>What is Paul talking about?</a:t>
            </a:r>
          </a:p>
          <a:p>
            <a:pPr lvl="1"/>
            <a:r>
              <a:rPr lang="en-US" dirty="0" smtClean="0"/>
              <a:t>Jews may have avoided meats …</a:t>
            </a:r>
          </a:p>
          <a:p>
            <a:pPr lvl="2"/>
            <a:r>
              <a:rPr lang="en-US" dirty="0" smtClean="0"/>
              <a:t>… in case they had been offered to idols</a:t>
            </a:r>
          </a:p>
          <a:p>
            <a:pPr lvl="2"/>
            <a:r>
              <a:rPr lang="en-US" dirty="0" smtClean="0"/>
              <a:t>… that were unclean per Leviticus 11</a:t>
            </a:r>
          </a:p>
          <a:p>
            <a:pPr lvl="1"/>
            <a:r>
              <a:rPr lang="en-US" dirty="0" smtClean="0"/>
              <a:t>Gentiles may have avoided meats in case they had been offered to idols</a:t>
            </a:r>
          </a:p>
          <a:p>
            <a:r>
              <a:rPr lang="en-US" dirty="0" smtClean="0"/>
              <a:t>Does God accept both men? If so, why the controversy?</a:t>
            </a:r>
          </a:p>
          <a:p>
            <a:pPr lvl="1"/>
            <a:r>
              <a:rPr lang="en-US" dirty="0" smtClean="0"/>
              <a:t>Pride?</a:t>
            </a: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t>16</a:t>
            </a:fld>
            <a:endParaRPr lang="en-US" dirty="0"/>
          </a:p>
        </p:txBody>
      </p:sp>
    </p:spTree>
    <p:extLst>
      <p:ext uri="{BB962C8B-B14F-4D97-AF65-F5344CB8AC3E}">
        <p14:creationId xmlns:p14="http://schemas.microsoft.com/office/powerpoint/2010/main" val="1531026897"/>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500"/>
                                        <p:tgtEl>
                                          <p:spTgt spid="7">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500"/>
                                        <p:tgtEl>
                                          <p:spTgt spid="7">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fade">
                                      <p:cBhvr>
                                        <p:cTn id="29" dur="500"/>
                                        <p:tgtEl>
                                          <p:spTgt spid="7">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xEl>
                                              <p:pRg st="6" end="6"/>
                                            </p:txEl>
                                          </p:spTgt>
                                        </p:tgtEl>
                                        <p:attrNameLst>
                                          <p:attrName>style.visibility</p:attrName>
                                        </p:attrNameLst>
                                      </p:cBhvr>
                                      <p:to>
                                        <p:strVal val="visible"/>
                                      </p:to>
                                    </p:set>
                                    <p:animEffect transition="in" filter="fade">
                                      <p:cBhvr>
                                        <p:cTn id="34"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17</a:t>
            </a:fld>
            <a:endParaRPr lang="en-US" dirty="0"/>
          </a:p>
        </p:txBody>
      </p:sp>
      <p:sp>
        <p:nvSpPr>
          <p:cNvPr id="5" name="Title 4"/>
          <p:cNvSpPr>
            <a:spLocks noGrp="1"/>
          </p:cNvSpPr>
          <p:nvPr>
            <p:ph type="title"/>
          </p:nvPr>
        </p:nvSpPr>
        <p:spPr/>
        <p:txBody>
          <a:bodyPr/>
          <a:lstStyle/>
          <a:p>
            <a:r>
              <a:rPr lang="en-US" dirty="0"/>
              <a:t>Who are you to judge </a:t>
            </a:r>
            <a:r>
              <a:rPr lang="en-US" dirty="0" smtClean="0"/>
              <a:t>another’s </a:t>
            </a:r>
            <a:r>
              <a:rPr lang="en-US" dirty="0"/>
              <a:t>servant? To his own master he stands or falls. Indeed, he will be made to stand, for God is able to make him stand.</a:t>
            </a:r>
          </a:p>
        </p:txBody>
      </p:sp>
      <p:sp>
        <p:nvSpPr>
          <p:cNvPr id="6" name="Text Placeholder 5"/>
          <p:cNvSpPr>
            <a:spLocks noGrp="1"/>
          </p:cNvSpPr>
          <p:nvPr>
            <p:ph type="body" sz="quarter" idx="13"/>
          </p:nvPr>
        </p:nvSpPr>
        <p:spPr/>
        <p:txBody>
          <a:bodyPr/>
          <a:lstStyle/>
          <a:p>
            <a:r>
              <a:rPr lang="en-US" dirty="0" smtClean="0"/>
              <a:t>Romans 14:4 </a:t>
            </a:r>
            <a:r>
              <a:rPr lang="en-US" dirty="0" err="1" smtClean="0"/>
              <a:t>nkjv</a:t>
            </a:r>
            <a:endParaRPr lang="en-US" dirty="0"/>
          </a:p>
        </p:txBody>
      </p:sp>
      <p:sp>
        <p:nvSpPr>
          <p:cNvPr id="7" name="Text Placeholder 6"/>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2327739835"/>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Judging Another’s Servant</a:t>
            </a:r>
            <a:endParaRPr lang="en-US" dirty="0"/>
          </a:p>
        </p:txBody>
      </p:sp>
      <p:sp>
        <p:nvSpPr>
          <p:cNvPr id="7" name="Content Placeholder 6"/>
          <p:cNvSpPr>
            <a:spLocks noGrp="1"/>
          </p:cNvSpPr>
          <p:nvPr>
            <p:ph idx="1"/>
          </p:nvPr>
        </p:nvSpPr>
        <p:spPr/>
        <p:txBody>
          <a:bodyPr/>
          <a:lstStyle/>
          <a:p>
            <a:r>
              <a:rPr lang="en-US" dirty="0" smtClean="0"/>
              <a:t>What does v. 4 say about how we should temper our criticisms of our brethren?</a:t>
            </a:r>
          </a:p>
          <a:p>
            <a:r>
              <a:rPr lang="en-US" dirty="0" smtClean="0"/>
              <a:t>Does this mean that we are being presumptuous when we rebuke a brother for sin?</a:t>
            </a:r>
          </a:p>
          <a:p>
            <a:pPr lvl="1"/>
            <a:r>
              <a:rPr lang="en-US" dirty="0" smtClean="0"/>
              <a:t>Paul’s rebuke of Peter (Gal 2:ff)</a:t>
            </a:r>
          </a:p>
          <a:p>
            <a:pPr lvl="1"/>
            <a:r>
              <a:rPr lang="en-US" dirty="0" smtClean="0"/>
              <a:t>Our responsibility to restore the erring (Gal 6:1; Jas 5:19, 20)</a:t>
            </a: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t>18</a:t>
            </a:fld>
            <a:endParaRPr lang="en-US" dirty="0"/>
          </a:p>
        </p:txBody>
      </p:sp>
    </p:spTree>
    <p:extLst>
      <p:ext uri="{BB962C8B-B14F-4D97-AF65-F5344CB8AC3E}">
        <p14:creationId xmlns:p14="http://schemas.microsoft.com/office/powerpoint/2010/main" val="1218841509"/>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Romans XIII</a:t>
            </a:r>
            <a:endParaRPr lang="en-US" dirty="0"/>
          </a:p>
        </p:txBody>
      </p:sp>
      <p:sp>
        <p:nvSpPr>
          <p:cNvPr id="6" name="Text Placeholder 5"/>
          <p:cNvSpPr>
            <a:spLocks noGrp="1"/>
          </p:cNvSpPr>
          <p:nvPr>
            <p:ph type="body" idx="1"/>
          </p:nvPr>
        </p:nvSpPr>
        <p:spPr/>
        <p:txBody>
          <a:bodyPr/>
          <a:lstStyle/>
          <a:p>
            <a:r>
              <a:rPr lang="en-US" dirty="0" smtClean="0"/>
              <a:t>Loving our neighbors</a:t>
            </a:r>
          </a:p>
          <a:p>
            <a:r>
              <a:rPr lang="en-US" dirty="0" smtClean="0"/>
              <a:t>Awakening out of sleep</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51365278"/>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pPr/>
              <a:t>3</a:t>
            </a:fld>
            <a:endParaRPr lang="en-US" dirty="0"/>
          </a:p>
        </p:txBody>
      </p:sp>
      <p:sp>
        <p:nvSpPr>
          <p:cNvPr id="2" name="Title 1"/>
          <p:cNvSpPr>
            <a:spLocks noGrp="1"/>
          </p:cNvSpPr>
          <p:nvPr>
            <p:ph type="title"/>
          </p:nvPr>
        </p:nvSpPr>
        <p:spPr/>
        <p:txBody>
          <a:bodyPr>
            <a:normAutofit/>
          </a:bodyPr>
          <a:lstStyle/>
          <a:p>
            <a:r>
              <a:rPr lang="en-US" dirty="0"/>
              <a:t>Render therefore to all their due</a:t>
            </a:r>
            <a:r>
              <a:rPr lang="en-US" dirty="0" smtClean="0"/>
              <a:t>: taxes </a:t>
            </a:r>
            <a:r>
              <a:rPr lang="en-US" dirty="0"/>
              <a:t>to whom taxes are due, customs to whom customs, fear to whom fear, honor to whom honor</a:t>
            </a:r>
            <a:r>
              <a:rPr lang="en-US" dirty="0" smtClean="0"/>
              <a:t>. </a:t>
            </a:r>
            <a:r>
              <a:rPr lang="en-US" baseline="30000" dirty="0" smtClean="0">
                <a:solidFill>
                  <a:schemeClr val="accent3"/>
                </a:solidFill>
              </a:rPr>
              <a:t>8</a:t>
            </a:r>
            <a:r>
              <a:rPr lang="en-US" dirty="0" smtClean="0"/>
              <a:t> Owe </a:t>
            </a:r>
            <a:r>
              <a:rPr lang="en-US" dirty="0"/>
              <a:t>no one anything except to love one another, for he who loves another has fulfilled the law. </a:t>
            </a:r>
          </a:p>
        </p:txBody>
      </p:sp>
      <p:sp>
        <p:nvSpPr>
          <p:cNvPr id="3" name="Text Placeholder 2"/>
          <p:cNvSpPr>
            <a:spLocks noGrp="1"/>
          </p:cNvSpPr>
          <p:nvPr>
            <p:ph type="body" sz="quarter" idx="13"/>
          </p:nvPr>
        </p:nvSpPr>
        <p:spPr/>
        <p:txBody>
          <a:bodyPr/>
          <a:lstStyle/>
          <a:p>
            <a:r>
              <a:rPr lang="en-US" dirty="0" smtClean="0"/>
              <a:t>Romans 13:7, 8 </a:t>
            </a:r>
            <a:r>
              <a:rPr lang="en-US" dirty="0" err="1" smtClean="0"/>
              <a:t>nkjv</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896225239"/>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Owe No One Anything …</a:t>
            </a:r>
            <a:endParaRPr lang="en-US" dirty="0"/>
          </a:p>
        </p:txBody>
      </p:sp>
      <p:sp>
        <p:nvSpPr>
          <p:cNvPr id="7" name="Content Placeholder 6"/>
          <p:cNvSpPr>
            <a:spLocks noGrp="1"/>
          </p:cNvSpPr>
          <p:nvPr>
            <p:ph idx="1"/>
          </p:nvPr>
        </p:nvSpPr>
        <p:spPr/>
        <p:txBody>
          <a:bodyPr>
            <a:normAutofit/>
          </a:bodyPr>
          <a:lstStyle/>
          <a:p>
            <a:r>
              <a:rPr lang="en-US" dirty="0" smtClean="0"/>
              <a:t>Does v. 8 forbid debt of any sort?</a:t>
            </a:r>
          </a:p>
          <a:p>
            <a:pPr lvl="1"/>
            <a:r>
              <a:rPr lang="en-US" dirty="0" smtClean="0"/>
              <a:t>“… from </a:t>
            </a:r>
            <a:r>
              <a:rPr lang="en-US" dirty="0"/>
              <a:t>him who wants to borrow </a:t>
            </a:r>
            <a:r>
              <a:rPr lang="en-US" dirty="0" smtClean="0"/>
              <a:t>… do </a:t>
            </a:r>
            <a:r>
              <a:rPr lang="en-US" dirty="0"/>
              <a:t>not turn away</a:t>
            </a:r>
            <a:r>
              <a:rPr lang="en-US" dirty="0" smtClean="0"/>
              <a:t>.” (Mat 5:42)</a:t>
            </a:r>
          </a:p>
          <a:p>
            <a:pPr lvl="1"/>
            <a:r>
              <a:rPr lang="en-US" dirty="0"/>
              <a:t>“The wicked borrows and does not </a:t>
            </a:r>
            <a:r>
              <a:rPr lang="en-US" dirty="0" smtClean="0"/>
              <a:t>repay … .” (</a:t>
            </a:r>
            <a:r>
              <a:rPr lang="en-US" dirty="0" err="1" smtClean="0"/>
              <a:t>Psa</a:t>
            </a:r>
            <a:r>
              <a:rPr lang="en-US" dirty="0" smtClean="0"/>
              <a:t> 37:21)</a:t>
            </a:r>
          </a:p>
          <a:p>
            <a:pPr lvl="1"/>
            <a:r>
              <a:rPr lang="en-US" dirty="0" smtClean="0"/>
              <a:t>“… the </a:t>
            </a:r>
            <a:r>
              <a:rPr lang="en-US" dirty="0"/>
              <a:t>borrower is servant to the lender</a:t>
            </a:r>
            <a:r>
              <a:rPr lang="en-US" dirty="0" smtClean="0"/>
              <a:t>.” (Pro 22:7)</a:t>
            </a:r>
          </a:p>
          <a:p>
            <a:r>
              <a:rPr lang="en-US" dirty="0" smtClean="0"/>
              <a:t>Why are you going into debt?</a:t>
            </a:r>
          </a:p>
          <a:p>
            <a:pPr lvl="1"/>
            <a:r>
              <a:rPr lang="en-US" dirty="0" smtClean="0"/>
              <a:t>“… ‘You shall not covet’ …” (Rom 14:9)</a:t>
            </a:r>
          </a:p>
          <a:p>
            <a:pPr lvl="1"/>
            <a:r>
              <a:rPr lang="en-US" dirty="0" smtClean="0"/>
              <a:t>“Let </a:t>
            </a:r>
            <a:r>
              <a:rPr lang="en-US" dirty="0"/>
              <a:t>your conduct be without covetousness; be content with such things as you have</a:t>
            </a:r>
            <a:r>
              <a:rPr lang="en-US" dirty="0" smtClean="0"/>
              <a:t>.” (</a:t>
            </a:r>
            <a:r>
              <a:rPr lang="en-US" dirty="0" err="1" smtClean="0"/>
              <a:t>Heb</a:t>
            </a:r>
            <a:r>
              <a:rPr lang="en-US" dirty="0" smtClean="0"/>
              <a:t> 13:5)</a:t>
            </a:r>
          </a:p>
        </p:txBody>
      </p:sp>
      <p:sp>
        <p:nvSpPr>
          <p:cNvPr id="2" name="Slide Number Placeholder 1"/>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1088712769"/>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500"/>
                                        <p:tgtEl>
                                          <p:spTgt spid="7">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500"/>
                                        <p:tgtEl>
                                          <p:spTgt spid="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fade">
                                      <p:cBhvr>
                                        <p:cTn id="25" dur="500"/>
                                        <p:tgtEl>
                                          <p:spTgt spid="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fade">
                                      <p:cBhvr>
                                        <p:cTn id="30" dur="500"/>
                                        <p:tgtEl>
                                          <p:spTgt spid="7">
                                            <p:txEl>
                                              <p:pRg st="5" end="5"/>
                                            </p:txEl>
                                          </p:spTgt>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7">
                                            <p:txEl>
                                              <p:pRg st="6" end="6"/>
                                            </p:txEl>
                                          </p:spTgt>
                                        </p:tgtEl>
                                        <p:attrNameLst>
                                          <p:attrName>style.visibility</p:attrName>
                                        </p:attrNameLst>
                                      </p:cBhvr>
                                      <p:to>
                                        <p:strVal val="visible"/>
                                      </p:to>
                                    </p:set>
                                    <p:animEffect transition="in" filter="fade">
                                      <p:cBhvr>
                                        <p:cTn id="34"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Owe No One Anything …</a:t>
            </a:r>
            <a:endParaRPr lang="en-US" dirty="0"/>
          </a:p>
        </p:txBody>
      </p:sp>
      <p:sp>
        <p:nvSpPr>
          <p:cNvPr id="7" name="Content Placeholder 6"/>
          <p:cNvSpPr>
            <a:spLocks noGrp="1"/>
          </p:cNvSpPr>
          <p:nvPr>
            <p:ph idx="1"/>
          </p:nvPr>
        </p:nvSpPr>
        <p:spPr/>
        <p:txBody>
          <a:bodyPr/>
          <a:lstStyle/>
          <a:p>
            <a:r>
              <a:rPr lang="en-US" dirty="0" smtClean="0"/>
              <a:t>Can we ever “pay off” or be “caught up” on the love we are to have for each other?</a:t>
            </a:r>
          </a:p>
          <a:p>
            <a:pPr lvl="1"/>
            <a:r>
              <a:rPr lang="en-US" dirty="0" smtClean="0"/>
              <a:t>You can be caught up on your mortgage or your car loan</a:t>
            </a:r>
          </a:p>
          <a:p>
            <a:pPr lvl="1"/>
            <a:r>
              <a:rPr lang="en-US" dirty="0" smtClean="0"/>
              <a:t>You can never “pay off” your obligation to love</a:t>
            </a:r>
          </a:p>
        </p:txBody>
      </p:sp>
      <p:sp>
        <p:nvSpPr>
          <p:cNvPr id="2" name="Slide Number Placeholder 1"/>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775445539"/>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
        <p:nvSpPr>
          <p:cNvPr id="2" name="Title 1"/>
          <p:cNvSpPr>
            <a:spLocks noGrp="1"/>
          </p:cNvSpPr>
          <p:nvPr>
            <p:ph type="title"/>
          </p:nvPr>
        </p:nvSpPr>
        <p:spPr/>
        <p:txBody>
          <a:bodyPr>
            <a:normAutofit fontScale="90000"/>
          </a:bodyPr>
          <a:lstStyle/>
          <a:p>
            <a:r>
              <a:rPr lang="en-US" dirty="0" smtClean="0"/>
              <a:t>For </a:t>
            </a:r>
            <a:r>
              <a:rPr lang="en-US" dirty="0"/>
              <a:t>the commandments, </a:t>
            </a:r>
            <a:r>
              <a:rPr lang="en-US" dirty="0" smtClean="0"/>
              <a:t>“You </a:t>
            </a:r>
            <a:r>
              <a:rPr lang="en-US" dirty="0"/>
              <a:t>shall not commit adultery</a:t>
            </a:r>
            <a:r>
              <a:rPr lang="en-US" dirty="0" smtClean="0"/>
              <a:t>,” “You </a:t>
            </a:r>
            <a:r>
              <a:rPr lang="en-US" dirty="0"/>
              <a:t>shall not </a:t>
            </a:r>
            <a:r>
              <a:rPr lang="en-US" dirty="0" smtClean="0"/>
              <a:t>murder,” “You </a:t>
            </a:r>
            <a:r>
              <a:rPr lang="en-US" dirty="0"/>
              <a:t>shall not steal</a:t>
            </a:r>
            <a:r>
              <a:rPr lang="en-US" dirty="0" smtClean="0"/>
              <a:t>,” “You </a:t>
            </a:r>
            <a:r>
              <a:rPr lang="en-US" dirty="0"/>
              <a:t>shall not bear false </a:t>
            </a:r>
            <a:r>
              <a:rPr lang="en-US" dirty="0" smtClean="0"/>
              <a:t>witness,” “You </a:t>
            </a:r>
            <a:r>
              <a:rPr lang="en-US" dirty="0"/>
              <a:t>shall not covet</a:t>
            </a:r>
            <a:r>
              <a:rPr lang="en-US" dirty="0" smtClean="0"/>
              <a:t>,” </a:t>
            </a:r>
            <a:r>
              <a:rPr lang="en-US" dirty="0"/>
              <a:t>and if there is any other commandment, are all summed up in this saying, namely, </a:t>
            </a:r>
            <a:r>
              <a:rPr lang="en-US" dirty="0" smtClean="0"/>
              <a:t>“You </a:t>
            </a:r>
            <a:r>
              <a:rPr lang="en-US" dirty="0"/>
              <a:t>shall love your neighbor as yourself</a:t>
            </a:r>
            <a:r>
              <a:rPr lang="en-US" dirty="0" smtClean="0"/>
              <a:t>.” </a:t>
            </a:r>
            <a:r>
              <a:rPr lang="en-US" baseline="30000" dirty="0">
                <a:solidFill>
                  <a:schemeClr val="accent3"/>
                </a:solidFill>
              </a:rPr>
              <a:t>10</a:t>
            </a:r>
            <a:r>
              <a:rPr lang="en-US" dirty="0"/>
              <a:t> Love does no harm to a neighbor; therefore love is the fulfillment of the law.</a:t>
            </a:r>
          </a:p>
        </p:txBody>
      </p:sp>
      <p:sp>
        <p:nvSpPr>
          <p:cNvPr id="3" name="Text Placeholder 2"/>
          <p:cNvSpPr>
            <a:spLocks noGrp="1"/>
          </p:cNvSpPr>
          <p:nvPr>
            <p:ph type="body" sz="quarter" idx="13"/>
          </p:nvPr>
        </p:nvSpPr>
        <p:spPr/>
        <p:txBody>
          <a:bodyPr/>
          <a:lstStyle/>
          <a:p>
            <a:r>
              <a:rPr lang="en-US" dirty="0" smtClean="0"/>
              <a:t>Romans 13:9, 10 </a:t>
            </a:r>
            <a:r>
              <a:rPr lang="en-US" dirty="0" err="1" smtClean="0"/>
              <a:t>nkjv</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4183821336"/>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Love Your Neighbor as Yourself</a:t>
            </a:r>
            <a:endParaRPr lang="en-US" dirty="0"/>
          </a:p>
        </p:txBody>
      </p:sp>
      <p:sp>
        <p:nvSpPr>
          <p:cNvPr id="7" name="Content Placeholder 6"/>
          <p:cNvSpPr>
            <a:spLocks noGrp="1"/>
          </p:cNvSpPr>
          <p:nvPr>
            <p:ph idx="1"/>
          </p:nvPr>
        </p:nvSpPr>
        <p:spPr/>
        <p:txBody>
          <a:bodyPr/>
          <a:lstStyle/>
          <a:p>
            <a:r>
              <a:rPr lang="en-US" dirty="0" smtClean="0"/>
              <a:t>What is, according to Jesus, the second greatest commandment?</a:t>
            </a:r>
          </a:p>
          <a:p>
            <a:r>
              <a:rPr lang="en-US" dirty="0" smtClean="0"/>
              <a:t>What is one test of whether an action I take is loving?</a:t>
            </a:r>
          </a:p>
          <a:p>
            <a:pPr lvl="1"/>
            <a:r>
              <a:rPr lang="en-US" dirty="0" smtClean="0"/>
              <a:t>Do no harm (v. 10)</a:t>
            </a:r>
          </a:p>
          <a:p>
            <a:pPr lvl="1"/>
            <a:r>
              <a:rPr lang="en-US" dirty="0" smtClean="0"/>
              <a:t>Adultery, lying, murder, coveting: all about </a:t>
            </a:r>
            <a:r>
              <a:rPr lang="en-US" b="1" dirty="0" smtClean="0"/>
              <a:t>me</a:t>
            </a:r>
          </a:p>
          <a:p>
            <a:r>
              <a:rPr lang="en-US" dirty="0" smtClean="0"/>
              <a:t>Does love never inflict pain?</a:t>
            </a:r>
          </a:p>
          <a:p>
            <a:r>
              <a:rPr lang="en-US" dirty="0" smtClean="0"/>
              <a:t>Are you loving your neighbor with the love he/she needs?</a:t>
            </a: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2284205656"/>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500"/>
                                        <p:tgtEl>
                                          <p:spTgt spid="7">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fade">
                                      <p:cBhvr>
                                        <p:cTn id="26" dur="500"/>
                                        <p:tgtEl>
                                          <p:spTgt spid="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AB73BC-B049-4115-A692-8D63A059BFB8}" type="slidenum">
              <a:rPr lang="en-US" smtClean="0"/>
              <a:t>8</a:t>
            </a:fld>
            <a:endParaRPr lang="en-US" dirty="0"/>
          </a:p>
        </p:txBody>
      </p:sp>
      <p:sp>
        <p:nvSpPr>
          <p:cNvPr id="5" name="Title 4"/>
          <p:cNvSpPr>
            <a:spLocks noGrp="1"/>
          </p:cNvSpPr>
          <p:nvPr>
            <p:ph type="title"/>
          </p:nvPr>
        </p:nvSpPr>
        <p:spPr/>
        <p:txBody>
          <a:bodyPr/>
          <a:lstStyle/>
          <a:p>
            <a:r>
              <a:rPr lang="en-US" dirty="0"/>
              <a:t>And do this, knowing the time, that now it is high time to awake out of sleep; for now our salvation is nearer than when we first believed. </a:t>
            </a:r>
            <a:r>
              <a:rPr lang="en-US" baseline="30000" dirty="0">
                <a:solidFill>
                  <a:schemeClr val="accent3"/>
                </a:solidFill>
              </a:rPr>
              <a:t>12</a:t>
            </a:r>
            <a:r>
              <a:rPr lang="en-US" dirty="0"/>
              <a:t> The night is far spent, the day is at hand. Therefore let us cast off the works of darkness, and let us put on the armor of light.</a:t>
            </a:r>
          </a:p>
        </p:txBody>
      </p:sp>
      <p:sp>
        <p:nvSpPr>
          <p:cNvPr id="6" name="Text Placeholder 5"/>
          <p:cNvSpPr>
            <a:spLocks noGrp="1"/>
          </p:cNvSpPr>
          <p:nvPr>
            <p:ph type="body" sz="quarter" idx="13"/>
          </p:nvPr>
        </p:nvSpPr>
        <p:spPr/>
        <p:txBody>
          <a:bodyPr/>
          <a:lstStyle/>
          <a:p>
            <a:r>
              <a:rPr lang="en-US" dirty="0" smtClean="0"/>
              <a:t>Romans 13:11, 12 </a:t>
            </a:r>
            <a:r>
              <a:rPr lang="en-US" dirty="0" err="1" smtClean="0"/>
              <a:t>nkjv</a:t>
            </a:r>
            <a:endParaRPr lang="en-US" dirty="0"/>
          </a:p>
        </p:txBody>
      </p:sp>
      <p:sp>
        <p:nvSpPr>
          <p:cNvPr id="7" name="Text Placeholder 6"/>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1455814452"/>
      </p:ext>
    </p:extLst>
  </p:cSld>
  <p:clrMapOvr>
    <a:masterClrMapping/>
  </p:clrMapOvr>
  <p:transition xmlns:p14="http://schemas.microsoft.com/office/powerpoint/2010/mai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Awake, Cast Off Dark Works</a:t>
            </a:r>
            <a:endParaRPr lang="en-US" dirty="0"/>
          </a:p>
        </p:txBody>
      </p:sp>
      <p:sp>
        <p:nvSpPr>
          <p:cNvPr id="3" name="Content Placeholder 2"/>
          <p:cNvSpPr>
            <a:spLocks noGrp="1"/>
          </p:cNvSpPr>
          <p:nvPr>
            <p:ph idx="1"/>
          </p:nvPr>
        </p:nvSpPr>
        <p:spPr/>
        <p:txBody>
          <a:bodyPr/>
          <a:lstStyle/>
          <a:p>
            <a:r>
              <a:rPr lang="en-US" dirty="0" smtClean="0"/>
              <a:t>Why does Paul tell us wake up?</a:t>
            </a:r>
          </a:p>
          <a:p>
            <a:pPr lvl="1"/>
            <a:r>
              <a:rPr lang="en-US" dirty="0" smtClean="0"/>
              <a:t>Salvation is nearer than when we first believed</a:t>
            </a:r>
          </a:p>
          <a:p>
            <a:pPr lvl="1"/>
            <a:r>
              <a:rPr lang="en-US" dirty="0" smtClean="0"/>
              <a:t>Night is almost over, day is at hand</a:t>
            </a:r>
          </a:p>
          <a:p>
            <a:pPr lvl="1"/>
            <a:r>
              <a:rPr lang="en-US" dirty="0" smtClean="0"/>
              <a:t>“Salvation” appears to be synecdoche for “judgment”</a:t>
            </a:r>
          </a:p>
          <a:p>
            <a:r>
              <a:rPr lang="en-US" dirty="0" smtClean="0"/>
              <a:t>What is the “armor of light”?</a:t>
            </a:r>
          </a:p>
          <a:p>
            <a:pPr lvl="1"/>
            <a:r>
              <a:rPr lang="en-US" dirty="0" smtClean="0"/>
              <a:t>Righteousness, faith, good works a la Ephesians 6</a:t>
            </a:r>
          </a:p>
          <a:p>
            <a:pPr lvl="1"/>
            <a:r>
              <a:rPr lang="en-US" dirty="0" smtClean="0"/>
              <a:t>Contrasts with the works of darkness</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9</a:t>
            </a:fld>
            <a:endParaRPr lang="en-US" dirty="0"/>
          </a:p>
        </p:txBody>
      </p:sp>
    </p:spTree>
    <p:extLst>
      <p:ext uri="{BB962C8B-B14F-4D97-AF65-F5344CB8AC3E}">
        <p14:creationId xmlns:p14="http://schemas.microsoft.com/office/powerpoint/2010/main" val="1995442851"/>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entury Schoolbook-Gothic">
      <a:majorFont>
        <a:latin typeface="Century Schoolbook"/>
        <a:ea typeface=""/>
        <a:cs typeface=""/>
      </a:majorFont>
      <a:minorFont>
        <a:latin typeface="Century Gothic"/>
        <a:ea typeface=""/>
        <a:cs typeface=""/>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xmlns="" name="Metropolitan" id="{4C5440D6-04D2-4954-96CF-F251137069B2}" vid="{D5487D36-20B9-4AF8-9845-4EE893DA08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372</TotalTime>
  <Words>1003</Words>
  <Application>Microsoft Macintosh PowerPoint</Application>
  <PresentationFormat>Custom</PresentationFormat>
  <Paragraphs>100</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Metropolitan</vt:lpstr>
      <vt:lpstr>Romans XIII &amp; XIV</vt:lpstr>
      <vt:lpstr>Romans XIII</vt:lpstr>
      <vt:lpstr>Render therefore to all their due: taxes to whom taxes are due, customs to whom customs, fear to whom fear, honor to whom honor. 8 Owe no one anything except to love one another, for he who loves another has fulfilled the law. </vt:lpstr>
      <vt:lpstr>Owe No One Anything …</vt:lpstr>
      <vt:lpstr>Owe No One Anything …</vt:lpstr>
      <vt:lpstr>For the commandments, “You shall not commit adultery,” “You shall not murder,” “You shall not steal,” “You shall not bear false witness,” “You shall not covet,” and if there is any other commandment, are all summed up in this saying, namely, “You shall love your neighbor as yourself.” 10 Love does no harm to a neighbor; therefore love is the fulfillment of the law.</vt:lpstr>
      <vt:lpstr>Love Your Neighbor as Yourself</vt:lpstr>
      <vt:lpstr>And do this, knowing the time, that now it is high time to awake out of sleep; for now our salvation is nearer than when we first believed. 12 The night is far spent, the day is at hand. Therefore let us cast off the works of darkness, and let us put on the armor of light.</vt:lpstr>
      <vt:lpstr>Awake, Cast Off Dark Works</vt:lpstr>
      <vt:lpstr>Let us walk properly, as in the day, not in revelry and drunkenness, not in lewdness and lust, not in strife and envy. 14 But put on the Lord Jesus Christ, and make no provision for the flesh, to fulfill its lusts.</vt:lpstr>
      <vt:lpstr>Put On Christ</vt:lpstr>
      <vt:lpstr>Romans XIV</vt:lpstr>
      <vt:lpstr>The Problem</vt:lpstr>
      <vt:lpstr>The Problem</vt:lpstr>
      <vt:lpstr>Receive one who is weak in the faith, but not to disputes over doubtful things. 2 For one believes he may eat all things, but he who is weak eats only vegetables. 3 Let not him who eats despise him who does not eat, and let not him who does not eat judge him who eats; for God has received him.</vt:lpstr>
      <vt:lpstr>Disputes over Doubtful Things</vt:lpstr>
      <vt:lpstr>Who are you to judge another’s servant? To his own master he stands or falls. Indeed, he will be made to stand, for God is able to make him stand.</vt:lpstr>
      <vt:lpstr>Judging Another’s Servant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XIII &amp; XIV</dc:title>
  <dc:creator>Collins, Brad</dc:creator>
  <cp:lastModifiedBy>Brad Collins</cp:lastModifiedBy>
  <cp:revision>127</cp:revision>
  <dcterms:created xsi:type="dcterms:W3CDTF">2014-11-26T03:08:51Z</dcterms:created>
  <dcterms:modified xsi:type="dcterms:W3CDTF">2014-11-28T15:29:03Z</dcterms:modified>
</cp:coreProperties>
</file>