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58" r:id="rId4"/>
    <p:sldId id="259" r:id="rId5"/>
    <p:sldId id="260" r:id="rId6"/>
    <p:sldId id="262" r:id="rId7"/>
    <p:sldId id="256"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5ACDB730-D197-43BB-A21E-39555AE07ED8}" type="datetimeFigureOut">
              <a:rPr lang="en-US" smtClean="0"/>
              <a:t>12/20/2014</a:t>
            </a:fld>
            <a:endParaRPr lang="en-US"/>
          </a:p>
        </p:txBody>
      </p:sp>
      <p:sp>
        <p:nvSpPr>
          <p:cNvPr id="17" name="Slide Number Placeholder 16"/>
          <p:cNvSpPr>
            <a:spLocks noGrp="1"/>
          </p:cNvSpPr>
          <p:nvPr>
            <p:ph type="sldNum" sz="quarter" idx="11"/>
          </p:nvPr>
        </p:nvSpPr>
        <p:spPr/>
        <p:txBody>
          <a:bodyPr/>
          <a:lstStyle/>
          <a:p>
            <a:fld id="{BCC1B527-395A-4FD2-9E59-66B7A1D2A3AD}"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DB730-D197-43BB-A21E-39555AE07ED8}"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1B527-395A-4FD2-9E59-66B7A1D2A3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DB730-D197-43BB-A21E-39555AE07ED8}"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1B527-395A-4FD2-9E59-66B7A1D2A3AD}"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5ACDB730-D197-43BB-A21E-39555AE07ED8}" type="datetimeFigureOut">
              <a:rPr lang="en-US" smtClean="0"/>
              <a:t>12/20/2014</a:t>
            </a:fld>
            <a:endParaRPr lang="en-US"/>
          </a:p>
        </p:txBody>
      </p:sp>
      <p:sp>
        <p:nvSpPr>
          <p:cNvPr id="12" name="Slide Number Placeholder 11"/>
          <p:cNvSpPr>
            <a:spLocks noGrp="1"/>
          </p:cNvSpPr>
          <p:nvPr>
            <p:ph type="sldNum" sz="quarter" idx="15"/>
          </p:nvPr>
        </p:nvSpPr>
        <p:spPr/>
        <p:txBody>
          <a:bodyPr/>
          <a:lstStyle/>
          <a:p>
            <a:fld id="{BCC1B527-395A-4FD2-9E59-66B7A1D2A3AD}"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5ACDB730-D197-43BB-A21E-39555AE07ED8}" type="datetimeFigureOut">
              <a:rPr lang="en-US" smtClean="0"/>
              <a:t>12/20/2014</a:t>
            </a:fld>
            <a:endParaRPr lang="en-US"/>
          </a:p>
        </p:txBody>
      </p:sp>
      <p:sp>
        <p:nvSpPr>
          <p:cNvPr id="14" name="Slide Number Placeholder 13"/>
          <p:cNvSpPr>
            <a:spLocks noGrp="1"/>
          </p:cNvSpPr>
          <p:nvPr>
            <p:ph type="sldNum" sz="quarter" idx="11"/>
          </p:nvPr>
        </p:nvSpPr>
        <p:spPr/>
        <p:txBody>
          <a:bodyPr/>
          <a:lstStyle/>
          <a:p>
            <a:fld id="{BCC1B527-395A-4FD2-9E59-66B7A1D2A3AD}"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5ACDB730-D197-43BB-A21E-39555AE07ED8}" type="datetimeFigureOut">
              <a:rPr lang="en-US" smtClean="0"/>
              <a:t>12/20/2014</a:t>
            </a:fld>
            <a:endParaRPr lang="en-US"/>
          </a:p>
        </p:txBody>
      </p:sp>
      <p:sp>
        <p:nvSpPr>
          <p:cNvPr id="12" name="Slide Number Placeholder 11"/>
          <p:cNvSpPr>
            <a:spLocks noGrp="1"/>
          </p:cNvSpPr>
          <p:nvPr>
            <p:ph type="sldNum" sz="quarter" idx="16"/>
          </p:nvPr>
        </p:nvSpPr>
        <p:spPr/>
        <p:txBody>
          <a:bodyPr/>
          <a:lstStyle/>
          <a:p>
            <a:fld id="{BCC1B527-395A-4FD2-9E59-66B7A1D2A3AD}"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5ACDB730-D197-43BB-A21E-39555AE07ED8}" type="datetimeFigureOut">
              <a:rPr lang="en-US" smtClean="0"/>
              <a:t>12/20/2014</a:t>
            </a:fld>
            <a:endParaRPr lang="en-US"/>
          </a:p>
        </p:txBody>
      </p:sp>
      <p:sp>
        <p:nvSpPr>
          <p:cNvPr id="12" name="Slide Number Placeholder 11"/>
          <p:cNvSpPr>
            <a:spLocks noGrp="1"/>
          </p:cNvSpPr>
          <p:nvPr>
            <p:ph type="sldNum" sz="quarter" idx="17"/>
          </p:nvPr>
        </p:nvSpPr>
        <p:spPr/>
        <p:txBody>
          <a:bodyPr/>
          <a:lstStyle/>
          <a:p>
            <a:fld id="{BCC1B527-395A-4FD2-9E59-66B7A1D2A3AD}"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5ACDB730-D197-43BB-A21E-39555AE07ED8}" type="datetimeFigureOut">
              <a:rPr lang="en-US" smtClean="0"/>
              <a:t>12/20/2014</a:t>
            </a:fld>
            <a:endParaRPr lang="en-US"/>
          </a:p>
        </p:txBody>
      </p:sp>
      <p:sp>
        <p:nvSpPr>
          <p:cNvPr id="16" name="Slide Number Placeholder 15"/>
          <p:cNvSpPr>
            <a:spLocks noGrp="1"/>
          </p:cNvSpPr>
          <p:nvPr>
            <p:ph type="sldNum" sz="quarter" idx="11"/>
          </p:nvPr>
        </p:nvSpPr>
        <p:spPr/>
        <p:txBody>
          <a:bodyPr/>
          <a:lstStyle/>
          <a:p>
            <a:fld id="{BCC1B527-395A-4FD2-9E59-66B7A1D2A3AD}"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5ACDB730-D197-43BB-A21E-39555AE07ED8}" type="datetimeFigureOut">
              <a:rPr lang="en-US" smtClean="0"/>
              <a:t>12/20/2014</a:t>
            </a:fld>
            <a:endParaRPr lang="en-US"/>
          </a:p>
        </p:txBody>
      </p:sp>
      <p:sp>
        <p:nvSpPr>
          <p:cNvPr id="8" name="Slide Number Placeholder 7"/>
          <p:cNvSpPr>
            <a:spLocks noGrp="1"/>
          </p:cNvSpPr>
          <p:nvPr>
            <p:ph type="sldNum" sz="quarter" idx="11"/>
          </p:nvPr>
        </p:nvSpPr>
        <p:spPr/>
        <p:txBody>
          <a:bodyPr/>
          <a:lstStyle/>
          <a:p>
            <a:fld id="{BCC1B527-395A-4FD2-9E59-66B7A1D2A3A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5ACDB730-D197-43BB-A21E-39555AE07ED8}" type="datetimeFigureOut">
              <a:rPr lang="en-US" smtClean="0"/>
              <a:t>12/20/2014</a:t>
            </a:fld>
            <a:endParaRPr lang="en-US"/>
          </a:p>
        </p:txBody>
      </p:sp>
      <p:sp>
        <p:nvSpPr>
          <p:cNvPr id="19" name="Slide Number Placeholder 18"/>
          <p:cNvSpPr>
            <a:spLocks noGrp="1"/>
          </p:cNvSpPr>
          <p:nvPr>
            <p:ph type="sldNum" sz="quarter" idx="16"/>
          </p:nvPr>
        </p:nvSpPr>
        <p:spPr/>
        <p:txBody>
          <a:bodyPr/>
          <a:lstStyle/>
          <a:p>
            <a:fld id="{BCC1B527-395A-4FD2-9E59-66B7A1D2A3AD}"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5ACDB730-D197-43BB-A21E-39555AE07ED8}" type="datetimeFigureOut">
              <a:rPr lang="en-US" smtClean="0"/>
              <a:t>12/20/2014</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BCC1B527-395A-4FD2-9E59-66B7A1D2A3AD}"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5ACDB730-D197-43BB-A21E-39555AE07ED8}" type="datetimeFigureOut">
              <a:rPr lang="en-US" smtClean="0"/>
              <a:t>12/20/2014</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CC1B527-395A-4FD2-9E59-66B7A1D2A3AD}"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Galatians 4</a:t>
            </a:r>
            <a:endParaRPr lang="en-US" sz="2800" dirty="0"/>
          </a:p>
        </p:txBody>
      </p:sp>
      <p:sp>
        <p:nvSpPr>
          <p:cNvPr id="3" name="TextBox 2"/>
          <p:cNvSpPr txBox="1"/>
          <p:nvPr/>
        </p:nvSpPr>
        <p:spPr>
          <a:xfrm>
            <a:off x="152400" y="2177143"/>
            <a:ext cx="8686800" cy="4555093"/>
          </a:xfrm>
          <a:prstGeom prst="rect">
            <a:avLst/>
          </a:prstGeom>
          <a:noFill/>
        </p:spPr>
        <p:txBody>
          <a:bodyPr wrap="square" rtlCol="0">
            <a:spAutoFit/>
          </a:bodyPr>
          <a:lstStyle/>
          <a:p>
            <a:r>
              <a:rPr lang="en-US" sz="2800" dirty="0" smtClean="0"/>
              <a:t>Genesis 12 – Promises to Abraham</a:t>
            </a:r>
          </a:p>
          <a:p>
            <a:pPr marL="285750" indent="-285750">
              <a:buFont typeface="Arial" panose="020B0604020202020204" pitchFamily="34" charset="0"/>
              <a:buChar char="•"/>
            </a:pPr>
            <a:r>
              <a:rPr lang="en-US" dirty="0" smtClean="0"/>
              <a:t>LAND</a:t>
            </a:r>
          </a:p>
          <a:p>
            <a:pPr marL="285750" indent="-285750">
              <a:buFont typeface="Arial" panose="020B0604020202020204" pitchFamily="34" charset="0"/>
              <a:buChar char="•"/>
            </a:pPr>
            <a:r>
              <a:rPr lang="en-US" dirty="0" smtClean="0"/>
              <a:t>NATION</a:t>
            </a:r>
          </a:p>
          <a:p>
            <a:pPr marL="285750" indent="-285750">
              <a:buFont typeface="Arial" panose="020B0604020202020204" pitchFamily="34" charset="0"/>
              <a:buChar char="•"/>
            </a:pPr>
            <a:r>
              <a:rPr lang="en-US" dirty="0" smtClean="0"/>
              <a:t>SEED</a:t>
            </a:r>
          </a:p>
          <a:p>
            <a:pPr marL="285750" indent="-285750">
              <a:buFont typeface="Arial" panose="020B0604020202020204" pitchFamily="34" charset="0"/>
              <a:buChar char="•"/>
            </a:pPr>
            <a:endParaRPr lang="en-US" dirty="0"/>
          </a:p>
          <a:p>
            <a:r>
              <a:rPr lang="en-US" sz="2800" dirty="0" smtClean="0"/>
              <a:t>PROMISES FULFILLED</a:t>
            </a:r>
          </a:p>
          <a:p>
            <a:pPr marL="285750" indent="-285750">
              <a:buFont typeface="Arial" panose="020B0604020202020204" pitchFamily="34" charset="0"/>
              <a:buChar char="•"/>
            </a:pPr>
            <a:r>
              <a:rPr lang="en-US" sz="2400" dirty="0" smtClean="0">
                <a:solidFill>
                  <a:srgbClr val="FFFF00"/>
                </a:solidFill>
              </a:rPr>
              <a:t>LAND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2000" dirty="0" smtClean="0"/>
              <a:t>JOSHUA 21:43-45 So the LORD gave to Israel all the land of which He had sworn to give to their fathers, and they took possession of it and dwelt in it.  The LORD gave them rest all around, according to all that He had sworn to their fathers. And not a man of all their enemies stood against them; the LORD delivered all their enemies into their hand.  Not a word failed of any good thing which the LORD had spoken to the house of Israel. All came to pass. </a:t>
            </a:r>
            <a:endParaRPr lang="en-US" sz="2000" dirty="0"/>
          </a:p>
        </p:txBody>
      </p:sp>
    </p:spTree>
    <p:extLst>
      <p:ext uri="{BB962C8B-B14F-4D97-AF65-F5344CB8AC3E}">
        <p14:creationId xmlns:p14="http://schemas.microsoft.com/office/powerpoint/2010/main" val="21822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Galatians 5</a:t>
            </a:r>
            <a:endParaRPr lang="en-US" sz="2800" dirty="0"/>
          </a:p>
        </p:txBody>
      </p:sp>
      <p:sp>
        <p:nvSpPr>
          <p:cNvPr id="3" name="TextBox 2"/>
          <p:cNvSpPr txBox="1"/>
          <p:nvPr/>
        </p:nvSpPr>
        <p:spPr>
          <a:xfrm>
            <a:off x="304800" y="1905000"/>
            <a:ext cx="8382000" cy="4647426"/>
          </a:xfrm>
          <a:prstGeom prst="rect">
            <a:avLst/>
          </a:prstGeom>
          <a:noFill/>
        </p:spPr>
        <p:txBody>
          <a:bodyPr wrap="square" rtlCol="0">
            <a:spAutoFit/>
          </a:bodyPr>
          <a:lstStyle/>
          <a:p>
            <a:r>
              <a:rPr lang="en-US" sz="2400" dirty="0"/>
              <a:t>Gal 5:1  Stand fast therefore in the liberty by which Christ has made us free, and do not be entangled again with a yoke of bondage. </a:t>
            </a:r>
          </a:p>
          <a:p>
            <a:r>
              <a:rPr lang="en-US" sz="2400" dirty="0" smtClean="0"/>
              <a:t>2  </a:t>
            </a:r>
            <a:r>
              <a:rPr lang="en-US" sz="2400" dirty="0"/>
              <a:t>Indeed I, Paul, say to you that if you become circumcised, Christ will profit you nothing. </a:t>
            </a:r>
          </a:p>
          <a:p>
            <a:r>
              <a:rPr lang="en-US" sz="2400" dirty="0" smtClean="0"/>
              <a:t>3  </a:t>
            </a:r>
            <a:r>
              <a:rPr lang="en-US" sz="2400" dirty="0"/>
              <a:t>And I testify again to every man who becomes circumcised that he is a debtor to keep the whole law. </a:t>
            </a:r>
          </a:p>
          <a:p>
            <a:r>
              <a:rPr lang="en-US" sz="2400" dirty="0" smtClean="0"/>
              <a:t>4  You </a:t>
            </a:r>
            <a:r>
              <a:rPr lang="en-US" sz="2400" dirty="0"/>
              <a:t>have become estranged from Christ, you who attempt to be justified by law; you have fallen from grace. </a:t>
            </a:r>
            <a:endParaRPr lang="en-US" sz="2400" dirty="0" smtClean="0"/>
          </a:p>
          <a:p>
            <a:pPr marL="457200" indent="-457200">
              <a:buAutoNum type="arabicPlain" startAt="4"/>
            </a:pPr>
            <a:endParaRPr lang="en-US" sz="2400" dirty="0"/>
          </a:p>
          <a:p>
            <a:r>
              <a:rPr lang="en-US" sz="2400" dirty="0" err="1"/>
              <a:t>Heb</a:t>
            </a:r>
            <a:r>
              <a:rPr lang="en-US" sz="2400" dirty="0"/>
              <a:t> 12:15  looking carefully </a:t>
            </a:r>
            <a:r>
              <a:rPr lang="en-US" sz="2800" i="1" u="sng" dirty="0"/>
              <a:t>lest anyone fall short of the grace of God</a:t>
            </a:r>
            <a:r>
              <a:rPr lang="en-US" sz="2400" dirty="0"/>
              <a:t>; lest any root of bitterness springing up cause trouble, and by this many become defiled; </a:t>
            </a:r>
          </a:p>
        </p:txBody>
      </p:sp>
    </p:spTree>
    <p:extLst>
      <p:ext uri="{BB962C8B-B14F-4D97-AF65-F5344CB8AC3E}">
        <p14:creationId xmlns:p14="http://schemas.microsoft.com/office/powerpoint/2010/main" val="74639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Galatians 5</a:t>
            </a:r>
            <a:endParaRPr lang="en-US" sz="2800" dirty="0"/>
          </a:p>
        </p:txBody>
      </p:sp>
      <p:sp>
        <p:nvSpPr>
          <p:cNvPr id="3" name="TextBox 2"/>
          <p:cNvSpPr txBox="1"/>
          <p:nvPr/>
        </p:nvSpPr>
        <p:spPr>
          <a:xfrm>
            <a:off x="228600" y="2133600"/>
            <a:ext cx="8077200" cy="4801314"/>
          </a:xfrm>
          <a:prstGeom prst="rect">
            <a:avLst/>
          </a:prstGeom>
          <a:noFill/>
        </p:spPr>
        <p:txBody>
          <a:bodyPr wrap="square" rtlCol="0">
            <a:spAutoFit/>
          </a:bodyPr>
          <a:lstStyle/>
          <a:p>
            <a:r>
              <a:rPr lang="en-US" sz="2400" dirty="0" smtClean="0"/>
              <a:t>5  </a:t>
            </a:r>
            <a:r>
              <a:rPr lang="en-US" sz="2400" dirty="0"/>
              <a:t>For we through the Spirit eagerly wait for the hope of righteousness by faith. </a:t>
            </a:r>
          </a:p>
          <a:p>
            <a:r>
              <a:rPr lang="en-US" sz="2400" dirty="0" smtClean="0"/>
              <a:t>6  </a:t>
            </a:r>
            <a:r>
              <a:rPr lang="en-US" sz="2400" dirty="0"/>
              <a:t>For in Christ Jesus neither circumcision nor </a:t>
            </a:r>
            <a:r>
              <a:rPr lang="en-US" sz="2400" dirty="0" err="1"/>
              <a:t>uncircumcision</a:t>
            </a:r>
            <a:r>
              <a:rPr lang="en-US" sz="2400" dirty="0"/>
              <a:t> avails anything, but faith working through love. </a:t>
            </a:r>
            <a:r>
              <a:rPr lang="en-US" sz="2400" dirty="0" smtClean="0"/>
              <a:t> 7  </a:t>
            </a:r>
            <a:r>
              <a:rPr lang="en-US" sz="2400" dirty="0"/>
              <a:t>You ran well. Who hindered you from obeying the truth? </a:t>
            </a:r>
            <a:r>
              <a:rPr lang="en-US" sz="2400" dirty="0" smtClean="0"/>
              <a:t>8  </a:t>
            </a:r>
            <a:r>
              <a:rPr lang="en-US" sz="2400" dirty="0"/>
              <a:t>This persuasion does not come from Him who calls you. </a:t>
            </a:r>
            <a:r>
              <a:rPr lang="en-US" sz="2400" dirty="0" smtClean="0"/>
              <a:t>9  </a:t>
            </a:r>
            <a:r>
              <a:rPr lang="en-US" sz="2400" dirty="0"/>
              <a:t>A little leaven leavens the whole lump. </a:t>
            </a:r>
            <a:r>
              <a:rPr lang="en-US" sz="2400" dirty="0" smtClean="0"/>
              <a:t>10  </a:t>
            </a:r>
            <a:r>
              <a:rPr lang="en-US" sz="2400" dirty="0"/>
              <a:t>I have confidence in you, in the Lord, that you will have no other mind; but he who troubles you shall bear his judgment, whoever he is. </a:t>
            </a:r>
            <a:r>
              <a:rPr lang="en-US" sz="2400" dirty="0" smtClean="0"/>
              <a:t>11  </a:t>
            </a:r>
            <a:r>
              <a:rPr lang="en-US" sz="2400" dirty="0"/>
              <a:t>And I, brethren, if I still preach circumcision, why do I still suffer persecution? Then the offense of the cross has ceased. </a:t>
            </a:r>
          </a:p>
          <a:p>
            <a:endParaRPr lang="en-US" sz="2400" dirty="0"/>
          </a:p>
          <a:p>
            <a:endParaRPr lang="en-US" dirty="0"/>
          </a:p>
        </p:txBody>
      </p:sp>
    </p:spTree>
    <p:extLst>
      <p:ext uri="{BB962C8B-B14F-4D97-AF65-F5344CB8AC3E}">
        <p14:creationId xmlns:p14="http://schemas.microsoft.com/office/powerpoint/2010/main" val="2184096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Galatians 5</a:t>
            </a:r>
            <a:endParaRPr lang="en-US" sz="2800" dirty="0"/>
          </a:p>
        </p:txBody>
      </p:sp>
      <p:sp>
        <p:nvSpPr>
          <p:cNvPr id="3" name="TextBox 2"/>
          <p:cNvSpPr txBox="1"/>
          <p:nvPr/>
        </p:nvSpPr>
        <p:spPr>
          <a:xfrm>
            <a:off x="228600" y="2133600"/>
            <a:ext cx="8153400" cy="4801314"/>
          </a:xfrm>
          <a:prstGeom prst="rect">
            <a:avLst/>
          </a:prstGeom>
          <a:noFill/>
        </p:spPr>
        <p:txBody>
          <a:bodyPr wrap="square" rtlCol="0">
            <a:spAutoFit/>
          </a:bodyPr>
          <a:lstStyle/>
          <a:p>
            <a:r>
              <a:rPr lang="en-US" sz="2400" dirty="0" smtClean="0"/>
              <a:t>12  </a:t>
            </a:r>
            <a:r>
              <a:rPr lang="en-US" sz="2400" dirty="0"/>
              <a:t>I could wish that those who trouble you would even cut themselves off! </a:t>
            </a:r>
          </a:p>
          <a:p>
            <a:r>
              <a:rPr lang="en-US" sz="2400" dirty="0" smtClean="0"/>
              <a:t>13  </a:t>
            </a:r>
            <a:r>
              <a:rPr lang="en-US" sz="2400" dirty="0"/>
              <a:t>For you, brethren, have been called to liberty; only do not use liberty as an opportunity for the flesh, but through love serve one another. 14  For all the law is fulfilled in one word, even in this: "YOU SHALL LOVE YOUR NEIGHBOR AS YOURSELF." </a:t>
            </a:r>
            <a:r>
              <a:rPr lang="en-US" sz="2400" dirty="0" smtClean="0"/>
              <a:t>15  </a:t>
            </a:r>
            <a:r>
              <a:rPr lang="en-US" sz="2400" dirty="0"/>
              <a:t>But if you bite and devour one another, beware lest you be consumed by one another! </a:t>
            </a:r>
            <a:r>
              <a:rPr lang="en-US" sz="2400" dirty="0" smtClean="0"/>
              <a:t> 16  </a:t>
            </a:r>
            <a:r>
              <a:rPr lang="en-US" sz="2400" dirty="0"/>
              <a:t>I say then: Walk in the Spirit, and you shall not fulfill the lust of the flesh. </a:t>
            </a:r>
            <a:r>
              <a:rPr lang="en-US" sz="2400" dirty="0" smtClean="0"/>
              <a:t>17  </a:t>
            </a:r>
            <a:r>
              <a:rPr lang="en-US" sz="2400" dirty="0"/>
              <a:t>For the flesh lusts against the Spirit, and the Spirit against the flesh; and these are contrary to one another, so that you do not do the things that you wish.</a:t>
            </a:r>
          </a:p>
          <a:p>
            <a:endParaRPr lang="en-US" dirty="0"/>
          </a:p>
        </p:txBody>
      </p:sp>
    </p:spTree>
    <p:extLst>
      <p:ext uri="{BB962C8B-B14F-4D97-AF65-F5344CB8AC3E}">
        <p14:creationId xmlns:p14="http://schemas.microsoft.com/office/powerpoint/2010/main" val="1007820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GALATIANS 4</a:t>
            </a:r>
            <a:endParaRPr lang="en-US" sz="2800" dirty="0"/>
          </a:p>
        </p:txBody>
      </p:sp>
      <p:sp>
        <p:nvSpPr>
          <p:cNvPr id="3" name="TextBox 2"/>
          <p:cNvSpPr txBox="1"/>
          <p:nvPr/>
        </p:nvSpPr>
        <p:spPr>
          <a:xfrm>
            <a:off x="228600" y="2133600"/>
            <a:ext cx="7620000" cy="4801314"/>
          </a:xfrm>
          <a:prstGeom prst="rect">
            <a:avLst/>
          </a:prstGeom>
          <a:noFill/>
        </p:spPr>
        <p:txBody>
          <a:bodyPr wrap="square" rtlCol="0">
            <a:spAutoFit/>
          </a:bodyPr>
          <a:lstStyle/>
          <a:p>
            <a:r>
              <a:rPr lang="en-US" sz="2400" dirty="0" smtClean="0"/>
              <a:t>PROMISES FULFILLED (CONT’D)</a:t>
            </a:r>
          </a:p>
          <a:p>
            <a:endParaRPr lang="en-US" dirty="0"/>
          </a:p>
          <a:p>
            <a:r>
              <a:rPr lang="en-US" sz="2400" dirty="0" smtClean="0">
                <a:solidFill>
                  <a:srgbClr val="FFFF00"/>
                </a:solidFill>
              </a:rPr>
              <a:t>NATION</a:t>
            </a:r>
          </a:p>
          <a:p>
            <a:r>
              <a:rPr lang="en-US" dirty="0" smtClean="0"/>
              <a:t> </a:t>
            </a:r>
            <a:r>
              <a:rPr lang="en-US" sz="2400" dirty="0" err="1" smtClean="0"/>
              <a:t>Deut</a:t>
            </a:r>
            <a:r>
              <a:rPr lang="en-US" sz="2400" dirty="0" smtClean="0"/>
              <a:t> 10:22 "Your fathers went down to Egypt seventy persons in all, and now the Lord has made you as numerous as the stars of heaven.”</a:t>
            </a:r>
            <a:endParaRPr lang="en-US" sz="2400" dirty="0"/>
          </a:p>
          <a:p>
            <a:r>
              <a:rPr lang="en-US" sz="2400" dirty="0" smtClean="0">
                <a:solidFill>
                  <a:srgbClr val="FFFF00"/>
                </a:solidFill>
              </a:rPr>
              <a:t>SEED</a:t>
            </a:r>
          </a:p>
          <a:p>
            <a:r>
              <a:rPr lang="en-US" sz="2400" dirty="0" smtClean="0"/>
              <a:t>GALATIANS 3:27-29  For as many of you as were baptized into Christ have put on Christ.  There is neither Jew nor Greek, there is neither slave nor free, there is neither male nor female; for you are all one in Christ Jesus. 29  And if you are Christ's, then you are Abraham's seed, and heirs according to the promise. </a:t>
            </a:r>
            <a:endParaRPr lang="en-US" sz="2400" dirty="0"/>
          </a:p>
        </p:txBody>
      </p:sp>
    </p:spTree>
    <p:extLst>
      <p:ext uri="{BB962C8B-B14F-4D97-AF65-F5344CB8AC3E}">
        <p14:creationId xmlns:p14="http://schemas.microsoft.com/office/powerpoint/2010/main" val="293338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Galatians 4</a:t>
            </a:r>
            <a:endParaRPr lang="en-US" sz="2800" dirty="0"/>
          </a:p>
        </p:txBody>
      </p:sp>
      <p:sp>
        <p:nvSpPr>
          <p:cNvPr id="3" name="TextBox 2"/>
          <p:cNvSpPr txBox="1"/>
          <p:nvPr/>
        </p:nvSpPr>
        <p:spPr>
          <a:xfrm>
            <a:off x="457200" y="2209800"/>
            <a:ext cx="8001000" cy="3539430"/>
          </a:xfrm>
          <a:prstGeom prst="rect">
            <a:avLst/>
          </a:prstGeom>
          <a:noFill/>
        </p:spPr>
        <p:txBody>
          <a:bodyPr wrap="square" rtlCol="0">
            <a:spAutoFit/>
          </a:bodyPr>
          <a:lstStyle/>
          <a:p>
            <a:r>
              <a:rPr lang="en-US" dirty="0" smtClean="0"/>
              <a:t> </a:t>
            </a:r>
            <a:r>
              <a:rPr lang="en-US" sz="2800" dirty="0" smtClean="0"/>
              <a:t>Verse 17: They </a:t>
            </a:r>
            <a:r>
              <a:rPr lang="en-US" sz="2800" u="sng" dirty="0" smtClean="0"/>
              <a:t>zealously</a:t>
            </a:r>
            <a:r>
              <a:rPr lang="en-US" sz="2800" dirty="0" smtClean="0"/>
              <a:t> court you, but for no good; yes, they want to exclude you, that you may be </a:t>
            </a:r>
            <a:r>
              <a:rPr lang="en-US" sz="2800" u="sng" dirty="0" smtClean="0"/>
              <a:t>zealous </a:t>
            </a:r>
            <a:r>
              <a:rPr lang="en-US" sz="2800" dirty="0" smtClean="0"/>
              <a:t>for them. 18  But it is good to be </a:t>
            </a:r>
            <a:r>
              <a:rPr lang="en-US" sz="2800" u="sng" dirty="0" smtClean="0"/>
              <a:t>zealous</a:t>
            </a:r>
            <a:r>
              <a:rPr lang="en-US" sz="2800" dirty="0" smtClean="0"/>
              <a:t> in a good thing always, and not only when I am present with you. 19  My little children, for whom I labor in birth again until Christ is formed in you, 20  I would like to be present with you now and to change my tone; for I have doubts about you. </a:t>
            </a:r>
            <a:endParaRPr lang="en-US" sz="2800" dirty="0"/>
          </a:p>
        </p:txBody>
      </p:sp>
    </p:spTree>
    <p:extLst>
      <p:ext uri="{BB962C8B-B14F-4D97-AF65-F5344CB8AC3E}">
        <p14:creationId xmlns:p14="http://schemas.microsoft.com/office/powerpoint/2010/main" val="1945170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62500" lnSpcReduction="20000"/>
          </a:bodyPr>
          <a:lstStyle/>
          <a:p>
            <a:pPr algn="l"/>
            <a:r>
              <a:rPr lang="en-US" sz="3800" dirty="0" smtClean="0"/>
              <a:t>21 Tell </a:t>
            </a:r>
            <a:r>
              <a:rPr lang="en-US" sz="3800" dirty="0"/>
              <a:t>me, you who desire to be under the law, do you not hear the law? </a:t>
            </a:r>
          </a:p>
          <a:p>
            <a:pPr algn="l"/>
            <a:r>
              <a:rPr lang="en-US" sz="3800" dirty="0" smtClean="0"/>
              <a:t>22  </a:t>
            </a:r>
            <a:r>
              <a:rPr lang="en-US" sz="3800" dirty="0"/>
              <a:t>For it is written that Abraham had two sons: the one by a bondwoman, the other by a freewoman. </a:t>
            </a:r>
          </a:p>
          <a:p>
            <a:pPr algn="l"/>
            <a:r>
              <a:rPr lang="en-US" sz="3800" dirty="0" smtClean="0"/>
              <a:t>23  </a:t>
            </a:r>
            <a:r>
              <a:rPr lang="en-US" sz="3800" dirty="0"/>
              <a:t>But he who was of the bondwoman was born according to the flesh, and he of the freewoman through promise, </a:t>
            </a:r>
          </a:p>
          <a:p>
            <a:pPr algn="l"/>
            <a:r>
              <a:rPr lang="en-US" sz="3800" dirty="0" smtClean="0"/>
              <a:t>24  </a:t>
            </a:r>
            <a:r>
              <a:rPr lang="en-US" sz="3800" dirty="0"/>
              <a:t>which things are symbolic. For these are the two covenants: the one from Mount Sinai which gives birth to bondage, which is Hagar—</a:t>
            </a:r>
          </a:p>
          <a:p>
            <a:pPr algn="l"/>
            <a:r>
              <a:rPr lang="en-US" sz="3800" dirty="0" smtClean="0"/>
              <a:t>25 for </a:t>
            </a:r>
            <a:r>
              <a:rPr lang="en-US" sz="3800" dirty="0"/>
              <a:t>this Hagar is Mount Sinai in Arabia, and corresponds to Jerusalem which now is, and is in bondage with her </a:t>
            </a:r>
            <a:r>
              <a:rPr lang="en-US" sz="3800" dirty="0" smtClean="0"/>
              <a:t>children—</a:t>
            </a:r>
          </a:p>
          <a:p>
            <a:pPr algn="l"/>
            <a:r>
              <a:rPr lang="en-US" sz="3800" dirty="0" smtClean="0"/>
              <a:t>26  </a:t>
            </a:r>
            <a:r>
              <a:rPr lang="en-US" sz="3800" dirty="0"/>
              <a:t>but the Jerusalem above is free, which is the mother of us all. </a:t>
            </a:r>
          </a:p>
        </p:txBody>
      </p:sp>
      <p:sp>
        <p:nvSpPr>
          <p:cNvPr id="3" name="Title 2"/>
          <p:cNvSpPr>
            <a:spLocks noGrp="1"/>
          </p:cNvSpPr>
          <p:nvPr>
            <p:ph type="title"/>
          </p:nvPr>
        </p:nvSpPr>
        <p:spPr>
          <a:xfrm>
            <a:off x="2514600" y="990600"/>
            <a:ext cx="4114800" cy="701040"/>
          </a:xfrm>
        </p:spPr>
        <p:txBody>
          <a:bodyPr>
            <a:normAutofit/>
          </a:bodyPr>
          <a:lstStyle/>
          <a:p>
            <a:r>
              <a:rPr lang="en-US" sz="2800" dirty="0" smtClean="0"/>
              <a:t>Galatians 4</a:t>
            </a:r>
            <a:endParaRPr lang="en-US" sz="2800" dirty="0"/>
          </a:p>
        </p:txBody>
      </p:sp>
    </p:spTree>
    <p:extLst>
      <p:ext uri="{BB962C8B-B14F-4D97-AF65-F5344CB8AC3E}">
        <p14:creationId xmlns:p14="http://schemas.microsoft.com/office/powerpoint/2010/main" val="3928181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Galatians 4</a:t>
            </a:r>
            <a:endParaRPr lang="en-US" sz="2800" dirty="0"/>
          </a:p>
        </p:txBody>
      </p:sp>
      <p:sp>
        <p:nvSpPr>
          <p:cNvPr id="5" name="TextBox 4"/>
          <p:cNvSpPr txBox="1"/>
          <p:nvPr/>
        </p:nvSpPr>
        <p:spPr>
          <a:xfrm>
            <a:off x="304800" y="1828800"/>
            <a:ext cx="8077200" cy="5047536"/>
          </a:xfrm>
          <a:prstGeom prst="rect">
            <a:avLst/>
          </a:prstGeom>
          <a:noFill/>
        </p:spPr>
        <p:txBody>
          <a:bodyPr wrap="square" rtlCol="0">
            <a:spAutoFit/>
          </a:bodyPr>
          <a:lstStyle/>
          <a:p>
            <a:r>
              <a:rPr lang="en-US" sz="2000" dirty="0" smtClean="0"/>
              <a:t>27  For it is written: "REJOICE, O BARREN, YOU WHO DO NOT BEAR! BREAK FORTH AND SHOUT, YOU WHO ARE NOT IN LABOR! FOR THE DESOLATE HAS MANY MORE CHILDREN THAN SHE WHO HAS A HUSBAND." </a:t>
            </a:r>
          </a:p>
          <a:p>
            <a:r>
              <a:rPr lang="en-US" sz="2400" dirty="0" smtClean="0"/>
              <a:t>28  Now </a:t>
            </a:r>
            <a:r>
              <a:rPr lang="en-US" sz="2400" u="sng" dirty="0" smtClean="0"/>
              <a:t>we</a:t>
            </a:r>
            <a:r>
              <a:rPr lang="en-US" sz="2400" dirty="0" smtClean="0"/>
              <a:t>, brethren, as Isaac was, </a:t>
            </a:r>
            <a:r>
              <a:rPr lang="en-US" sz="2400" u="sng" dirty="0" smtClean="0"/>
              <a:t>are children of promise</a:t>
            </a:r>
            <a:r>
              <a:rPr lang="en-US" sz="2400" dirty="0" smtClean="0"/>
              <a:t>. </a:t>
            </a:r>
          </a:p>
          <a:p>
            <a:r>
              <a:rPr lang="en-US" sz="2400" dirty="0" smtClean="0"/>
              <a:t>29  But, as he who was born according to the flesh then persecuted him who was born according to the Spirit, even so it is now. </a:t>
            </a:r>
          </a:p>
          <a:p>
            <a:r>
              <a:rPr lang="en-US" sz="2000" dirty="0" smtClean="0"/>
              <a:t>30  Nevertheless what does the Scripture say? "CAST OUT THE BONDWOMAN AND HER SON, FOR THE SON OF THE BONDWOMAN SHALL NOT BE HEIR WITH THE SON OF THE FREEWOMAN." </a:t>
            </a:r>
          </a:p>
          <a:p>
            <a:r>
              <a:rPr lang="en-US" sz="2400" dirty="0" smtClean="0"/>
              <a:t>31  So then, brethren, we are not children of the bondwoman but of the free. </a:t>
            </a:r>
          </a:p>
          <a:p>
            <a:endParaRPr lang="en-US" dirty="0"/>
          </a:p>
        </p:txBody>
      </p:sp>
    </p:spTree>
    <p:extLst>
      <p:ext uri="{BB962C8B-B14F-4D97-AF65-F5344CB8AC3E}">
        <p14:creationId xmlns:p14="http://schemas.microsoft.com/office/powerpoint/2010/main" val="2926983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Galatians 4</a:t>
            </a:r>
            <a:endParaRPr lang="en-US" sz="2800" dirty="0"/>
          </a:p>
        </p:txBody>
      </p:sp>
      <p:sp>
        <p:nvSpPr>
          <p:cNvPr id="5" name="TextBox 4"/>
          <p:cNvSpPr txBox="1"/>
          <p:nvPr/>
        </p:nvSpPr>
        <p:spPr>
          <a:xfrm>
            <a:off x="304800" y="1828800"/>
            <a:ext cx="8077200" cy="5047536"/>
          </a:xfrm>
          <a:prstGeom prst="rect">
            <a:avLst/>
          </a:prstGeom>
          <a:noFill/>
        </p:spPr>
        <p:txBody>
          <a:bodyPr wrap="square" rtlCol="0">
            <a:spAutoFit/>
          </a:bodyPr>
          <a:lstStyle/>
          <a:p>
            <a:r>
              <a:rPr lang="en-US" sz="2000" dirty="0" smtClean="0"/>
              <a:t>27  For it is written: "REJOICE, O BARREN, YOU WHO DO NOT BEAR! BREAK FORTH AND SHOUT, YOU WHO ARE NOT IN LABOR! FOR THE DESOLATE HAS MANY MORE CHILDREN THAN SHE WHO HAS A HUSBAND." </a:t>
            </a:r>
          </a:p>
          <a:p>
            <a:r>
              <a:rPr lang="en-US" sz="2400" dirty="0" smtClean="0"/>
              <a:t>28  Now </a:t>
            </a:r>
            <a:r>
              <a:rPr lang="en-US" sz="2400" u="sng" dirty="0" smtClean="0">
                <a:solidFill>
                  <a:srgbClr val="FF0000"/>
                </a:solidFill>
              </a:rPr>
              <a:t>we</a:t>
            </a:r>
            <a:r>
              <a:rPr lang="en-US" sz="2400" dirty="0" smtClean="0"/>
              <a:t>, brethren, as Isaac was, </a:t>
            </a:r>
            <a:r>
              <a:rPr lang="en-US" sz="2400" u="sng" dirty="0" smtClean="0">
                <a:solidFill>
                  <a:srgbClr val="FF0000"/>
                </a:solidFill>
              </a:rPr>
              <a:t>are children of promise</a:t>
            </a:r>
            <a:r>
              <a:rPr lang="en-US" sz="2400" dirty="0" smtClean="0"/>
              <a:t>. </a:t>
            </a:r>
          </a:p>
          <a:p>
            <a:r>
              <a:rPr lang="en-US" sz="2400" dirty="0" smtClean="0"/>
              <a:t>29  But, as he who was born according to the flesh then persecuted him who was born according to the Spirit, even so it is now. </a:t>
            </a:r>
          </a:p>
          <a:p>
            <a:r>
              <a:rPr lang="en-US" sz="2000" dirty="0" smtClean="0"/>
              <a:t>30  Nevertheless what does the Scripture say? "CAST OUT THE BONDWOMAN AND HER SON, FOR THE SON OF THE BONDWOMAN SHALL NOT BE HEIR WITH THE SON OF THE FREEWOMAN." </a:t>
            </a:r>
          </a:p>
          <a:p>
            <a:r>
              <a:rPr lang="en-US" sz="2400" dirty="0" smtClean="0"/>
              <a:t>31  So then, brethren, we are not children of the bondwoman but of the free. </a:t>
            </a:r>
          </a:p>
          <a:p>
            <a:endParaRPr lang="en-US" dirty="0"/>
          </a:p>
        </p:txBody>
      </p:sp>
    </p:spTree>
    <p:extLst>
      <p:ext uri="{BB962C8B-B14F-4D97-AF65-F5344CB8AC3E}">
        <p14:creationId xmlns:p14="http://schemas.microsoft.com/office/powerpoint/2010/main" val="605341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p:txBody>
          <a:bodyPr/>
          <a:lstStyle/>
          <a:p>
            <a:r>
              <a:rPr lang="en-US" dirty="0" smtClean="0"/>
              <a:t>Bondwoman</a:t>
            </a:r>
          </a:p>
          <a:p>
            <a:r>
              <a:rPr lang="en-US" dirty="0" smtClean="0"/>
              <a:t>Ishmael : Born of flesh</a:t>
            </a:r>
          </a:p>
          <a:p>
            <a:r>
              <a:rPr lang="en-US" dirty="0" smtClean="0"/>
              <a:t>Mt. Sinai</a:t>
            </a:r>
          </a:p>
          <a:p>
            <a:r>
              <a:rPr lang="en-US" dirty="0" smtClean="0"/>
              <a:t>Bondage</a:t>
            </a:r>
          </a:p>
          <a:p>
            <a:r>
              <a:rPr lang="en-US" dirty="0" smtClean="0"/>
              <a:t>Jerusalem that now is</a:t>
            </a:r>
          </a:p>
          <a:p>
            <a:r>
              <a:rPr lang="en-US" dirty="0" smtClean="0"/>
              <a:t>Fleshly seed</a:t>
            </a:r>
          </a:p>
          <a:p>
            <a:r>
              <a:rPr lang="en-US" dirty="0" smtClean="0"/>
              <a:t>Persecutor</a:t>
            </a:r>
          </a:p>
          <a:p>
            <a:r>
              <a:rPr lang="en-US" dirty="0" smtClean="0"/>
              <a:t>Cast them out</a:t>
            </a:r>
            <a:endParaRPr lang="en-US" dirty="0"/>
          </a:p>
        </p:txBody>
      </p:sp>
      <p:sp>
        <p:nvSpPr>
          <p:cNvPr id="8" name="Content Placeholder 7"/>
          <p:cNvSpPr>
            <a:spLocks noGrp="1"/>
          </p:cNvSpPr>
          <p:nvPr>
            <p:ph sz="quarter" idx="14"/>
          </p:nvPr>
        </p:nvSpPr>
        <p:spPr/>
        <p:txBody>
          <a:bodyPr/>
          <a:lstStyle/>
          <a:p>
            <a:r>
              <a:rPr lang="en-US" dirty="0" smtClean="0"/>
              <a:t>Freewoman</a:t>
            </a:r>
          </a:p>
          <a:p>
            <a:r>
              <a:rPr lang="en-US" dirty="0" smtClean="0"/>
              <a:t>Isaac : Born of promise</a:t>
            </a:r>
          </a:p>
          <a:p>
            <a:r>
              <a:rPr lang="en-US" dirty="0" smtClean="0"/>
              <a:t>Mt. Zion</a:t>
            </a:r>
          </a:p>
          <a:p>
            <a:r>
              <a:rPr lang="en-US" dirty="0" smtClean="0"/>
              <a:t>Freedom</a:t>
            </a:r>
          </a:p>
          <a:p>
            <a:r>
              <a:rPr lang="en-US" dirty="0" smtClean="0"/>
              <a:t>Jerusalem from above</a:t>
            </a:r>
          </a:p>
          <a:p>
            <a:r>
              <a:rPr lang="en-US" dirty="0" smtClean="0"/>
              <a:t>Spiritual seed</a:t>
            </a:r>
          </a:p>
          <a:p>
            <a:r>
              <a:rPr lang="en-US" dirty="0" smtClean="0"/>
              <a:t>Persecuted</a:t>
            </a:r>
          </a:p>
          <a:p>
            <a:r>
              <a:rPr lang="en-US" dirty="0" smtClean="0"/>
              <a:t>Accepted in Christ</a:t>
            </a:r>
            <a:endParaRPr lang="en-US" dirty="0"/>
          </a:p>
        </p:txBody>
      </p:sp>
      <p:sp>
        <p:nvSpPr>
          <p:cNvPr id="5" name="Text Placeholder 4"/>
          <p:cNvSpPr>
            <a:spLocks noGrp="1"/>
          </p:cNvSpPr>
          <p:nvPr>
            <p:ph type="body" sz="half" idx="2"/>
          </p:nvPr>
        </p:nvSpPr>
        <p:spPr>
          <a:xfrm>
            <a:off x="304800" y="2057400"/>
            <a:ext cx="4175760" cy="667512"/>
          </a:xfrm>
        </p:spPr>
        <p:txBody>
          <a:bodyPr>
            <a:normAutofit fontScale="85000" lnSpcReduction="20000"/>
          </a:bodyPr>
          <a:lstStyle/>
          <a:p>
            <a:r>
              <a:rPr lang="en-US" dirty="0" smtClean="0"/>
              <a:t>	      </a:t>
            </a:r>
            <a:r>
              <a:rPr lang="en-US" sz="3500" dirty="0" smtClean="0"/>
              <a:t>HAGAR	</a:t>
            </a:r>
            <a:r>
              <a:rPr lang="en-US" dirty="0" smtClean="0"/>
              <a:t>	</a:t>
            </a:r>
            <a:endParaRPr lang="en-US" dirty="0"/>
          </a:p>
        </p:txBody>
      </p:sp>
      <p:sp>
        <p:nvSpPr>
          <p:cNvPr id="7" name="Text Placeholder 6"/>
          <p:cNvSpPr>
            <a:spLocks noGrp="1"/>
          </p:cNvSpPr>
          <p:nvPr>
            <p:ph type="body" sz="half" idx="15"/>
          </p:nvPr>
        </p:nvSpPr>
        <p:spPr/>
        <p:txBody>
          <a:bodyPr>
            <a:normAutofit/>
          </a:bodyPr>
          <a:lstStyle/>
          <a:p>
            <a:pPr algn="ctr"/>
            <a:r>
              <a:rPr lang="en-US" sz="3200" dirty="0" smtClean="0"/>
              <a:t>SARAH</a:t>
            </a:r>
            <a:endParaRPr lang="en-US" sz="3200" dirty="0"/>
          </a:p>
        </p:txBody>
      </p:sp>
      <p:sp>
        <p:nvSpPr>
          <p:cNvPr id="4" name="Title 3"/>
          <p:cNvSpPr>
            <a:spLocks noGrp="1"/>
          </p:cNvSpPr>
          <p:nvPr>
            <p:ph type="title"/>
          </p:nvPr>
        </p:nvSpPr>
        <p:spPr/>
        <p:txBody>
          <a:bodyPr>
            <a:normAutofit/>
          </a:bodyPr>
          <a:lstStyle/>
          <a:p>
            <a:r>
              <a:rPr lang="en-US" sz="3200" dirty="0" smtClean="0"/>
              <a:t>Two Covenants</a:t>
            </a:r>
            <a:endParaRPr lang="en-US" sz="3200" dirty="0"/>
          </a:p>
        </p:txBody>
      </p:sp>
      <p:sp>
        <p:nvSpPr>
          <p:cNvPr id="10" name="Oval 9"/>
          <p:cNvSpPr/>
          <p:nvPr/>
        </p:nvSpPr>
        <p:spPr>
          <a:xfrm>
            <a:off x="4876800" y="1905000"/>
            <a:ext cx="3657600" cy="441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8063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Galatians 4</a:t>
            </a:r>
            <a:endParaRPr lang="en-US" sz="2800" dirty="0"/>
          </a:p>
        </p:txBody>
      </p:sp>
      <p:sp>
        <p:nvSpPr>
          <p:cNvPr id="3" name="TextBox 2"/>
          <p:cNvSpPr txBox="1"/>
          <p:nvPr/>
        </p:nvSpPr>
        <p:spPr>
          <a:xfrm>
            <a:off x="76200" y="2362200"/>
            <a:ext cx="8305800" cy="5539978"/>
          </a:xfrm>
          <a:prstGeom prst="rect">
            <a:avLst/>
          </a:prstGeom>
          <a:noFill/>
        </p:spPr>
        <p:txBody>
          <a:bodyPr wrap="square" rtlCol="0">
            <a:spAutoFit/>
          </a:bodyPr>
          <a:lstStyle/>
          <a:p>
            <a:r>
              <a:rPr lang="en-US" sz="2400" dirty="0" smtClean="0"/>
              <a:t>Vs 27 – Paul quotes Isaiah.</a:t>
            </a:r>
          </a:p>
          <a:p>
            <a:pPr marL="285750" indent="-285750">
              <a:buFont typeface="Arial" panose="020B0604020202020204" pitchFamily="34" charset="0"/>
              <a:buChar char="•"/>
            </a:pPr>
            <a:r>
              <a:rPr lang="en-US" sz="2400" dirty="0" smtClean="0"/>
              <a:t>References the experience of Sarah</a:t>
            </a:r>
          </a:p>
          <a:p>
            <a:pPr marL="742950" lvl="1" indent="-285750">
              <a:buFont typeface="Arial" panose="020B0604020202020204" pitchFamily="34" charset="0"/>
              <a:buChar char="•"/>
            </a:pPr>
            <a:r>
              <a:rPr lang="en-US" sz="2400" dirty="0" smtClean="0"/>
              <a:t>Isaiah describes the restoration of literal Jerusalem</a:t>
            </a:r>
          </a:p>
          <a:p>
            <a:pPr marL="742950" lvl="1" indent="-285750">
              <a:buFont typeface="Arial" panose="020B0604020202020204" pitchFamily="34" charset="0"/>
              <a:buChar char="•"/>
            </a:pPr>
            <a:r>
              <a:rPr lang="en-US" sz="2400" dirty="0" smtClean="0"/>
              <a:t>Enlarging of her borders, the coming greatness of the rebuilt city. (Isa 54:1-15)</a:t>
            </a:r>
          </a:p>
          <a:p>
            <a:pPr lvl="1"/>
            <a:endParaRPr lang="en-US" sz="2400" dirty="0" smtClean="0"/>
          </a:p>
          <a:p>
            <a:pPr lvl="1"/>
            <a:r>
              <a:rPr lang="en-US" sz="2400" dirty="0" smtClean="0"/>
              <a:t>Vs 28 “We are children of promise”</a:t>
            </a:r>
          </a:p>
          <a:p>
            <a:pPr marL="742950" lvl="1" indent="-285750">
              <a:buFont typeface="Arial" panose="020B0604020202020204" pitchFamily="34" charset="0"/>
              <a:buChar char="•"/>
            </a:pPr>
            <a:r>
              <a:rPr lang="en-US" sz="2400" dirty="0" smtClean="0"/>
              <a:t>Isaac, born through promise, gives birth to freedom, and represents the spiritual birth under the New Covenant.</a:t>
            </a:r>
            <a:r>
              <a:rPr lang="en-US" sz="2400" dirty="0"/>
              <a:t>	</a:t>
            </a:r>
            <a:endParaRPr lang="en-US" sz="2400" dirty="0" smtClean="0"/>
          </a:p>
          <a:p>
            <a:pPr marL="742950" lvl="1" indent="-285750">
              <a:buFont typeface="Arial" panose="020B0604020202020204" pitchFamily="34" charset="0"/>
              <a:buChar char="•"/>
            </a:pPr>
            <a:r>
              <a:rPr lang="en-US" sz="2400" dirty="0" smtClean="0"/>
              <a:t>Just as Isaac was a child by the promise of God, we are also recipients of God’s promises – spiritual heirs of Abraham.</a:t>
            </a:r>
            <a:r>
              <a:rPr lang="en-US" dirty="0" smtClean="0"/>
              <a:t>	</a:t>
            </a:r>
            <a:endParaRPr lang="en-US" dirty="0"/>
          </a:p>
          <a:p>
            <a:pPr lvl="1"/>
            <a:r>
              <a:rPr lang="en-US" dirty="0" smtClean="0"/>
              <a:t>					</a:t>
            </a:r>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29668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Galatians 4</a:t>
            </a:r>
            <a:endParaRPr lang="en-US" sz="2800" dirty="0"/>
          </a:p>
        </p:txBody>
      </p:sp>
      <p:sp>
        <p:nvSpPr>
          <p:cNvPr id="3" name="TextBox 2"/>
          <p:cNvSpPr txBox="1"/>
          <p:nvPr/>
        </p:nvSpPr>
        <p:spPr>
          <a:xfrm>
            <a:off x="76200" y="2025908"/>
            <a:ext cx="8153400" cy="4832092"/>
          </a:xfrm>
          <a:prstGeom prst="rect">
            <a:avLst/>
          </a:prstGeom>
          <a:noFill/>
        </p:spPr>
        <p:txBody>
          <a:bodyPr wrap="square" rtlCol="0">
            <a:spAutoFit/>
          </a:bodyPr>
          <a:lstStyle/>
          <a:p>
            <a:r>
              <a:rPr lang="en-US" sz="2400" dirty="0" smtClean="0"/>
              <a:t>Vs 30 – Casting out</a:t>
            </a:r>
          </a:p>
          <a:p>
            <a:pPr marL="285750" indent="-285750">
              <a:buFont typeface="Arial" panose="020B0604020202020204" pitchFamily="34" charset="0"/>
              <a:buChar char="•"/>
            </a:pPr>
            <a:r>
              <a:rPr lang="en-US" sz="2400" dirty="0" smtClean="0"/>
              <a:t>Represents the rejection of the Jews and abolishing of the old Law</a:t>
            </a:r>
          </a:p>
          <a:p>
            <a:pPr marL="285750" indent="-285750">
              <a:buFont typeface="Arial" panose="020B0604020202020204" pitchFamily="34" charset="0"/>
              <a:buChar char="•"/>
            </a:pPr>
            <a:r>
              <a:rPr lang="en-US" sz="2400" dirty="0" smtClean="0"/>
              <a:t>Also represents the acceptance of Christians – son of the freewoman (only heir)</a:t>
            </a:r>
          </a:p>
          <a:p>
            <a:pPr marL="285750" indent="-285750">
              <a:buFont typeface="Arial" panose="020B0604020202020204" pitchFamily="34" charset="0"/>
              <a:buChar char="•"/>
            </a:pPr>
            <a:endParaRPr lang="en-US" sz="2400" dirty="0"/>
          </a:p>
          <a:p>
            <a:r>
              <a:rPr lang="en-US" sz="2000" dirty="0" smtClean="0"/>
              <a:t>John </a:t>
            </a:r>
            <a:r>
              <a:rPr lang="en-US" sz="2000" dirty="0"/>
              <a:t>8:31  Then Jesus said to those Jews who believed Him, "If you abide in My word, you are My disciples indeed. </a:t>
            </a:r>
            <a:r>
              <a:rPr lang="en-US" sz="2000" dirty="0" smtClean="0"/>
              <a:t> And </a:t>
            </a:r>
            <a:r>
              <a:rPr lang="en-US" sz="2000" dirty="0"/>
              <a:t>you shall know the truth, and the truth shall make you free." </a:t>
            </a:r>
            <a:r>
              <a:rPr lang="en-US" sz="2000" dirty="0" smtClean="0"/>
              <a:t>They </a:t>
            </a:r>
            <a:r>
              <a:rPr lang="en-US" sz="2000" dirty="0"/>
              <a:t>answered Him, "We are Abraham's descendants, and have never been in bondage to anyone. How can You say, 'You will be made free'?" </a:t>
            </a:r>
            <a:r>
              <a:rPr lang="en-US" sz="2000" dirty="0" smtClean="0"/>
              <a:t>Jesus </a:t>
            </a:r>
            <a:r>
              <a:rPr lang="en-US" sz="2000" dirty="0"/>
              <a:t>answered them, "</a:t>
            </a:r>
            <a:r>
              <a:rPr lang="en-US" sz="2000" dirty="0">
                <a:solidFill>
                  <a:srgbClr val="FF0000"/>
                </a:solidFill>
              </a:rPr>
              <a:t>Most assuredly, I say to you, whoever commits sin is a slave of sin. </a:t>
            </a:r>
            <a:r>
              <a:rPr lang="en-US" sz="2000" dirty="0" smtClean="0">
                <a:solidFill>
                  <a:srgbClr val="FF0000"/>
                </a:solidFill>
              </a:rPr>
              <a:t>  </a:t>
            </a:r>
            <a:r>
              <a:rPr lang="en-US" sz="2000" dirty="0">
                <a:solidFill>
                  <a:srgbClr val="FF0000"/>
                </a:solidFill>
              </a:rPr>
              <a:t>And a slave does not abide in the house forever, but a son abides forever. </a:t>
            </a:r>
            <a:r>
              <a:rPr lang="en-US" sz="2000" dirty="0" smtClean="0">
                <a:solidFill>
                  <a:srgbClr val="FF0000"/>
                </a:solidFill>
              </a:rPr>
              <a:t> </a:t>
            </a:r>
            <a:r>
              <a:rPr lang="en-US" sz="2000" dirty="0">
                <a:solidFill>
                  <a:srgbClr val="FF0000"/>
                </a:solidFill>
              </a:rPr>
              <a:t>Therefore if the Son makes you free, you shall be free indeed</a:t>
            </a:r>
            <a:r>
              <a:rPr lang="en-US" sz="2000" dirty="0" smtClean="0"/>
              <a:t>.” </a:t>
            </a:r>
            <a:endParaRPr lang="en-US" sz="2000" dirty="0"/>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330524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96</TotalTime>
  <Words>1412</Words>
  <Application>Microsoft Office PowerPoint</Application>
  <PresentationFormat>On-screen Show (4:3)</PresentationFormat>
  <Paragraphs>87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BlackTie</vt:lpstr>
      <vt:lpstr>Galatians 4</vt:lpstr>
      <vt:lpstr>GALATIANS 4</vt:lpstr>
      <vt:lpstr>Galatians 4</vt:lpstr>
      <vt:lpstr>Galatians 4</vt:lpstr>
      <vt:lpstr>Galatians 4</vt:lpstr>
      <vt:lpstr>Galatians 4</vt:lpstr>
      <vt:lpstr>Two Covenants</vt:lpstr>
      <vt:lpstr>Galatians 4</vt:lpstr>
      <vt:lpstr>Galatians 4</vt:lpstr>
      <vt:lpstr>Galatians 5</vt:lpstr>
      <vt:lpstr>Galatians 5</vt:lpstr>
      <vt:lpstr>Galatians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Covenants</dc:title>
  <dc:creator>Jay Ogden</dc:creator>
  <cp:lastModifiedBy>Jay</cp:lastModifiedBy>
  <cp:revision>9</cp:revision>
  <dcterms:created xsi:type="dcterms:W3CDTF">2014-12-18T22:12:01Z</dcterms:created>
  <dcterms:modified xsi:type="dcterms:W3CDTF">2014-12-20T23:21:27Z</dcterms:modified>
</cp:coreProperties>
</file>