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056" y="-2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50800">
                    <a:schemeClr val="tx1">
                      <a:alpha val="36000"/>
                    </a:schemeClr>
                  </a:glow>
                  <a:outerShdw blurRad="136525" algn="tl" rotWithShape="0">
                    <a:srgbClr val="000000"/>
                  </a:outerShdw>
                </a:effectLst>
                <a:latin typeface="Perpetua Titling MT"/>
                <a:cs typeface="Perpetua Titling M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0" cap="none" spc="0">
                <a:ln w="1270" cmpd="sng">
                  <a:noFill/>
                  <a:prstDash val="solid"/>
                </a:ln>
                <a:solidFill>
                  <a:srgbClr val="FFFFFF"/>
                </a:solidFill>
                <a:effectLst>
                  <a:glow rad="88900">
                    <a:schemeClr val="tx1">
                      <a:alpha val="5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Herculan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36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69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70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glow rad="63500">
                    <a:schemeClr val="tx1">
                      <a:alpha val="60000"/>
                    </a:schemeClr>
                  </a:glow>
                </a:effectLst>
                <a:latin typeface="Perpetua Titling MT"/>
                <a:cs typeface="Perpetua Titling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defRPr>
            </a:lvl1pPr>
            <a:lvl2pPr>
              <a:defRPr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defRPr>
            </a:lvl2pPr>
            <a:lvl3pPr>
              <a:defRPr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defRPr>
            </a:lvl3pPr>
            <a:lvl4pPr>
              <a:defRPr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defRPr>
            </a:lvl4pPr>
            <a:lvl5pPr>
              <a:defRPr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66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351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066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57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8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6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76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64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alphaModFix amt="83000"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-33000"/>
                    </a14:imgEffect>
                    <a14:imgEffect>
                      <a14:brightnessContrast bright="-35000" contrast="-41000"/>
                    </a14:imgEffect>
                  </a14:imgLayer>
                </a14:imgProps>
              </a:ext>
            </a:extLst>
          </a:blip>
          <a:srcRect t="7639" b="7904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C620-473D-274D-8F51-C16C45DDCB2C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3F74-67A2-2040-AA26-CDBE634A4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15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1702" y="3406382"/>
            <a:ext cx="6742298" cy="1102519"/>
          </a:xfrm>
        </p:spPr>
        <p:txBody>
          <a:bodyPr/>
          <a:lstStyle/>
          <a:p>
            <a:r>
              <a:rPr lang="en-US" dirty="0" smtClean="0"/>
              <a:t>Josiah Finds the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6697" y="4183317"/>
            <a:ext cx="3307287" cy="676822"/>
          </a:xfrm>
        </p:spPr>
        <p:txBody>
          <a:bodyPr/>
          <a:lstStyle/>
          <a:p>
            <a:r>
              <a:rPr lang="en-US" dirty="0" smtClean="0"/>
              <a:t>2 Kings 22:8-20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0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is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it lost (2 Chron. 29:1-5; 32:33-33:6)?</a:t>
            </a:r>
          </a:p>
          <a:p>
            <a:r>
              <a:rPr lang="en-US" dirty="0" smtClean="0"/>
              <a:t>God had made provision so that this shouldn’t happen (Deut. 17:18-20).</a:t>
            </a:r>
          </a:p>
          <a:p>
            <a:r>
              <a:rPr lang="en-US" dirty="0" smtClean="0"/>
              <a:t>Imagine the excitement at finding this lost book.</a:t>
            </a:r>
          </a:p>
          <a:p>
            <a:r>
              <a:rPr lang="en-US" dirty="0" smtClean="0"/>
              <a:t>Notice the presentation of the book to Josiah.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635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378"/>
            <a:ext cx="8229600" cy="3597029"/>
          </a:xfrm>
        </p:spPr>
        <p:txBody>
          <a:bodyPr/>
          <a:lstStyle/>
          <a:p>
            <a:r>
              <a:rPr lang="en-US" dirty="0" smtClean="0"/>
              <a:t>The “book of the Law” would traditionally refer to the first 5 books of the Bible.</a:t>
            </a:r>
          </a:p>
          <a:p>
            <a:r>
              <a:rPr lang="en-US" dirty="0" smtClean="0"/>
              <a:t>It is not unlikely that all five books were read in their entirety.</a:t>
            </a:r>
          </a:p>
          <a:p>
            <a:r>
              <a:rPr lang="en-US" dirty="0" smtClean="0"/>
              <a:t>Imagine the process of going through all of that for the first time (Lev. 26, Deut. 27-28).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563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Appeal &amp; the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206"/>
            <a:ext cx="8229600" cy="3597029"/>
          </a:xfrm>
        </p:spPr>
        <p:txBody>
          <a:bodyPr/>
          <a:lstStyle/>
          <a:p>
            <a:r>
              <a:rPr lang="en-US" dirty="0" smtClean="0"/>
              <a:t>Josiah does not send to find further truth but to plea for mercy.</a:t>
            </a:r>
          </a:p>
          <a:p>
            <a:r>
              <a:rPr lang="en-US" dirty="0" smtClean="0"/>
              <a:t>The first answer is “to the man who sent you” (cf. 2 Pet. 3:10; Gen. 15:16).</a:t>
            </a:r>
          </a:p>
          <a:p>
            <a:r>
              <a:rPr lang="en-US" dirty="0" smtClean="0"/>
              <a:t>The second answer is “to the king…who sent you” (cf. Matt. 7:13-14; 1 Thess. 4:13-18).</a:t>
            </a:r>
          </a:p>
        </p:txBody>
      </p:sp>
    </p:spTree>
    <p:extLst>
      <p:ext uri="{BB962C8B-B14F-4D97-AF65-F5344CB8AC3E}">
        <p14:creationId xmlns:p14="http://schemas.microsoft.com/office/powerpoint/2010/main" xmlns="" val="167707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178</Words>
  <Application>Microsoft Office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Josiah Finds the Law</vt:lpstr>
      <vt:lpstr>The Law is Found</vt:lpstr>
      <vt:lpstr>The Reaction</vt:lpstr>
      <vt:lpstr>The Appeal &amp; the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pepperrd</cp:lastModifiedBy>
  <cp:revision>9</cp:revision>
  <dcterms:created xsi:type="dcterms:W3CDTF">2014-12-17T02:43:19Z</dcterms:created>
  <dcterms:modified xsi:type="dcterms:W3CDTF">2014-12-20T20:51:27Z</dcterms:modified>
</cp:coreProperties>
</file>